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47"/>
  </p:notesMasterIdLst>
  <p:sldIdLst>
    <p:sldId id="260" r:id="rId2"/>
    <p:sldId id="264" r:id="rId3"/>
    <p:sldId id="261" r:id="rId4"/>
    <p:sldId id="262" r:id="rId5"/>
    <p:sldId id="277" r:id="rId6"/>
    <p:sldId id="266" r:id="rId7"/>
    <p:sldId id="263" r:id="rId8"/>
    <p:sldId id="278" r:id="rId9"/>
    <p:sldId id="279" r:id="rId10"/>
    <p:sldId id="280" r:id="rId11"/>
    <p:sldId id="281" r:id="rId12"/>
    <p:sldId id="282" r:id="rId13"/>
    <p:sldId id="283" r:id="rId14"/>
    <p:sldId id="289" r:id="rId15"/>
    <p:sldId id="285" r:id="rId16"/>
    <p:sldId id="306" r:id="rId17"/>
    <p:sldId id="287" r:id="rId18"/>
    <p:sldId id="288" r:id="rId19"/>
    <p:sldId id="267" r:id="rId20"/>
    <p:sldId id="270" r:id="rId21"/>
    <p:sldId id="291" r:id="rId22"/>
    <p:sldId id="292" r:id="rId23"/>
    <p:sldId id="293" r:id="rId24"/>
    <p:sldId id="294" r:id="rId25"/>
    <p:sldId id="295" r:id="rId26"/>
    <p:sldId id="297" r:id="rId27"/>
    <p:sldId id="269" r:id="rId28"/>
    <p:sldId id="257" r:id="rId29"/>
    <p:sldId id="268" r:id="rId30"/>
    <p:sldId id="307" r:id="rId31"/>
    <p:sldId id="308" r:id="rId32"/>
    <p:sldId id="299" r:id="rId33"/>
    <p:sldId id="300" r:id="rId34"/>
    <p:sldId id="301" r:id="rId35"/>
    <p:sldId id="302" r:id="rId36"/>
    <p:sldId id="303" r:id="rId37"/>
    <p:sldId id="304" r:id="rId38"/>
    <p:sldId id="271" r:id="rId39"/>
    <p:sldId id="272" r:id="rId40"/>
    <p:sldId id="305" r:id="rId41"/>
    <p:sldId id="309" r:id="rId42"/>
    <p:sldId id="273" r:id="rId43"/>
    <p:sldId id="274" r:id="rId44"/>
    <p:sldId id="275" r:id="rId45"/>
    <p:sldId id="276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067C72A-7348-4085-82DA-E95CFF3ADFE5}">
          <p14:sldIdLst>
            <p14:sldId id="260"/>
          </p14:sldIdLst>
        </p14:section>
        <p14:section name="What is pragmatics?" id="{8848D117-657E-41D4-9253-5DFA43AD495C}">
          <p14:sldIdLst>
            <p14:sldId id="264"/>
            <p14:sldId id="261"/>
            <p14:sldId id="262"/>
            <p14:sldId id="277"/>
          </p14:sldIdLst>
        </p14:section>
        <p14:section name="Presuppositions" id="{FE7FF6EB-D003-40D4-85D9-FC2C93780F42}">
          <p14:sldIdLst>
            <p14:sldId id="266"/>
            <p14:sldId id="263"/>
            <p14:sldId id="278"/>
            <p14:sldId id="279"/>
            <p14:sldId id="280"/>
            <p14:sldId id="281"/>
            <p14:sldId id="282"/>
            <p14:sldId id="283"/>
            <p14:sldId id="289"/>
            <p14:sldId id="285"/>
            <p14:sldId id="306"/>
            <p14:sldId id="287"/>
            <p14:sldId id="288"/>
          </p14:sldIdLst>
        </p14:section>
        <p14:section name="Gricean maxims" id="{D43FAF66-BBA7-48EA-BE0D-74F563D38178}">
          <p14:sldIdLst>
            <p14:sldId id="267"/>
            <p14:sldId id="270"/>
            <p14:sldId id="291"/>
            <p14:sldId id="292"/>
            <p14:sldId id="293"/>
            <p14:sldId id="294"/>
            <p14:sldId id="295"/>
            <p14:sldId id="297"/>
          </p14:sldIdLst>
        </p14:section>
        <p14:section name="Scalar implicatures" id="{75A7D612-25DA-4C06-BF44-2D23837AA789}">
          <p14:sldIdLst>
            <p14:sldId id="269"/>
            <p14:sldId id="257"/>
            <p14:sldId id="268"/>
            <p14:sldId id="307"/>
            <p14:sldId id="308"/>
            <p14:sldId id="299"/>
            <p14:sldId id="300"/>
            <p14:sldId id="301"/>
            <p14:sldId id="302"/>
            <p14:sldId id="303"/>
            <p14:sldId id="304"/>
          </p14:sldIdLst>
        </p14:section>
        <p14:section name="Summary of inference types" id="{DC4CE987-3C0A-4C0E-8827-50BC9C1A2EFE}">
          <p14:sldIdLst>
            <p14:sldId id="271"/>
            <p14:sldId id="272"/>
            <p14:sldId id="305"/>
            <p14:sldId id="309"/>
          </p14:sldIdLst>
        </p14:section>
        <p14:section name="In-class practice" id="{8F0706BF-AAC3-4785-BAE2-E573EE8A28A9}">
          <p14:sldIdLst>
            <p14:sldId id="273"/>
            <p14:sldId id="274"/>
          </p14:sldIdLst>
        </p14:section>
        <p14:section name="What you need to know" id="{03686FCB-F013-414E-A033-55F6BCFBD7C8}">
          <p14:sldIdLst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F2B994-E93F-49DE-9552-6623CE4BF236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FC2605-F8A9-4C3B-9D65-A5A0C99D9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011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C2605-F8A9-4C3B-9D65-A5A0C99D94AA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72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B6625-5F44-464D-BD68-EC703915E529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63DB-F7BF-43CA-A636-2F98EB4D2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75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B6625-5F44-464D-BD68-EC703915E529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63DB-F7BF-43CA-A636-2F98EB4D2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83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B6625-5F44-464D-BD68-EC703915E529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63DB-F7BF-43CA-A636-2F98EB4D2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33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B6625-5F44-464D-BD68-EC703915E529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63DB-F7BF-43CA-A636-2F98EB4D2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26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B6625-5F44-464D-BD68-EC703915E529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63DB-F7BF-43CA-A636-2F98EB4D2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92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B6625-5F44-464D-BD68-EC703915E529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63DB-F7BF-43CA-A636-2F98EB4D2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065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B6625-5F44-464D-BD68-EC703915E529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63DB-F7BF-43CA-A636-2F98EB4D2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637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B6625-5F44-464D-BD68-EC703915E529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63DB-F7BF-43CA-A636-2F98EB4D2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5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B6625-5F44-464D-BD68-EC703915E529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63DB-F7BF-43CA-A636-2F98EB4D2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2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B6625-5F44-464D-BD68-EC703915E529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63DB-F7BF-43CA-A636-2F98EB4D2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99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B6625-5F44-464D-BD68-EC703915E529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63DB-F7BF-43CA-A636-2F98EB4D2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39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B6625-5F44-464D-BD68-EC703915E529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463DB-F7BF-43CA-A636-2F98EB4D2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08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4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2.xml"/><Relationship Id="rId5" Type="http://schemas.openxmlformats.org/officeDocument/2006/relationships/slide" Target="slide38.xml"/><Relationship Id="rId4" Type="http://schemas.openxmlformats.org/officeDocument/2006/relationships/slide" Target="slide2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7" Type="http://schemas.openxmlformats.org/officeDocument/2006/relationships/slide" Target="slide44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2.xml"/><Relationship Id="rId5" Type="http://schemas.openxmlformats.org/officeDocument/2006/relationships/slide" Target="slide38.xml"/><Relationship Id="rId4" Type="http://schemas.openxmlformats.org/officeDocument/2006/relationships/slide" Target="slide2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4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2.xml"/><Relationship Id="rId5" Type="http://schemas.openxmlformats.org/officeDocument/2006/relationships/slide" Target="slide38.xml"/><Relationship Id="rId4" Type="http://schemas.openxmlformats.org/officeDocument/2006/relationships/slide" Target="slide1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4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2.xml"/><Relationship Id="rId5" Type="http://schemas.openxmlformats.org/officeDocument/2006/relationships/slide" Target="slide27.xml"/><Relationship Id="rId4" Type="http://schemas.openxmlformats.org/officeDocument/2006/relationships/slide" Target="slide1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4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8.xml"/><Relationship Id="rId5" Type="http://schemas.openxmlformats.org/officeDocument/2006/relationships/slide" Target="slide27.xml"/><Relationship Id="rId4" Type="http://schemas.openxmlformats.org/officeDocument/2006/relationships/slide" Target="slide1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4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8.xml"/><Relationship Id="rId5" Type="http://schemas.openxmlformats.org/officeDocument/2006/relationships/slide" Target="slide27.xml"/><Relationship Id="rId4" Type="http://schemas.openxmlformats.org/officeDocument/2006/relationships/slide" Target="slide19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7" Type="http://schemas.openxmlformats.org/officeDocument/2006/relationships/slide" Target="slide4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2.xml"/><Relationship Id="rId5" Type="http://schemas.openxmlformats.org/officeDocument/2006/relationships/slide" Target="slide38.xml"/><Relationship Id="rId4" Type="http://schemas.openxmlformats.org/officeDocument/2006/relationships/slide" Target="slide2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Semantics/pragmatics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Language LING UA 1, </a:t>
            </a:r>
            <a:r>
              <a:rPr lang="en-US" dirty="0" smtClean="0"/>
              <a:t>NYU, Summer </a:t>
            </a:r>
            <a:r>
              <a:rPr lang="en-US" dirty="0"/>
              <a:t>2018</a:t>
            </a:r>
          </a:p>
          <a:p>
            <a:r>
              <a:rPr lang="en-US" dirty="0"/>
              <a:t>Masha </a:t>
            </a:r>
            <a:r>
              <a:rPr lang="en-US" dirty="0" smtClean="0"/>
              <a:t>Esipova &amp; Yining Nie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761081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partially based on </a:t>
            </a:r>
            <a:r>
              <a:rPr lang="en-US" dirty="0"/>
              <a:t>the </a:t>
            </a:r>
            <a:r>
              <a:rPr lang="en-US" dirty="0" smtClean="0"/>
              <a:t>teaching materials </a:t>
            </a:r>
            <a:r>
              <a:rPr lang="en-US" dirty="0"/>
              <a:t>by </a:t>
            </a:r>
            <a:r>
              <a:rPr lang="en-US" dirty="0" smtClean="0"/>
              <a:t>Masha Esipova and Lucas Champollion</a:t>
            </a:r>
          </a:p>
          <a:p>
            <a:pPr algn="ctr"/>
            <a:r>
              <a:rPr lang="en-US" dirty="0" smtClean="0"/>
              <a:t>for Introduction to Semantics LING-UA 4 at NYU </a:t>
            </a:r>
            <a:r>
              <a:rPr lang="en-US" dirty="0"/>
              <a:t>in </a:t>
            </a:r>
            <a:r>
              <a:rPr lang="en-US" dirty="0" smtClean="0"/>
              <a:t>Fall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00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Presuppositions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 said that all conversation participants take presuppositions for granted, but even if </a:t>
            </a:r>
            <a:r>
              <a:rPr lang="en-US" dirty="0" smtClean="0"/>
              <a:t>the addressee </a:t>
            </a:r>
            <a:r>
              <a:rPr lang="en-US" dirty="0"/>
              <a:t>of </a:t>
            </a:r>
            <a:r>
              <a:rPr lang="en-US" dirty="0" smtClean="0"/>
              <a:t>(13) didn’t </a:t>
            </a:r>
            <a:r>
              <a:rPr lang="en-US" dirty="0"/>
              <a:t>previously believe the speaker has a dog, they can tacitly </a:t>
            </a:r>
            <a:r>
              <a:rPr lang="en-US" dirty="0" smtClean="0"/>
              <a:t>adjust their </a:t>
            </a:r>
            <a:r>
              <a:rPr lang="en-US" dirty="0"/>
              <a:t>beliefs to incorporate this inference. We call such adjustment </a:t>
            </a:r>
            <a:r>
              <a:rPr lang="en-US" b="1" dirty="0">
                <a:solidFill>
                  <a:srgbClr val="00B050"/>
                </a:solidFill>
              </a:rPr>
              <a:t>global accommodation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(13) Sorry</a:t>
            </a:r>
            <a:r>
              <a:rPr lang="en-US" dirty="0"/>
              <a:t>, </a:t>
            </a:r>
            <a:r>
              <a:rPr lang="en-US" dirty="0" smtClean="0"/>
              <a:t>I’m </a:t>
            </a:r>
            <a:r>
              <a:rPr lang="en-US" dirty="0"/>
              <a:t>late. I had to take my dog to the vet.</a:t>
            </a:r>
          </a:p>
          <a:p>
            <a:pPr marL="0" indent="0">
              <a:buNone/>
            </a:pPr>
            <a:r>
              <a:rPr lang="en-US" dirty="0" smtClean="0"/>
              <a:t>Global </a:t>
            </a:r>
            <a:r>
              <a:rPr lang="en-US" dirty="0"/>
              <a:t>accommodation </a:t>
            </a:r>
            <a:r>
              <a:rPr lang="en-US" dirty="0" smtClean="0"/>
              <a:t>isn’t </a:t>
            </a:r>
            <a:r>
              <a:rPr lang="en-US" dirty="0"/>
              <a:t>always easy. E.g., one might </a:t>
            </a:r>
            <a:r>
              <a:rPr lang="en-US" dirty="0" smtClean="0"/>
              <a:t>resist global accommodation </a:t>
            </a:r>
            <a:r>
              <a:rPr lang="en-US" dirty="0"/>
              <a:t>in </a:t>
            </a:r>
            <a:r>
              <a:rPr lang="en-US" dirty="0" smtClean="0"/>
              <a:t>(14):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(14) Sorry</a:t>
            </a:r>
            <a:r>
              <a:rPr lang="en-US" dirty="0"/>
              <a:t>, </a:t>
            </a:r>
            <a:r>
              <a:rPr lang="en-US" dirty="0" smtClean="0"/>
              <a:t>I’m </a:t>
            </a:r>
            <a:r>
              <a:rPr lang="en-US" dirty="0"/>
              <a:t>late. I had to take my wombat to the vet.</a:t>
            </a:r>
          </a:p>
        </p:txBody>
      </p:sp>
    </p:spTree>
    <p:extLst>
      <p:ext uri="{BB962C8B-B14F-4D97-AF65-F5344CB8AC3E}">
        <p14:creationId xmlns:p14="http://schemas.microsoft.com/office/powerpoint/2010/main" val="108488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Presuppositions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 also said that presuppositions project from questions, but, when appearing on a </a:t>
            </a:r>
            <a:r>
              <a:rPr lang="en-US" dirty="0" smtClean="0"/>
              <a:t>medical questionnaire</a:t>
            </a:r>
            <a:r>
              <a:rPr lang="en-US" dirty="0"/>
              <a:t>, </a:t>
            </a:r>
            <a:r>
              <a:rPr lang="en-US" dirty="0" smtClean="0"/>
              <a:t>(15) doesn’t </a:t>
            </a:r>
            <a:r>
              <a:rPr lang="en-US" dirty="0"/>
              <a:t>seem to presuppose that the patient used to smoke:</a:t>
            </a:r>
          </a:p>
          <a:p>
            <a:pPr marL="0" indent="0">
              <a:buNone/>
            </a:pPr>
            <a:r>
              <a:rPr lang="en-US" dirty="0" smtClean="0"/>
              <a:t>(15) Did </a:t>
            </a:r>
            <a:r>
              <a:rPr lang="en-US" dirty="0"/>
              <a:t>you recently stop smoking?</a:t>
            </a:r>
          </a:p>
          <a:p>
            <a:pPr marL="0" indent="0">
              <a:buNone/>
            </a:pPr>
            <a:r>
              <a:rPr lang="en-US" dirty="0" smtClean="0"/>
              <a:t>≈ Did </a:t>
            </a:r>
            <a:r>
              <a:rPr lang="en-US" dirty="0"/>
              <a:t>you use to smoke and recently stop?</a:t>
            </a:r>
          </a:p>
          <a:p>
            <a:pPr marL="0" indent="0">
              <a:buNone/>
            </a:pPr>
            <a:r>
              <a:rPr lang="en-US" dirty="0" smtClean="0"/>
              <a:t>In (15) </a:t>
            </a:r>
            <a:r>
              <a:rPr lang="en-US" dirty="0"/>
              <a:t>the presupposition triggered by stop does not project and </a:t>
            </a:r>
            <a:r>
              <a:rPr lang="en-US" dirty="0" smtClean="0"/>
              <a:t>is treated </a:t>
            </a:r>
            <a:r>
              <a:rPr lang="en-US" dirty="0"/>
              <a:t>as part of </a:t>
            </a:r>
            <a:r>
              <a:rPr lang="en-US" dirty="0" smtClean="0"/>
              <a:t>the </a:t>
            </a:r>
            <a:r>
              <a:rPr lang="en-US" b="1" dirty="0" smtClean="0">
                <a:solidFill>
                  <a:srgbClr val="00B050"/>
                </a:solidFill>
              </a:rPr>
              <a:t>at-issue </a:t>
            </a:r>
            <a:r>
              <a:rPr lang="en-US" b="1" dirty="0">
                <a:solidFill>
                  <a:srgbClr val="00B050"/>
                </a:solidFill>
              </a:rPr>
              <a:t>content </a:t>
            </a:r>
            <a:r>
              <a:rPr lang="en-US" dirty="0"/>
              <a:t>(as opposed to </a:t>
            </a:r>
            <a:r>
              <a:rPr lang="en-US" b="1" dirty="0">
                <a:solidFill>
                  <a:srgbClr val="00B050"/>
                </a:solidFill>
              </a:rPr>
              <a:t>not-at-issue content</a:t>
            </a:r>
            <a:r>
              <a:rPr lang="en-US" dirty="0"/>
              <a:t>, of which presuppositions are </a:t>
            </a:r>
            <a:r>
              <a:rPr lang="en-US" dirty="0" smtClean="0"/>
              <a:t>typically a </a:t>
            </a:r>
            <a:r>
              <a:rPr lang="en-US" dirty="0"/>
              <a:t>subtype). We call this phenomenon </a:t>
            </a:r>
            <a:r>
              <a:rPr lang="en-US" b="1" dirty="0">
                <a:solidFill>
                  <a:srgbClr val="00B050"/>
                </a:solidFill>
              </a:rPr>
              <a:t>local accommodation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441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Presuppositions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Presuppositions of </a:t>
            </a:r>
            <a:r>
              <a:rPr lang="en-US" b="1" dirty="0">
                <a:solidFill>
                  <a:srgbClr val="00B050"/>
                </a:solidFill>
              </a:rPr>
              <a:t>weak/soft triggers</a:t>
            </a:r>
            <a:r>
              <a:rPr lang="en-US" dirty="0"/>
              <a:t>, like </a:t>
            </a:r>
            <a:r>
              <a:rPr lang="en-US" i="1" dirty="0"/>
              <a:t>stop</a:t>
            </a:r>
            <a:r>
              <a:rPr lang="en-US" dirty="0"/>
              <a:t> or </a:t>
            </a:r>
            <a:r>
              <a:rPr lang="en-US" i="1" dirty="0"/>
              <a:t>start</a:t>
            </a:r>
            <a:r>
              <a:rPr lang="en-US" dirty="0"/>
              <a:t>, are relatively easy to locally </a:t>
            </a:r>
            <a:r>
              <a:rPr lang="en-US" dirty="0" smtClean="0"/>
              <a:t>accommodate</a:t>
            </a:r>
            <a:r>
              <a:rPr lang="en-US" dirty="0"/>
              <a:t>. Presuppositions of </a:t>
            </a:r>
            <a:r>
              <a:rPr lang="en-US" b="1" dirty="0">
                <a:solidFill>
                  <a:srgbClr val="00B050"/>
                </a:solidFill>
              </a:rPr>
              <a:t>strong/hard triggers</a:t>
            </a:r>
            <a:r>
              <a:rPr lang="en-US" dirty="0"/>
              <a:t>, like </a:t>
            </a:r>
            <a:r>
              <a:rPr lang="en-US" i="1" dirty="0"/>
              <a:t>regret</a:t>
            </a:r>
            <a:r>
              <a:rPr lang="en-US" dirty="0"/>
              <a:t>, are much harder, if </a:t>
            </a:r>
            <a:r>
              <a:rPr lang="en-US" dirty="0" smtClean="0"/>
              <a:t>not impossible</a:t>
            </a:r>
            <a:r>
              <a:rPr lang="en-US" dirty="0"/>
              <a:t>, to locally accommodate.</a:t>
            </a:r>
          </a:p>
          <a:p>
            <a:pPr marL="0" indent="0">
              <a:buNone/>
            </a:pPr>
            <a:r>
              <a:rPr lang="en-US" dirty="0" smtClean="0"/>
              <a:t>(16) I don’t </a:t>
            </a:r>
            <a:r>
              <a:rPr lang="en-US" dirty="0"/>
              <a:t>know if McGonagall drinks </a:t>
            </a:r>
            <a:r>
              <a:rPr lang="en-US" dirty="0" smtClean="0"/>
              <a:t>firewhisky </a:t>
            </a:r>
            <a:r>
              <a:rPr lang="en-US" dirty="0"/>
              <a:t>in the morning, but if she </a:t>
            </a:r>
            <a:r>
              <a:rPr lang="en-US" dirty="0" smtClean="0"/>
              <a:t>starts doing </a:t>
            </a:r>
            <a:r>
              <a:rPr lang="en-US" dirty="0"/>
              <a:t>so now, </a:t>
            </a:r>
            <a:r>
              <a:rPr lang="en-US" dirty="0" smtClean="0"/>
              <a:t>it’ll </a:t>
            </a:r>
            <a:r>
              <a:rPr lang="en-US" dirty="0"/>
              <a:t>be hard for her to quit.</a:t>
            </a:r>
          </a:p>
          <a:p>
            <a:pPr marL="0" indent="0">
              <a:buNone/>
            </a:pPr>
            <a:r>
              <a:rPr lang="en-US" dirty="0" smtClean="0"/>
              <a:t>(17) ??</a:t>
            </a:r>
            <a:r>
              <a:rPr lang="en-US" dirty="0"/>
              <a:t>I </a:t>
            </a:r>
            <a:r>
              <a:rPr lang="en-US" dirty="0" smtClean="0"/>
              <a:t>don’t </a:t>
            </a:r>
            <a:r>
              <a:rPr lang="en-US" dirty="0"/>
              <a:t>know if Draco has become a Death Eater, but if he regrets doing so</a:t>
            </a:r>
            <a:r>
              <a:rPr lang="en-US" dirty="0" smtClean="0"/>
              <a:t>, he </a:t>
            </a:r>
            <a:r>
              <a:rPr lang="en-US" dirty="0"/>
              <a:t>should talk to Snape.</a:t>
            </a:r>
          </a:p>
        </p:txBody>
      </p:sp>
    </p:spTree>
    <p:extLst>
      <p:ext uri="{BB962C8B-B14F-4D97-AF65-F5344CB8AC3E}">
        <p14:creationId xmlns:p14="http://schemas.microsoft.com/office/powerpoint/2010/main" val="179438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Presuppositions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Presuppositions pose two major problems for theories of meaning:</a:t>
            </a:r>
          </a:p>
          <a:p>
            <a:pPr>
              <a:buClr>
                <a:schemeClr val="tx1"/>
              </a:buClr>
            </a:pPr>
            <a:r>
              <a:rPr lang="en-US" b="1" dirty="0">
                <a:solidFill>
                  <a:srgbClr val="00B050"/>
                </a:solidFill>
              </a:rPr>
              <a:t>T</a:t>
            </a:r>
            <a:r>
              <a:rPr lang="en-US" b="1" dirty="0" smtClean="0">
                <a:solidFill>
                  <a:srgbClr val="00B050"/>
                </a:solidFill>
              </a:rPr>
              <a:t>he </a:t>
            </a:r>
            <a:r>
              <a:rPr lang="en-US" b="1" dirty="0">
                <a:solidFill>
                  <a:srgbClr val="00B050"/>
                </a:solidFill>
              </a:rPr>
              <a:t>triggering problem</a:t>
            </a:r>
            <a:r>
              <a:rPr lang="en-US" dirty="0"/>
              <a:t>: how do presuppositions arise in the </a:t>
            </a:r>
            <a:r>
              <a:rPr lang="en-US" dirty="0" smtClean="0"/>
              <a:t>first </a:t>
            </a:r>
            <a:r>
              <a:rPr lang="en-US" dirty="0"/>
              <a:t>place?</a:t>
            </a:r>
          </a:p>
          <a:p>
            <a:pPr>
              <a:buClr>
                <a:schemeClr val="tx1"/>
              </a:buClr>
            </a:pPr>
            <a:r>
              <a:rPr lang="en-US" b="1" dirty="0" smtClean="0">
                <a:solidFill>
                  <a:srgbClr val="00B050"/>
                </a:solidFill>
              </a:rPr>
              <a:t>The </a:t>
            </a:r>
            <a:r>
              <a:rPr lang="en-US" b="1" dirty="0">
                <a:solidFill>
                  <a:srgbClr val="00B050"/>
                </a:solidFill>
              </a:rPr>
              <a:t>projection problem</a:t>
            </a:r>
            <a:r>
              <a:rPr lang="en-US" dirty="0"/>
              <a:t>: how do complex sentences inherit presuppositions of their parts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/>
              <a:t>We will set the triggering problem aside and focus on the projection problem.</a:t>
            </a:r>
          </a:p>
        </p:txBody>
      </p:sp>
    </p:spTree>
    <p:extLst>
      <p:ext uri="{BB962C8B-B14F-4D97-AF65-F5344CB8AC3E}">
        <p14:creationId xmlns:p14="http://schemas.microsoft.com/office/powerpoint/2010/main" val="3837889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Presuppositions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gist of the projection problem is that sometimes presuppositions do not get inherited by complex sentences:</a:t>
            </a:r>
          </a:p>
          <a:p>
            <a:pPr marL="0" indent="0">
              <a:buNone/>
            </a:pPr>
            <a:r>
              <a:rPr lang="en-US" dirty="0"/>
              <a:t>(18) Lockhart knows that he is incompetent.</a:t>
            </a: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→ </a:t>
            </a:r>
            <a:r>
              <a:rPr lang="en-US" dirty="0">
                <a:ea typeface="Cambria Math" panose="02040503050406030204" pitchFamily="18" charset="0"/>
              </a:rPr>
              <a:t>Lockhart is incompetent.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(19) Lockhart is incompetent and he knows that he is.</a:t>
            </a:r>
          </a:p>
          <a:p>
            <a:pPr marL="0" indent="0">
              <a:buNone/>
            </a:pPr>
            <a:r>
              <a:rPr lang="en-US" dirty="0"/>
              <a:t>(20) Either Lockhart is not incompetent, or he knows that he is. </a:t>
            </a:r>
          </a:p>
          <a:p>
            <a:pPr marL="0" indent="0">
              <a:buNone/>
            </a:pPr>
            <a:r>
              <a:rPr lang="en-US" dirty="0"/>
              <a:t>(21) If Lockhart is incompetent, he knows that he is.</a:t>
            </a:r>
          </a:p>
          <a:p>
            <a:pPr marL="0" indent="0">
              <a:buNone/>
            </a:pPr>
            <a:r>
              <a:rPr lang="en-US" dirty="0">
                <a:ea typeface="Cambria Math" panose="02040503050406030204" pitchFamily="18" charset="0"/>
              </a:rPr>
              <a:t>(19)</a:t>
            </a:r>
            <a:r>
              <a:rPr lang="en-US" dirty="0"/>
              <a:t>–(21): ↛ Lockhart is incompetent.</a:t>
            </a:r>
          </a:p>
          <a:p>
            <a:pPr marL="0" indent="0">
              <a:buNone/>
            </a:pPr>
            <a:r>
              <a:rPr lang="en-US" dirty="0"/>
              <a:t>We want to account both for projection of presuppositions in sentences like (18) and for lack thereof in sentences like </a:t>
            </a:r>
            <a:r>
              <a:rPr lang="en-US" dirty="0">
                <a:ea typeface="Cambria Math" panose="02040503050406030204" pitchFamily="18" charset="0"/>
              </a:rPr>
              <a:t>(19)</a:t>
            </a:r>
            <a:r>
              <a:rPr lang="en-US" dirty="0"/>
              <a:t>–(21).</a:t>
            </a:r>
          </a:p>
        </p:txBody>
      </p:sp>
    </p:spTree>
    <p:extLst>
      <p:ext uri="{BB962C8B-B14F-4D97-AF65-F5344CB8AC3E}">
        <p14:creationId xmlns:p14="http://schemas.microsoft.com/office/powerpoint/2010/main" val="249609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Presuppositions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Main insight: presuppositions are conditions on admitting a sentence into a context </a:t>
            </a:r>
            <a:r>
              <a:rPr lang="en-US" dirty="0" smtClean="0"/>
              <a:t>(originally</a:t>
            </a:r>
            <a:r>
              <a:rPr lang="de-DE" dirty="0" smtClean="0"/>
              <a:t>: </a:t>
            </a:r>
            <a:r>
              <a:rPr lang="de-DE" dirty="0"/>
              <a:t>Stalnaker, later: Heim, van der Sandt, Schlenker, etc</a:t>
            </a:r>
            <a:r>
              <a:rPr lang="de-DE" dirty="0" smtClean="0"/>
              <a:t>.).</a:t>
            </a:r>
            <a:endParaRPr lang="de-DE" dirty="0"/>
          </a:p>
          <a:p>
            <a:pPr marL="0" indent="0">
              <a:buNone/>
            </a:pPr>
            <a:r>
              <a:rPr lang="en-US" dirty="0" smtClean="0"/>
              <a:t>Two </a:t>
            </a:r>
            <a:r>
              <a:rPr lang="en-US" dirty="0"/>
              <a:t>relevant notions introduced by Stalnaker:</a:t>
            </a:r>
          </a:p>
          <a:p>
            <a:pPr>
              <a:buClr>
                <a:schemeClr val="tx1"/>
              </a:buClr>
            </a:pPr>
            <a:r>
              <a:rPr lang="en-US" b="1" dirty="0" smtClean="0">
                <a:solidFill>
                  <a:srgbClr val="00B050"/>
                </a:solidFill>
              </a:rPr>
              <a:t>Common </a:t>
            </a:r>
            <a:r>
              <a:rPr lang="en-US" b="1" dirty="0">
                <a:solidFill>
                  <a:srgbClr val="00B050"/>
                </a:solidFill>
              </a:rPr>
              <a:t>ground</a:t>
            </a:r>
            <a:r>
              <a:rPr lang="en-US" dirty="0"/>
              <a:t>: the set of propositions that the participants in a given </a:t>
            </a:r>
            <a:r>
              <a:rPr lang="en-US" dirty="0" smtClean="0"/>
              <a:t>conversation agree </a:t>
            </a:r>
            <a:r>
              <a:rPr lang="en-US" dirty="0"/>
              <a:t>to be true for the purposes of this conversation.</a:t>
            </a:r>
          </a:p>
          <a:p>
            <a:pPr>
              <a:buClr>
                <a:schemeClr val="tx1"/>
              </a:buClr>
            </a:pPr>
            <a:r>
              <a:rPr lang="en-US" b="1" dirty="0" smtClean="0">
                <a:solidFill>
                  <a:srgbClr val="00B050"/>
                </a:solidFill>
              </a:rPr>
              <a:t>Context </a:t>
            </a:r>
            <a:r>
              <a:rPr lang="en-US" b="1" dirty="0">
                <a:solidFill>
                  <a:srgbClr val="00B050"/>
                </a:solidFill>
              </a:rPr>
              <a:t>set</a:t>
            </a:r>
            <a:r>
              <a:rPr lang="en-US" dirty="0"/>
              <a:t>: the set of worlds obtained by intersecting all the propositions in the </a:t>
            </a:r>
            <a:r>
              <a:rPr lang="en-US" dirty="0" smtClean="0"/>
              <a:t>common ground.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391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Presuppositions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Imagine (22</a:t>
            </a:r>
            <a:r>
              <a:rPr lang="en-US" dirty="0"/>
              <a:t>) is our common ground </a:t>
            </a:r>
            <a:r>
              <a:rPr lang="en-US" i="1" dirty="0" smtClean="0"/>
              <a:t>CG</a:t>
            </a:r>
            <a:r>
              <a:rPr lang="en-US" dirty="0" smtClean="0"/>
              <a:t>. </a:t>
            </a:r>
            <a:r>
              <a:rPr lang="en-US" dirty="0"/>
              <a:t>T</a:t>
            </a:r>
            <a:r>
              <a:rPr lang="en-US" dirty="0" smtClean="0"/>
              <a:t>hen </a:t>
            </a:r>
            <a:r>
              <a:rPr lang="en-US" dirty="0"/>
              <a:t>(23) is our context set </a:t>
            </a:r>
            <a:r>
              <a:rPr lang="en-US" i="1" dirty="0"/>
              <a:t>C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(22) </a:t>
            </a:r>
            <a:r>
              <a:rPr lang="en-US" i="1" dirty="0"/>
              <a:t>CG</a:t>
            </a:r>
            <a:r>
              <a:rPr lang="en-US" dirty="0"/>
              <a:t> = {{</a:t>
            </a:r>
            <a:r>
              <a:rPr lang="en-US" i="1" dirty="0"/>
              <a:t>w</a:t>
            </a:r>
            <a:r>
              <a:rPr lang="en-US" dirty="0"/>
              <a:t> | Hogwarts is in Scotland in </a:t>
            </a:r>
            <a:r>
              <a:rPr lang="en-US" i="1" dirty="0"/>
              <a:t>w</a:t>
            </a:r>
            <a:r>
              <a:rPr lang="en-US" dirty="0"/>
              <a:t>}, {</a:t>
            </a:r>
            <a:r>
              <a:rPr lang="en-US" i="1" dirty="0"/>
              <a:t>w</a:t>
            </a:r>
            <a:r>
              <a:rPr lang="en-US" dirty="0"/>
              <a:t> | Voldemort is back in </a:t>
            </a:r>
            <a:r>
              <a:rPr lang="en-US" i="1" dirty="0"/>
              <a:t>w</a:t>
            </a:r>
            <a:r>
              <a:rPr lang="en-US" dirty="0"/>
              <a:t>}, {</a:t>
            </a:r>
            <a:r>
              <a:rPr lang="en-US" i="1" dirty="0"/>
              <a:t>w</a:t>
            </a:r>
            <a:r>
              <a:rPr lang="en-US" dirty="0"/>
              <a:t> | Draco has become a Death Eater in </a:t>
            </a:r>
            <a:r>
              <a:rPr lang="en-US" i="1" dirty="0"/>
              <a:t>w</a:t>
            </a:r>
            <a:r>
              <a:rPr lang="en-US" dirty="0"/>
              <a:t>}}</a:t>
            </a:r>
          </a:p>
          <a:p>
            <a:pPr marL="0" indent="0">
              <a:buNone/>
            </a:pPr>
            <a:r>
              <a:rPr lang="en-US" dirty="0"/>
              <a:t>(23) </a:t>
            </a:r>
            <a:r>
              <a:rPr lang="en-US" i="1" dirty="0"/>
              <a:t>C</a:t>
            </a:r>
            <a:r>
              <a:rPr lang="en-US" dirty="0"/>
              <a:t> = {</a:t>
            </a:r>
            <a:r>
              <a:rPr lang="en-US" i="1" dirty="0"/>
              <a:t>w</a:t>
            </a:r>
            <a:r>
              <a:rPr lang="en-US" dirty="0"/>
              <a:t> | Hogwarts is in Scotland in </a:t>
            </a:r>
            <a:r>
              <a:rPr lang="en-US" i="1" dirty="0"/>
              <a:t>w</a:t>
            </a:r>
            <a:r>
              <a:rPr lang="en-US" dirty="0"/>
              <a:t> and Voldemort is back in </a:t>
            </a:r>
            <a:r>
              <a:rPr lang="en-US" i="1" dirty="0"/>
              <a:t>w</a:t>
            </a:r>
            <a:r>
              <a:rPr lang="en-US" dirty="0"/>
              <a:t> and Draco has become a Death Eater in </a:t>
            </a:r>
            <a:r>
              <a:rPr lang="en-US" i="1" dirty="0"/>
              <a:t>w</a:t>
            </a: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When the speaker utters a declarative sentence </a:t>
            </a:r>
            <a:r>
              <a:rPr lang="en-US" i="1" dirty="0"/>
              <a:t>S</a:t>
            </a:r>
            <a:r>
              <a:rPr lang="en-US" dirty="0"/>
              <a:t>, the proposition denoted by </a:t>
            </a:r>
            <a:r>
              <a:rPr lang="en-US" i="1" dirty="0"/>
              <a:t>S</a:t>
            </a:r>
            <a:r>
              <a:rPr lang="en-US" dirty="0"/>
              <a:t> gets added to the common ground and shrinks the context set </a:t>
            </a:r>
            <a:r>
              <a:rPr lang="en-US" i="1" dirty="0"/>
              <a:t>C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A sentence </a:t>
            </a:r>
            <a:r>
              <a:rPr lang="en-US" i="1" dirty="0"/>
              <a:t>S</a:t>
            </a:r>
            <a:r>
              <a:rPr lang="en-US" dirty="0"/>
              <a:t> that has a presupposition </a:t>
            </a:r>
            <a:r>
              <a:rPr lang="en-US" i="1" dirty="0"/>
              <a:t>P</a:t>
            </a:r>
            <a:r>
              <a:rPr lang="en-US" dirty="0"/>
              <a:t> can only be felicitously uttered in </a:t>
            </a:r>
            <a:r>
              <a:rPr lang="en-US" i="1" dirty="0"/>
              <a:t>C</a:t>
            </a:r>
            <a:r>
              <a:rPr lang="en-US" dirty="0"/>
              <a:t>, if </a:t>
            </a:r>
            <a:r>
              <a:rPr lang="en-US" i="1" dirty="0"/>
              <a:t>C</a:t>
            </a:r>
            <a:r>
              <a:rPr lang="en-US" dirty="0"/>
              <a:t> entails </a:t>
            </a:r>
            <a:r>
              <a:rPr lang="en-US" i="1" dirty="0"/>
              <a:t>P</a:t>
            </a:r>
            <a:r>
              <a:rPr lang="en-US" dirty="0"/>
              <a:t> (modulo global accommodation).</a:t>
            </a:r>
          </a:p>
          <a:p>
            <a:pPr marL="0" indent="0">
              <a:buNone/>
            </a:pPr>
            <a:r>
              <a:rPr lang="en-US" dirty="0"/>
              <a:t>E.g., one can felicitously utter </a:t>
            </a:r>
            <a:r>
              <a:rPr lang="en-US" i="1" dirty="0"/>
              <a:t>Draco regrets becoming a Death Eater </a:t>
            </a:r>
            <a:r>
              <a:rPr lang="en-US" dirty="0"/>
              <a:t>(or any of (10)–(12)) given the context set in (23), since (23) entails that Draco has become a Death Eater.</a:t>
            </a:r>
          </a:p>
        </p:txBody>
      </p:sp>
    </p:spTree>
    <p:extLst>
      <p:ext uri="{BB962C8B-B14F-4D97-AF65-F5344CB8AC3E}">
        <p14:creationId xmlns:p14="http://schemas.microsoft.com/office/powerpoint/2010/main" val="4220992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Presuppositions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6152535" cy="4486274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We can </a:t>
            </a:r>
            <a:r>
              <a:rPr lang="en-US" dirty="0" smtClean="0"/>
              <a:t>now </a:t>
            </a:r>
            <a:r>
              <a:rPr lang="en-US" dirty="0"/>
              <a:t>explain why </a:t>
            </a:r>
            <a:r>
              <a:rPr lang="en-US" i="1" dirty="0" smtClean="0"/>
              <a:t>Lockhart </a:t>
            </a:r>
            <a:r>
              <a:rPr lang="en-US" i="1" dirty="0"/>
              <a:t>is incompetent and he knows that he </a:t>
            </a:r>
            <a:r>
              <a:rPr lang="en-US" i="1" dirty="0" smtClean="0"/>
              <a:t>is</a:t>
            </a:r>
            <a:r>
              <a:rPr lang="en-US" dirty="0" smtClean="0"/>
              <a:t> doesn’t </a:t>
            </a:r>
            <a:r>
              <a:rPr lang="en-US" dirty="0"/>
              <a:t>as a whole presuppose that Lockhart is incompetent:</a:t>
            </a:r>
          </a:p>
          <a:p>
            <a:r>
              <a:rPr lang="en-US" dirty="0" smtClean="0"/>
              <a:t>We </a:t>
            </a:r>
            <a:r>
              <a:rPr lang="en-US" dirty="0"/>
              <a:t>start with a context set </a:t>
            </a:r>
            <a:r>
              <a:rPr lang="en-US" i="1" dirty="0" smtClean="0">
                <a:solidFill>
                  <a:schemeClr val="accent5"/>
                </a:solidFill>
              </a:rPr>
              <a:t>C</a:t>
            </a:r>
            <a:r>
              <a:rPr lang="en-US" i="1" baseline="-25000" dirty="0" smtClean="0">
                <a:solidFill>
                  <a:schemeClr val="accent5"/>
                </a:solidFill>
              </a:rPr>
              <a:t>1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We first add the left conjunct </a:t>
            </a:r>
            <a:r>
              <a:rPr lang="en-US" i="1" dirty="0" smtClean="0"/>
              <a:t>Lockhart is incompetent </a:t>
            </a:r>
            <a:r>
              <a:rPr lang="en-US" dirty="0" smtClean="0"/>
              <a:t>(</a:t>
            </a:r>
            <a:r>
              <a:rPr lang="en-US" i="1" dirty="0" smtClean="0">
                <a:solidFill>
                  <a:srgbClr val="00B050"/>
                </a:solidFill>
              </a:rPr>
              <a:t>L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 smtClean="0"/>
              <a:t>to the common ground and update </a:t>
            </a:r>
            <a:r>
              <a:rPr lang="en-US" i="1" dirty="0" smtClean="0">
                <a:solidFill>
                  <a:schemeClr val="accent5"/>
                </a:solidFill>
              </a:rPr>
              <a:t>C</a:t>
            </a:r>
            <a:r>
              <a:rPr lang="en-US" dirty="0" smtClean="0"/>
              <a:t> accordingly, obtaining </a:t>
            </a:r>
            <a:r>
              <a:rPr lang="en-US" i="1" dirty="0" smtClean="0">
                <a:solidFill>
                  <a:srgbClr val="FF0000"/>
                </a:solidFill>
              </a:rPr>
              <a:t>C</a:t>
            </a:r>
            <a:r>
              <a:rPr lang="en-US" i="1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.</a:t>
            </a:r>
          </a:p>
          <a:p>
            <a:r>
              <a:rPr lang="en-US" dirty="0" smtClean="0"/>
              <a:t>By the time we utter the second conjunct </a:t>
            </a:r>
            <a:r>
              <a:rPr lang="en-US" i="1" dirty="0" smtClean="0"/>
              <a:t>he knows that he is</a:t>
            </a:r>
            <a:r>
              <a:rPr lang="en-US" dirty="0" smtClean="0"/>
              <a:t> our updated context set </a:t>
            </a:r>
            <a:r>
              <a:rPr lang="en-US" i="1" dirty="0" smtClean="0">
                <a:solidFill>
                  <a:srgbClr val="FF0000"/>
                </a:solidFill>
              </a:rPr>
              <a:t>C</a:t>
            </a:r>
            <a:r>
              <a:rPr lang="en-US" i="1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already entails that Lockhart is incompetent, so no requirements are imposed on </a:t>
            </a:r>
            <a:r>
              <a:rPr lang="en-US" i="1" dirty="0" smtClean="0">
                <a:solidFill>
                  <a:schemeClr val="accent5"/>
                </a:solidFill>
              </a:rPr>
              <a:t>C</a:t>
            </a:r>
            <a:r>
              <a:rPr lang="en-US" i="1" baseline="-25000" dirty="0" smtClean="0">
                <a:solidFill>
                  <a:schemeClr val="accent5"/>
                </a:solidFill>
              </a:rPr>
              <a:t>1</a:t>
            </a:r>
            <a:r>
              <a:rPr lang="en-US" dirty="0" smtClean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56206" y="1279108"/>
            <a:ext cx="40975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accent5"/>
                </a:solidFill>
              </a:rPr>
              <a:t>C</a:t>
            </a:r>
            <a:r>
              <a:rPr lang="en-US" sz="2000" i="1" baseline="-25000" dirty="0" smtClean="0">
                <a:solidFill>
                  <a:schemeClr val="accent5"/>
                </a:solidFill>
              </a:rPr>
              <a:t>1</a:t>
            </a:r>
            <a:r>
              <a:rPr lang="en-US" sz="2000" dirty="0" smtClean="0">
                <a:solidFill>
                  <a:schemeClr val="accent5"/>
                </a:solidFill>
              </a:rPr>
              <a:t> = {</a:t>
            </a:r>
            <a:r>
              <a:rPr lang="en-US" sz="2000" i="1" dirty="0">
                <a:solidFill>
                  <a:schemeClr val="accent5"/>
                </a:solidFill>
              </a:rPr>
              <a:t>w</a:t>
            </a:r>
            <a:r>
              <a:rPr lang="en-US" sz="2000" dirty="0">
                <a:solidFill>
                  <a:schemeClr val="accent5"/>
                </a:solidFill>
              </a:rPr>
              <a:t> | Hogwarts is in Scotland in </a:t>
            </a:r>
            <a:r>
              <a:rPr lang="en-US" sz="2000" i="1" dirty="0">
                <a:solidFill>
                  <a:schemeClr val="accent5"/>
                </a:solidFill>
              </a:rPr>
              <a:t>w</a:t>
            </a:r>
            <a:r>
              <a:rPr lang="en-US" sz="2000" dirty="0">
                <a:solidFill>
                  <a:schemeClr val="accent5"/>
                </a:solidFill>
              </a:rPr>
              <a:t> and Voldemort is back in </a:t>
            </a:r>
            <a:r>
              <a:rPr lang="en-US" sz="2000" i="1" dirty="0">
                <a:solidFill>
                  <a:schemeClr val="accent5"/>
                </a:solidFill>
              </a:rPr>
              <a:t>w</a:t>
            </a:r>
            <a:r>
              <a:rPr lang="en-US" sz="2000" dirty="0">
                <a:solidFill>
                  <a:schemeClr val="accent5"/>
                </a:solidFill>
              </a:rPr>
              <a:t> and Draco has become a Death Eater in </a:t>
            </a:r>
            <a:r>
              <a:rPr lang="en-US" sz="2000" i="1" dirty="0">
                <a:solidFill>
                  <a:schemeClr val="accent5"/>
                </a:solidFill>
              </a:rPr>
              <a:t>w</a:t>
            </a:r>
            <a:r>
              <a:rPr lang="en-US" sz="2000" dirty="0" smtClean="0">
                <a:solidFill>
                  <a:schemeClr val="accent5"/>
                </a:solidFill>
              </a:rPr>
              <a:t>}</a:t>
            </a:r>
            <a:endParaRPr lang="en-US" sz="2000" dirty="0">
              <a:solidFill>
                <a:schemeClr val="accent5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7732457" y="3905711"/>
            <a:ext cx="2271252" cy="2271252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i="1" dirty="0" smtClean="0">
                <a:solidFill>
                  <a:schemeClr val="accent5"/>
                </a:solidFill>
              </a:rPr>
              <a:t>C</a:t>
            </a:r>
            <a:r>
              <a:rPr lang="en-US" sz="2000" b="1" i="1" baseline="-25000" dirty="0" smtClean="0">
                <a:solidFill>
                  <a:schemeClr val="accent5"/>
                </a:solidFill>
              </a:rPr>
              <a:t>1</a:t>
            </a:r>
            <a:endParaRPr lang="en-US" sz="2000" b="1" i="1" dirty="0">
              <a:solidFill>
                <a:schemeClr val="accent5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645627" y="3905711"/>
            <a:ext cx="2271252" cy="227125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2000" b="1" i="1" dirty="0" smtClean="0">
                <a:solidFill>
                  <a:srgbClr val="00B050"/>
                </a:solidFill>
              </a:rPr>
              <a:t>L</a:t>
            </a:r>
            <a:endParaRPr lang="en-US" sz="2000" b="1" i="1" dirty="0">
              <a:solidFill>
                <a:srgbClr val="00B050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8645627" y="4001962"/>
            <a:ext cx="1358082" cy="2078750"/>
          </a:xfrm>
          <a:custGeom>
            <a:avLst/>
            <a:gdLst>
              <a:gd name="connsiteX0" fmla="*/ 679041 w 1358082"/>
              <a:gd name="connsiteY0" fmla="*/ 0 h 2078750"/>
              <a:gd name="connsiteX1" fmla="*/ 763763 w 1358082"/>
              <a:gd name="connsiteY1" fmla="*/ 40813 h 2078750"/>
              <a:gd name="connsiteX2" fmla="*/ 1358082 w 1358082"/>
              <a:gd name="connsiteY2" fmla="*/ 1039375 h 2078750"/>
              <a:gd name="connsiteX3" fmla="*/ 763763 w 1358082"/>
              <a:gd name="connsiteY3" fmla="*/ 2037937 h 2078750"/>
              <a:gd name="connsiteX4" fmla="*/ 679041 w 1358082"/>
              <a:gd name="connsiteY4" fmla="*/ 2078750 h 2078750"/>
              <a:gd name="connsiteX5" fmla="*/ 594319 w 1358082"/>
              <a:gd name="connsiteY5" fmla="*/ 2037937 h 2078750"/>
              <a:gd name="connsiteX6" fmla="*/ 0 w 1358082"/>
              <a:gd name="connsiteY6" fmla="*/ 1039375 h 2078750"/>
              <a:gd name="connsiteX7" fmla="*/ 594319 w 1358082"/>
              <a:gd name="connsiteY7" fmla="*/ 40813 h 207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8082" h="2078750">
                <a:moveTo>
                  <a:pt x="679041" y="0"/>
                </a:moveTo>
                <a:lnTo>
                  <a:pt x="763763" y="40813"/>
                </a:lnTo>
                <a:cubicBezTo>
                  <a:pt x="1117766" y="233119"/>
                  <a:pt x="1358082" y="608183"/>
                  <a:pt x="1358082" y="1039375"/>
                </a:cubicBezTo>
                <a:cubicBezTo>
                  <a:pt x="1358082" y="1470568"/>
                  <a:pt x="1117766" y="1845631"/>
                  <a:pt x="763763" y="2037937"/>
                </a:cubicBezTo>
                <a:lnTo>
                  <a:pt x="679041" y="2078750"/>
                </a:lnTo>
                <a:lnTo>
                  <a:pt x="594319" y="2037937"/>
                </a:lnTo>
                <a:cubicBezTo>
                  <a:pt x="240316" y="1845631"/>
                  <a:pt x="0" y="1470568"/>
                  <a:pt x="0" y="1039375"/>
                </a:cubicBezTo>
                <a:cubicBezTo>
                  <a:pt x="0" y="608183"/>
                  <a:pt x="240316" y="233119"/>
                  <a:pt x="594319" y="40813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rgbClr val="FF0000"/>
                </a:solidFill>
              </a:rPr>
              <a:t>C</a:t>
            </a:r>
            <a:r>
              <a:rPr lang="en-US" sz="2000" b="1" i="1" baseline="-25000" dirty="0" smtClean="0">
                <a:solidFill>
                  <a:srgbClr val="FF0000"/>
                </a:solidFill>
              </a:rPr>
              <a:t>2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56206" y="2391022"/>
            <a:ext cx="40975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</a:rPr>
              <a:t>C</a:t>
            </a:r>
            <a:r>
              <a:rPr lang="en-US" sz="2000" i="1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rgbClr val="FF0000"/>
                </a:solidFill>
              </a:rPr>
              <a:t> = {</a:t>
            </a:r>
            <a:r>
              <a:rPr lang="en-US" sz="2000" i="1" dirty="0">
                <a:solidFill>
                  <a:srgbClr val="FF0000"/>
                </a:solidFill>
              </a:rPr>
              <a:t>w</a:t>
            </a:r>
            <a:r>
              <a:rPr lang="en-US" sz="2000" dirty="0">
                <a:solidFill>
                  <a:srgbClr val="FF0000"/>
                </a:solidFill>
              </a:rPr>
              <a:t> | Hogwarts is in Scotland in </a:t>
            </a:r>
            <a:r>
              <a:rPr lang="en-US" sz="2000" i="1" dirty="0">
                <a:solidFill>
                  <a:srgbClr val="FF0000"/>
                </a:solidFill>
              </a:rPr>
              <a:t>w</a:t>
            </a:r>
            <a:r>
              <a:rPr lang="en-US" sz="2000" dirty="0">
                <a:solidFill>
                  <a:srgbClr val="FF0000"/>
                </a:solidFill>
              </a:rPr>
              <a:t> and Voldemort is back in </a:t>
            </a:r>
            <a:r>
              <a:rPr lang="en-US" sz="2000" i="1" dirty="0">
                <a:solidFill>
                  <a:srgbClr val="FF0000"/>
                </a:solidFill>
              </a:rPr>
              <a:t>w</a:t>
            </a:r>
            <a:r>
              <a:rPr lang="en-US" sz="2000" dirty="0">
                <a:solidFill>
                  <a:srgbClr val="FF0000"/>
                </a:solidFill>
              </a:rPr>
              <a:t> and Draco has become a Death Eater in </a:t>
            </a:r>
            <a:r>
              <a:rPr lang="en-US" sz="2000" i="1" dirty="0" smtClean="0">
                <a:solidFill>
                  <a:srgbClr val="FF0000"/>
                </a:solidFill>
              </a:rPr>
              <a:t>w </a:t>
            </a:r>
            <a:r>
              <a:rPr lang="en-US" sz="2000" dirty="0" smtClean="0">
                <a:solidFill>
                  <a:srgbClr val="FF0000"/>
                </a:solidFill>
              </a:rPr>
              <a:t>and Lockhart is incompetent in </a:t>
            </a:r>
            <a:r>
              <a:rPr lang="en-US" sz="2000" i="1" dirty="0" smtClean="0">
                <a:solidFill>
                  <a:srgbClr val="FF0000"/>
                </a:solidFill>
              </a:rPr>
              <a:t>w</a:t>
            </a:r>
            <a:r>
              <a:rPr lang="en-US" sz="2000" dirty="0" smtClean="0">
                <a:solidFill>
                  <a:srgbClr val="FF0000"/>
                </a:solidFill>
              </a:rPr>
              <a:t>}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50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4" grpId="0" animBg="1"/>
      <p:bldP spid="7" grpId="0" animBg="1"/>
      <p:bldP spid="11" grpId="0" animBg="1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Presuppositions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The same simple reasoning </a:t>
            </a:r>
            <a:r>
              <a:rPr lang="en-US" dirty="0" smtClean="0"/>
              <a:t>doesn’t </a:t>
            </a:r>
            <a:r>
              <a:rPr lang="en-US" dirty="0"/>
              <a:t>apply to </a:t>
            </a:r>
            <a:r>
              <a:rPr lang="en-US" i="1" dirty="0" smtClean="0"/>
              <a:t>Either Lockhart is not incompetent, or he knows that he is</a:t>
            </a:r>
            <a:r>
              <a:rPr lang="en-US" dirty="0" smtClean="0"/>
              <a:t> and </a:t>
            </a:r>
            <a:r>
              <a:rPr lang="en-US" i="1" dirty="0" smtClean="0"/>
              <a:t>If Lockhart is incompetent, he knows that he is</a:t>
            </a:r>
            <a:r>
              <a:rPr lang="en-US" dirty="0"/>
              <a:t>.</a:t>
            </a:r>
            <a:r>
              <a:rPr lang="en-US" dirty="0" smtClean="0"/>
              <a:t> Why?</a:t>
            </a:r>
          </a:p>
          <a:p>
            <a:pPr marL="0" indent="0">
              <a:buNone/>
            </a:pPr>
            <a:r>
              <a:rPr lang="en-US" dirty="0" smtClean="0"/>
              <a:t>We don’t </a:t>
            </a:r>
            <a:r>
              <a:rPr lang="en-US" dirty="0"/>
              <a:t>permanently add disjuncts or antecedents of conditionals to our common ground.</a:t>
            </a:r>
          </a:p>
          <a:p>
            <a:pPr marL="0" indent="0">
              <a:buNone/>
            </a:pPr>
            <a:r>
              <a:rPr lang="en-US" dirty="0"/>
              <a:t>This issue has led to further refinements of the basic Stalnakerian approach, but the main insights have been preserved in many subsequent theories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One big question is whether </a:t>
            </a:r>
            <a:r>
              <a:rPr lang="en-US" dirty="0" smtClean="0"/>
              <a:t>patterns of presupposition projection in complex sentences are </a:t>
            </a:r>
            <a:r>
              <a:rPr lang="en-US" dirty="0"/>
              <a:t>due to semantics (i.e., they are hardcoded into lexical entries of connectives) or to pragmatics (i.e., they are due to pragmatic reasoning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601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838200" y="688258"/>
            <a:ext cx="10515600" cy="54887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What is pragmatics?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3" action="ppaction://hlinksldjump"/>
              </a:rPr>
              <a:t>Presuppositions</a:t>
            </a:r>
            <a:endParaRPr lang="en-US" dirty="0" smtClean="0"/>
          </a:p>
          <a:p>
            <a:pPr marL="0" indent="0">
              <a:buNone/>
            </a:pPr>
            <a:r>
              <a:rPr lang="en-US" sz="4400" b="1" dirty="0" smtClean="0">
                <a:solidFill>
                  <a:srgbClr val="00B050"/>
                </a:solidFill>
              </a:rPr>
              <a:t>Gricean maxims</a:t>
            </a:r>
          </a:p>
          <a:p>
            <a:pPr marL="0" indent="0">
              <a:buNone/>
            </a:pPr>
            <a:r>
              <a:rPr lang="en-US" dirty="0" smtClean="0">
                <a:hlinkClick r:id="rId4" action="ppaction://hlinksldjump"/>
              </a:rPr>
              <a:t>Scalar implicatures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5" action="ppaction://hlinksldjump"/>
              </a:rPr>
              <a:t>Summary of inference types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6" action="ppaction://hlinksldjump"/>
              </a:rPr>
              <a:t>In-class practice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7" action="ppaction://hlinksldjump"/>
              </a:rPr>
              <a:t>What you need to know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427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688258"/>
            <a:ext cx="10515600" cy="54887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>
                <a:solidFill>
                  <a:srgbClr val="00B050"/>
                </a:solidFill>
              </a:rPr>
              <a:t>What is pragmatics?</a:t>
            </a:r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Presuppositions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3" action="ppaction://hlinksldjump"/>
              </a:rPr>
              <a:t>Gricean maxims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4" action="ppaction://hlinksldjump"/>
              </a:rPr>
              <a:t>Scalar implicatures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5" action="ppaction://hlinksldjump"/>
              </a:rPr>
              <a:t>Summary of inference types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6" action="ppaction://hlinksldjump"/>
              </a:rPr>
              <a:t>In-class practice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7" action="ppaction://hlinksldjump"/>
              </a:rPr>
              <a:t>What you need to know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679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Gricean maxims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27141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We have seen a basic pragmatic approach to presuppositions. </a:t>
            </a:r>
            <a:r>
              <a:rPr lang="en-US" dirty="0" smtClean="0"/>
              <a:t>We’ll </a:t>
            </a:r>
            <a:r>
              <a:rPr lang="en-US" dirty="0"/>
              <a:t>now take a look at </a:t>
            </a:r>
            <a:r>
              <a:rPr lang="en-US" dirty="0" smtClean="0"/>
              <a:t>a pragmatic </a:t>
            </a:r>
            <a:r>
              <a:rPr lang="en-US" dirty="0"/>
              <a:t>approach to </a:t>
            </a:r>
            <a:r>
              <a:rPr lang="en-US" b="1" dirty="0">
                <a:solidFill>
                  <a:srgbClr val="00B050"/>
                </a:solidFill>
              </a:rPr>
              <a:t>implicatures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The notion of </a:t>
            </a:r>
            <a:r>
              <a:rPr lang="en-US" b="1" dirty="0">
                <a:solidFill>
                  <a:srgbClr val="00B050"/>
                </a:solidFill>
              </a:rPr>
              <a:t>implicature</a:t>
            </a:r>
            <a:r>
              <a:rPr lang="en-US" dirty="0"/>
              <a:t> was introduced by Paul Grice.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Below is </a:t>
            </a:r>
            <a:r>
              <a:rPr lang="en-US" dirty="0"/>
              <a:t>a version of his </a:t>
            </a:r>
            <a:r>
              <a:rPr lang="en-US" dirty="0" smtClean="0"/>
              <a:t>example. What would you think about the applicant if you were to get a letter like this?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(24) McGonagall </a:t>
            </a:r>
            <a:r>
              <a:rPr lang="en-US" dirty="0"/>
              <a:t>is writing a recommendation letter for </a:t>
            </a:r>
            <a:r>
              <a:rPr lang="en-US" dirty="0" smtClean="0"/>
              <a:t>Hermione, </a:t>
            </a:r>
            <a:r>
              <a:rPr lang="en-US" dirty="0"/>
              <a:t>who is applying for </a:t>
            </a:r>
            <a:r>
              <a:rPr lang="en-US" dirty="0" smtClean="0"/>
              <a:t>a Transfiguration </a:t>
            </a:r>
            <a:r>
              <a:rPr lang="en-US" dirty="0"/>
              <a:t>Professor position</a:t>
            </a:r>
            <a:r>
              <a:rPr lang="en-US" dirty="0" smtClean="0"/>
              <a:t>:</a:t>
            </a:r>
          </a:p>
        </p:txBody>
      </p:sp>
      <p:sp>
        <p:nvSpPr>
          <p:cNvPr id="5" name="Horizontal Scroll 4"/>
          <p:cNvSpPr/>
          <p:nvPr/>
        </p:nvSpPr>
        <p:spPr>
          <a:xfrm>
            <a:off x="1887793" y="4198375"/>
            <a:ext cx="8416413" cy="2406324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>
                <a:latin typeface="Kaufmann BT" panose="03080502030307080303" pitchFamily="66" charset="0"/>
              </a:rPr>
              <a:t>Dear </a:t>
            </a:r>
            <a:r>
              <a:rPr lang="en-US" sz="2400" b="1" dirty="0">
                <a:latin typeface="Kaufmann BT" panose="03080502030307080303" pitchFamily="66" charset="0"/>
              </a:rPr>
              <a:t>Sir/Madam, </a:t>
            </a:r>
            <a:endParaRPr lang="en-US" sz="2400" b="1" dirty="0" smtClean="0">
              <a:latin typeface="Kaufmann BT" panose="03080502030307080303" pitchFamily="66" charset="0"/>
            </a:endParaRPr>
          </a:p>
          <a:p>
            <a:endParaRPr lang="en-US" sz="800" b="1" dirty="0" smtClean="0">
              <a:latin typeface="Kaufmann BT" panose="03080502030307080303" pitchFamily="66" charset="0"/>
            </a:endParaRPr>
          </a:p>
          <a:p>
            <a:r>
              <a:rPr lang="en-US" sz="2400" b="1" dirty="0" smtClean="0">
                <a:latin typeface="Kaufmann BT" panose="03080502030307080303" pitchFamily="66" charset="0"/>
              </a:rPr>
              <a:t>Ms</a:t>
            </a:r>
            <a:r>
              <a:rPr lang="en-US" sz="2400" b="1" dirty="0">
                <a:latin typeface="Kaufmann BT" panose="03080502030307080303" pitchFamily="66" charset="0"/>
              </a:rPr>
              <a:t>. Granger is very polite </a:t>
            </a:r>
            <a:r>
              <a:rPr lang="en-US" sz="2400" b="1" dirty="0" smtClean="0">
                <a:latin typeface="Kaufmann BT" panose="03080502030307080303" pitchFamily="66" charset="0"/>
              </a:rPr>
              <a:t>and her </a:t>
            </a:r>
            <a:r>
              <a:rPr lang="en-US" sz="2400" b="1" dirty="0">
                <a:latin typeface="Kaufmann BT" panose="03080502030307080303" pitchFamily="66" charset="0"/>
              </a:rPr>
              <a:t>attendance in classes has been regular</a:t>
            </a:r>
            <a:r>
              <a:rPr lang="en-US" sz="2400" b="1" dirty="0" smtClean="0">
                <a:latin typeface="Kaufmann BT" panose="03080502030307080303" pitchFamily="66" charset="0"/>
              </a:rPr>
              <a:t>. </a:t>
            </a:r>
          </a:p>
          <a:p>
            <a:endParaRPr lang="en-US" sz="800" b="1" dirty="0" smtClean="0">
              <a:latin typeface="Kaufmann BT" panose="03080502030307080303" pitchFamily="66" charset="0"/>
            </a:endParaRPr>
          </a:p>
          <a:p>
            <a:r>
              <a:rPr lang="en-US" sz="2400" b="1" dirty="0" smtClean="0">
                <a:latin typeface="Kaufmann BT" panose="03080502030307080303" pitchFamily="66" charset="0"/>
              </a:rPr>
              <a:t>Yours</a:t>
            </a:r>
            <a:r>
              <a:rPr lang="en-US" sz="2400" b="1" dirty="0">
                <a:latin typeface="Kaufmann BT" panose="03080502030307080303" pitchFamily="66" charset="0"/>
              </a:rPr>
              <a:t>, </a:t>
            </a:r>
            <a:endParaRPr lang="en-US" sz="2400" b="1" dirty="0" smtClean="0">
              <a:latin typeface="Kaufmann BT" panose="03080502030307080303" pitchFamily="66" charset="0"/>
            </a:endParaRPr>
          </a:p>
          <a:p>
            <a:r>
              <a:rPr lang="en-US" sz="2400" b="1" dirty="0" smtClean="0">
                <a:latin typeface="Kaufmann BT" panose="03080502030307080303" pitchFamily="66" charset="0"/>
              </a:rPr>
              <a:t>Professor </a:t>
            </a:r>
            <a:r>
              <a:rPr lang="en-US" sz="2400" b="1" dirty="0">
                <a:latin typeface="Kaufmann BT" panose="03080502030307080303" pitchFamily="66" charset="0"/>
              </a:rPr>
              <a:t>Minerva </a:t>
            </a:r>
            <a:r>
              <a:rPr lang="en-US" sz="2400" b="1" dirty="0" smtClean="0">
                <a:latin typeface="Kaufmann BT" panose="03080502030307080303" pitchFamily="66" charset="0"/>
              </a:rPr>
              <a:t>McGonagall</a:t>
            </a:r>
            <a:endParaRPr lang="en-US" sz="2400" b="1" dirty="0">
              <a:latin typeface="Kaufmann BT" panose="030805020303070803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102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Gricean maxims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12786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From </a:t>
            </a:r>
            <a:r>
              <a:rPr lang="en-US" dirty="0" smtClean="0"/>
              <a:t>the letter in (24) </a:t>
            </a:r>
            <a:r>
              <a:rPr lang="en-US" dirty="0"/>
              <a:t>we infer that Hermione </a:t>
            </a:r>
            <a:r>
              <a:rPr lang="en-US" dirty="0" smtClean="0"/>
              <a:t>isn’t </a:t>
            </a:r>
            <a:r>
              <a:rPr lang="en-US" dirty="0"/>
              <a:t>a very good student. This inference is </a:t>
            </a:r>
            <a:r>
              <a:rPr lang="en-US" dirty="0" smtClean="0"/>
              <a:t>cancellable</a:t>
            </a:r>
            <a:r>
              <a:rPr lang="en-US" dirty="0"/>
              <a:t>, though; McGonagall </a:t>
            </a:r>
            <a:r>
              <a:rPr lang="en-US" dirty="0" smtClean="0"/>
              <a:t>could’ve </a:t>
            </a:r>
            <a:r>
              <a:rPr lang="en-US" dirty="0"/>
              <a:t>continued her </a:t>
            </a:r>
            <a:r>
              <a:rPr lang="en-US" dirty="0" smtClean="0"/>
              <a:t>letter:</a:t>
            </a:r>
          </a:p>
          <a:p>
            <a:pPr marL="0" indent="0">
              <a:buNone/>
            </a:pPr>
            <a:r>
              <a:rPr lang="en-US" dirty="0" smtClean="0"/>
              <a:t>(25) </a:t>
            </a:r>
            <a:endParaRPr lang="en-US" dirty="0"/>
          </a:p>
        </p:txBody>
      </p:sp>
      <p:sp>
        <p:nvSpPr>
          <p:cNvPr id="4" name="Horizontal Scroll 3"/>
          <p:cNvSpPr/>
          <p:nvPr/>
        </p:nvSpPr>
        <p:spPr>
          <a:xfrm>
            <a:off x="1720645" y="2271251"/>
            <a:ext cx="9633155" cy="4375355"/>
          </a:xfrm>
          <a:prstGeom prst="horizontalScroll">
            <a:avLst>
              <a:gd name="adj" fmla="val 8702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>
                <a:latin typeface="Kaufmann BT" panose="03080502030307080303" pitchFamily="66" charset="0"/>
              </a:rPr>
              <a:t>Dear </a:t>
            </a:r>
            <a:r>
              <a:rPr lang="en-US" sz="2400" b="1" dirty="0">
                <a:latin typeface="Kaufmann BT" panose="03080502030307080303" pitchFamily="66" charset="0"/>
              </a:rPr>
              <a:t>Sir/Madam, </a:t>
            </a:r>
            <a:endParaRPr lang="en-US" sz="2400" b="1" dirty="0" smtClean="0">
              <a:latin typeface="Kaufmann BT" panose="03080502030307080303" pitchFamily="66" charset="0"/>
            </a:endParaRPr>
          </a:p>
          <a:p>
            <a:endParaRPr lang="en-US" sz="800" b="1" dirty="0" smtClean="0">
              <a:latin typeface="Kaufmann BT" panose="03080502030307080303" pitchFamily="66" charset="0"/>
            </a:endParaRPr>
          </a:p>
          <a:p>
            <a:r>
              <a:rPr lang="en-US" sz="2400" b="1" dirty="0" smtClean="0">
                <a:latin typeface="Kaufmann BT" panose="03080502030307080303" pitchFamily="66" charset="0"/>
              </a:rPr>
              <a:t>Ms</a:t>
            </a:r>
            <a:r>
              <a:rPr lang="en-US" sz="2400" b="1" dirty="0">
                <a:latin typeface="Kaufmann BT" panose="03080502030307080303" pitchFamily="66" charset="0"/>
              </a:rPr>
              <a:t>. Granger is very polite </a:t>
            </a:r>
            <a:r>
              <a:rPr lang="en-US" sz="2400" b="1" dirty="0" smtClean="0">
                <a:latin typeface="Kaufmann BT" panose="03080502030307080303" pitchFamily="66" charset="0"/>
              </a:rPr>
              <a:t>and her </a:t>
            </a:r>
            <a:r>
              <a:rPr lang="en-US" sz="2400" b="1" dirty="0">
                <a:latin typeface="Kaufmann BT" panose="03080502030307080303" pitchFamily="66" charset="0"/>
              </a:rPr>
              <a:t>attendance in classes has been regular</a:t>
            </a:r>
            <a:r>
              <a:rPr lang="en-US" sz="2400" b="1" dirty="0" smtClean="0">
                <a:latin typeface="Kaufmann BT" panose="03080502030307080303" pitchFamily="66" charset="0"/>
              </a:rPr>
              <a:t>. </a:t>
            </a:r>
            <a:r>
              <a:rPr lang="en-US" sz="2400" b="1" dirty="0">
                <a:latin typeface="Kaufmann BT" panose="03080502030307080303" pitchFamily="66" charset="0"/>
              </a:rPr>
              <a:t>I mention these secondary facts at the outset because Mr. Malfoy, </a:t>
            </a:r>
            <a:r>
              <a:rPr lang="en-US" sz="2400" b="1" dirty="0" smtClean="0">
                <a:latin typeface="Kaufmann BT" panose="03080502030307080303" pitchFamily="66" charset="0"/>
              </a:rPr>
              <a:t>another talented transfigurationist</a:t>
            </a:r>
            <a:r>
              <a:rPr lang="en-US" sz="2400" b="1" dirty="0">
                <a:latin typeface="Kaufmann BT" panose="03080502030307080303" pitchFamily="66" charset="0"/>
              </a:rPr>
              <a:t>, with whom Ms. Granger is often compared, lacks </a:t>
            </a:r>
            <a:r>
              <a:rPr lang="en-US" sz="2400" b="1" dirty="0" smtClean="0">
                <a:latin typeface="Kaufmann BT" panose="03080502030307080303" pitchFamily="66" charset="0"/>
              </a:rPr>
              <a:t>either of </a:t>
            </a:r>
            <a:r>
              <a:rPr lang="en-US" sz="2400" b="1" dirty="0">
                <a:latin typeface="Kaufmann BT" panose="03080502030307080303" pitchFamily="66" charset="0"/>
              </a:rPr>
              <a:t>these qualities. In my view, Ms. </a:t>
            </a:r>
            <a:r>
              <a:rPr lang="en-US" sz="2400" b="1" dirty="0" smtClean="0">
                <a:latin typeface="Kaufmann BT" panose="03080502030307080303" pitchFamily="66" charset="0"/>
              </a:rPr>
              <a:t>Granger’s </a:t>
            </a:r>
            <a:r>
              <a:rPr lang="en-US" sz="2400" b="1" dirty="0">
                <a:latin typeface="Kaufmann BT" panose="03080502030307080303" pitchFamily="66" charset="0"/>
              </a:rPr>
              <a:t>talent in </a:t>
            </a:r>
            <a:r>
              <a:rPr lang="en-US" sz="2400" b="1" dirty="0" smtClean="0">
                <a:latin typeface="Kaufmann BT" panose="03080502030307080303" pitchFamily="66" charset="0"/>
              </a:rPr>
              <a:t>Transfiguration </a:t>
            </a:r>
            <a:r>
              <a:rPr lang="en-US" sz="2400" b="1" dirty="0">
                <a:latin typeface="Kaufmann BT" panose="03080502030307080303" pitchFamily="66" charset="0"/>
              </a:rPr>
              <a:t>surpasses </a:t>
            </a:r>
            <a:r>
              <a:rPr lang="en-US" sz="2400" b="1" dirty="0" smtClean="0">
                <a:latin typeface="Kaufmann BT" panose="03080502030307080303" pitchFamily="66" charset="0"/>
              </a:rPr>
              <a:t>that of </a:t>
            </a:r>
            <a:r>
              <a:rPr lang="en-US" sz="2400" b="1" dirty="0">
                <a:latin typeface="Kaufmann BT" panose="03080502030307080303" pitchFamily="66" charset="0"/>
              </a:rPr>
              <a:t>Mr. Malfoy; but she will also prove to be a considerably more reliable colleague</a:t>
            </a:r>
            <a:r>
              <a:rPr lang="en-US" sz="2400" b="1" dirty="0" smtClean="0">
                <a:latin typeface="Kaufmann BT" panose="03080502030307080303" pitchFamily="66" charset="0"/>
              </a:rPr>
              <a:t>, and </a:t>
            </a:r>
            <a:r>
              <a:rPr lang="en-US" sz="2400" b="1" dirty="0">
                <a:latin typeface="Kaufmann BT" panose="03080502030307080303" pitchFamily="66" charset="0"/>
              </a:rPr>
              <a:t>a far better teacher.</a:t>
            </a:r>
            <a:endParaRPr lang="en-US" sz="2400" b="1" dirty="0" smtClean="0">
              <a:latin typeface="Kaufmann BT" panose="03080502030307080303" pitchFamily="66" charset="0"/>
            </a:endParaRPr>
          </a:p>
          <a:p>
            <a:endParaRPr lang="en-US" sz="800" b="1" dirty="0" smtClean="0">
              <a:latin typeface="Kaufmann BT" panose="03080502030307080303" pitchFamily="66" charset="0"/>
            </a:endParaRPr>
          </a:p>
          <a:p>
            <a:r>
              <a:rPr lang="en-US" sz="2400" b="1" dirty="0" smtClean="0">
                <a:latin typeface="Kaufmann BT" panose="03080502030307080303" pitchFamily="66" charset="0"/>
              </a:rPr>
              <a:t>Yours</a:t>
            </a:r>
            <a:r>
              <a:rPr lang="en-US" sz="2400" b="1" dirty="0">
                <a:latin typeface="Kaufmann BT" panose="03080502030307080303" pitchFamily="66" charset="0"/>
              </a:rPr>
              <a:t>, </a:t>
            </a:r>
            <a:endParaRPr lang="en-US" sz="2400" b="1" dirty="0" smtClean="0">
              <a:latin typeface="Kaufmann BT" panose="03080502030307080303" pitchFamily="66" charset="0"/>
            </a:endParaRPr>
          </a:p>
          <a:p>
            <a:r>
              <a:rPr lang="en-US" sz="2400" b="1" dirty="0" smtClean="0">
                <a:latin typeface="Kaufmann BT" panose="03080502030307080303" pitchFamily="66" charset="0"/>
              </a:rPr>
              <a:t>Professor </a:t>
            </a:r>
            <a:r>
              <a:rPr lang="en-US" sz="2400" b="1" dirty="0">
                <a:latin typeface="Kaufmann BT" panose="03080502030307080303" pitchFamily="66" charset="0"/>
              </a:rPr>
              <a:t>Minerva </a:t>
            </a:r>
            <a:r>
              <a:rPr lang="en-US" sz="2400" b="1" dirty="0" smtClean="0">
                <a:latin typeface="Kaufmann BT" panose="03080502030307080303" pitchFamily="66" charset="0"/>
              </a:rPr>
              <a:t>McGonagall</a:t>
            </a:r>
            <a:endParaRPr lang="en-US" sz="2400" b="1" dirty="0">
              <a:latin typeface="Kaufmann BT" panose="030805020303070803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406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Gricean maxims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31762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Grice put forward a general </a:t>
            </a:r>
            <a:r>
              <a:rPr lang="en-US" b="1" dirty="0">
                <a:solidFill>
                  <a:srgbClr val="00B050"/>
                </a:solidFill>
              </a:rPr>
              <a:t>cooperative principle</a:t>
            </a:r>
            <a:r>
              <a:rPr lang="en-US" dirty="0"/>
              <a:t>: pragmatic inferences are computed </a:t>
            </a:r>
            <a:r>
              <a:rPr lang="en-US" dirty="0" smtClean="0"/>
              <a:t>based on </a:t>
            </a:r>
            <a:r>
              <a:rPr lang="en-US" dirty="0"/>
              <a:t>the assumption that speakers behave rationally and cooperatively.</a:t>
            </a:r>
          </a:p>
          <a:p>
            <a:pPr marL="0" indent="0">
              <a:buNone/>
            </a:pPr>
            <a:r>
              <a:rPr lang="en-US" dirty="0" smtClean="0"/>
              <a:t>He </a:t>
            </a:r>
            <a:r>
              <a:rPr lang="en-US" dirty="0"/>
              <a:t>further seeked to identify general conversational maxims:</a:t>
            </a:r>
          </a:p>
          <a:p>
            <a:pPr>
              <a:buClr>
                <a:schemeClr val="tx1"/>
              </a:buClr>
            </a:pPr>
            <a:r>
              <a:rPr lang="en-US" b="1" dirty="0" smtClean="0">
                <a:solidFill>
                  <a:srgbClr val="00B050"/>
                </a:solidFill>
              </a:rPr>
              <a:t>Quantity</a:t>
            </a:r>
            <a:r>
              <a:rPr lang="en-US" dirty="0" smtClean="0"/>
              <a:t>: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“Make your contribution as informative as is required (for the current purposes of the exchange).”</a:t>
            </a:r>
          </a:p>
          <a:p>
            <a:pPr lvl="1"/>
            <a:r>
              <a:rPr lang="en-US" dirty="0" smtClean="0"/>
              <a:t>“Do </a:t>
            </a:r>
            <a:r>
              <a:rPr lang="en-US" dirty="0"/>
              <a:t>not make your contribution more informative than is required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58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Gricean maxims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35204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Grice put forward a general </a:t>
            </a:r>
            <a:r>
              <a:rPr lang="en-US" b="1" dirty="0">
                <a:solidFill>
                  <a:srgbClr val="00B050"/>
                </a:solidFill>
              </a:rPr>
              <a:t>cooperative principle</a:t>
            </a:r>
            <a:r>
              <a:rPr lang="en-US" dirty="0"/>
              <a:t>: pragmatic inferences are computed </a:t>
            </a:r>
            <a:r>
              <a:rPr lang="en-US" dirty="0" smtClean="0"/>
              <a:t>based on </a:t>
            </a:r>
            <a:r>
              <a:rPr lang="en-US" dirty="0"/>
              <a:t>the assumption that speakers behave rationally and cooperatively.</a:t>
            </a:r>
          </a:p>
          <a:p>
            <a:pPr marL="0" indent="0">
              <a:buNone/>
            </a:pPr>
            <a:r>
              <a:rPr lang="en-US" dirty="0" smtClean="0"/>
              <a:t>He </a:t>
            </a:r>
            <a:r>
              <a:rPr lang="en-US" dirty="0"/>
              <a:t>further seeked to identify general conversational maxims:</a:t>
            </a:r>
          </a:p>
          <a:p>
            <a:pPr>
              <a:buClr>
                <a:schemeClr val="tx1"/>
              </a:buClr>
            </a:pPr>
            <a:r>
              <a:rPr lang="en-US" b="1" dirty="0" smtClean="0">
                <a:solidFill>
                  <a:srgbClr val="00B050"/>
                </a:solidFill>
              </a:rPr>
              <a:t>Quantity</a:t>
            </a:r>
            <a:endParaRPr lang="en-US" dirty="0" smtClean="0"/>
          </a:p>
          <a:p>
            <a:pPr>
              <a:buClr>
                <a:schemeClr val="tx1"/>
              </a:buClr>
            </a:pPr>
            <a:r>
              <a:rPr lang="en-US" b="1" dirty="0" smtClean="0">
                <a:solidFill>
                  <a:srgbClr val="00B050"/>
                </a:solidFill>
              </a:rPr>
              <a:t>Quality </a:t>
            </a:r>
            <a:r>
              <a:rPr lang="en-US" dirty="0" smtClean="0"/>
              <a:t>(“Try </a:t>
            </a:r>
            <a:r>
              <a:rPr lang="en-US" dirty="0"/>
              <a:t>to make your contribution one that is true</a:t>
            </a:r>
            <a:r>
              <a:rPr lang="en-US" dirty="0" smtClean="0"/>
              <a:t>.”):</a:t>
            </a:r>
            <a:endParaRPr lang="en-US" dirty="0"/>
          </a:p>
          <a:p>
            <a:pPr lvl="1">
              <a:buClr>
                <a:schemeClr val="tx1"/>
              </a:buClr>
            </a:pPr>
            <a:r>
              <a:rPr lang="en-US" dirty="0" smtClean="0"/>
              <a:t>“Do </a:t>
            </a:r>
            <a:r>
              <a:rPr lang="en-US" dirty="0"/>
              <a:t>not say what you believe to be false.</a:t>
            </a:r>
            <a:r>
              <a:rPr lang="en-US" dirty="0" smtClean="0"/>
              <a:t>”</a:t>
            </a:r>
            <a:endParaRPr lang="en-US" dirty="0"/>
          </a:p>
          <a:p>
            <a:pPr lvl="1"/>
            <a:r>
              <a:rPr lang="en-US" dirty="0" smtClean="0"/>
              <a:t>“Do </a:t>
            </a:r>
            <a:r>
              <a:rPr lang="en-US" dirty="0"/>
              <a:t>not say that for which you lack adequate </a:t>
            </a:r>
            <a:r>
              <a:rPr lang="en-US" dirty="0" smtClean="0"/>
              <a:t>evidence.”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83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Gricean maxims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32254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Grice put forward a general </a:t>
            </a:r>
            <a:r>
              <a:rPr lang="en-US" b="1" dirty="0">
                <a:solidFill>
                  <a:srgbClr val="00B050"/>
                </a:solidFill>
              </a:rPr>
              <a:t>cooperative principle</a:t>
            </a:r>
            <a:r>
              <a:rPr lang="en-US" dirty="0"/>
              <a:t>: pragmatic inferences are computed </a:t>
            </a:r>
            <a:r>
              <a:rPr lang="en-US" dirty="0" smtClean="0"/>
              <a:t>based on </a:t>
            </a:r>
            <a:r>
              <a:rPr lang="en-US" dirty="0"/>
              <a:t>the assumption that speakers behave rationally and cooperatively.</a:t>
            </a:r>
          </a:p>
          <a:p>
            <a:pPr marL="0" indent="0">
              <a:buNone/>
            </a:pPr>
            <a:r>
              <a:rPr lang="en-US" dirty="0" smtClean="0"/>
              <a:t>He </a:t>
            </a:r>
            <a:r>
              <a:rPr lang="en-US" dirty="0"/>
              <a:t>further seeked to identify general conversational maxims:</a:t>
            </a:r>
          </a:p>
          <a:p>
            <a:pPr>
              <a:buClr>
                <a:schemeClr val="tx1"/>
              </a:buClr>
            </a:pPr>
            <a:r>
              <a:rPr lang="en-US" b="1" dirty="0" smtClean="0">
                <a:solidFill>
                  <a:srgbClr val="00B050"/>
                </a:solidFill>
              </a:rPr>
              <a:t>Quantity</a:t>
            </a:r>
            <a:endParaRPr lang="en-US" dirty="0" smtClean="0"/>
          </a:p>
          <a:p>
            <a:pPr>
              <a:buClr>
                <a:schemeClr val="tx1"/>
              </a:buClr>
            </a:pPr>
            <a:r>
              <a:rPr lang="en-US" b="1" dirty="0" smtClean="0">
                <a:solidFill>
                  <a:srgbClr val="00B050"/>
                </a:solidFill>
              </a:rPr>
              <a:t>Quality</a:t>
            </a:r>
            <a:endParaRPr lang="en-US" dirty="0"/>
          </a:p>
          <a:p>
            <a:pPr>
              <a:buClr>
                <a:schemeClr val="tx1"/>
              </a:buClr>
            </a:pPr>
            <a:r>
              <a:rPr lang="en-US" b="1" dirty="0" smtClean="0">
                <a:solidFill>
                  <a:srgbClr val="00B050"/>
                </a:solidFill>
              </a:rPr>
              <a:t>Relation</a:t>
            </a:r>
            <a:r>
              <a:rPr lang="en-US" dirty="0" smtClean="0"/>
              <a:t>: “Be relevant.”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01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Gricean maxims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Grice put forward a general </a:t>
            </a:r>
            <a:r>
              <a:rPr lang="en-US" b="1" dirty="0">
                <a:solidFill>
                  <a:srgbClr val="00B050"/>
                </a:solidFill>
              </a:rPr>
              <a:t>cooperative principle</a:t>
            </a:r>
            <a:r>
              <a:rPr lang="en-US" dirty="0"/>
              <a:t>: pragmatic inferences are computed </a:t>
            </a:r>
            <a:r>
              <a:rPr lang="en-US" dirty="0" smtClean="0"/>
              <a:t>based on </a:t>
            </a:r>
            <a:r>
              <a:rPr lang="en-US" dirty="0"/>
              <a:t>the assumption that speakers behave rationally and cooperatively.</a:t>
            </a:r>
          </a:p>
          <a:p>
            <a:pPr marL="0" indent="0">
              <a:buNone/>
            </a:pPr>
            <a:r>
              <a:rPr lang="en-US" dirty="0" smtClean="0"/>
              <a:t>He </a:t>
            </a:r>
            <a:r>
              <a:rPr lang="en-US" dirty="0"/>
              <a:t>further seeked to identify general conversational maxims:</a:t>
            </a:r>
          </a:p>
          <a:p>
            <a:pPr>
              <a:buClr>
                <a:schemeClr val="tx1"/>
              </a:buClr>
            </a:pPr>
            <a:r>
              <a:rPr lang="en-US" b="1" dirty="0" smtClean="0">
                <a:solidFill>
                  <a:srgbClr val="00B050"/>
                </a:solidFill>
              </a:rPr>
              <a:t>Quantity</a:t>
            </a:r>
            <a:endParaRPr lang="en-US" dirty="0" smtClean="0"/>
          </a:p>
          <a:p>
            <a:pPr>
              <a:buClr>
                <a:schemeClr val="tx1"/>
              </a:buClr>
            </a:pPr>
            <a:r>
              <a:rPr lang="en-US" b="1" dirty="0" smtClean="0">
                <a:solidFill>
                  <a:srgbClr val="00B050"/>
                </a:solidFill>
              </a:rPr>
              <a:t>Quality </a:t>
            </a:r>
          </a:p>
          <a:p>
            <a:pPr>
              <a:buClr>
                <a:schemeClr val="tx1"/>
              </a:buClr>
            </a:pPr>
            <a:r>
              <a:rPr lang="en-US" b="1" dirty="0" smtClean="0">
                <a:solidFill>
                  <a:srgbClr val="00B050"/>
                </a:solidFill>
              </a:rPr>
              <a:t>Relation</a:t>
            </a:r>
            <a:endParaRPr lang="en-US" dirty="0"/>
          </a:p>
          <a:p>
            <a:pPr>
              <a:buClr>
                <a:schemeClr val="tx1"/>
              </a:buClr>
            </a:pPr>
            <a:r>
              <a:rPr lang="en-US" b="1" dirty="0" smtClean="0">
                <a:solidFill>
                  <a:srgbClr val="00B050"/>
                </a:solidFill>
              </a:rPr>
              <a:t>Manner </a:t>
            </a:r>
            <a:r>
              <a:rPr lang="en-US" dirty="0" smtClean="0"/>
              <a:t>(“Be perspicuous.”):</a:t>
            </a:r>
            <a:endParaRPr lang="en-US" dirty="0"/>
          </a:p>
          <a:p>
            <a:pPr lvl="1">
              <a:buClr>
                <a:schemeClr val="tx1"/>
              </a:buClr>
            </a:pPr>
            <a:r>
              <a:rPr lang="en-US" dirty="0" smtClean="0"/>
              <a:t>“Avoid obscurity of expression.”</a:t>
            </a:r>
            <a:endParaRPr lang="en-US" dirty="0"/>
          </a:p>
          <a:p>
            <a:pPr lvl="1"/>
            <a:r>
              <a:rPr lang="en-US" dirty="0" smtClean="0"/>
              <a:t>“Avoid ambiguity.”</a:t>
            </a:r>
          </a:p>
          <a:p>
            <a:pPr lvl="1"/>
            <a:r>
              <a:rPr lang="en-US" dirty="0" smtClean="0"/>
              <a:t>“Be </a:t>
            </a:r>
            <a:r>
              <a:rPr lang="en-US" dirty="0"/>
              <a:t>brief (avoid unnecessary prolixity</a:t>
            </a:r>
            <a:r>
              <a:rPr lang="en-US" dirty="0" smtClean="0"/>
              <a:t>).”</a:t>
            </a:r>
          </a:p>
          <a:p>
            <a:pPr lvl="1"/>
            <a:r>
              <a:rPr lang="en-US" dirty="0" smtClean="0"/>
              <a:t>“Be orderly.”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76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Gricean maxims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Quantity maxim explains </a:t>
            </a:r>
            <a:r>
              <a:rPr lang="en-US" dirty="0"/>
              <a:t>why the implicature that Hermione is not a good student arises in (24):</a:t>
            </a:r>
          </a:p>
          <a:p>
            <a:r>
              <a:rPr lang="en-US" dirty="0"/>
              <a:t>To be optimally informative in a recommendation letter, one is supposed to describe the applicant’s best academic qualities.</a:t>
            </a:r>
          </a:p>
          <a:p>
            <a:r>
              <a:rPr lang="en-US" dirty="0"/>
              <a:t>McGonagall only mentions Hermione’s politeness and good attendance.</a:t>
            </a:r>
          </a:p>
          <a:p>
            <a:r>
              <a:rPr lang="en-US" dirty="0"/>
              <a:t>Thus, we conclude that Hermione lacks better academic qualities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651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838200" y="688258"/>
            <a:ext cx="10515600" cy="54887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What is pragmatics?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3" action="ppaction://hlinksldjump"/>
              </a:rPr>
              <a:t>Presuppositions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4" action="ppaction://hlinksldjump"/>
              </a:rPr>
              <a:t>Gricean maxims</a:t>
            </a:r>
            <a:endParaRPr lang="en-US" dirty="0" smtClean="0"/>
          </a:p>
          <a:p>
            <a:pPr marL="0" indent="0">
              <a:buNone/>
            </a:pPr>
            <a:r>
              <a:rPr lang="en-US" sz="4400" b="1" dirty="0" smtClean="0">
                <a:solidFill>
                  <a:srgbClr val="00B050"/>
                </a:solidFill>
              </a:rPr>
              <a:t>Scalar implicatures</a:t>
            </a:r>
          </a:p>
          <a:p>
            <a:pPr marL="0" indent="0">
              <a:buNone/>
            </a:pPr>
            <a:r>
              <a:rPr lang="en-US" dirty="0" smtClean="0">
                <a:hlinkClick r:id="rId5" action="ppaction://hlinksldjump"/>
              </a:rPr>
              <a:t>Summary of inference types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6" action="ppaction://hlinksldjump"/>
              </a:rPr>
              <a:t>In-class practice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7" action="ppaction://hlinksldjump"/>
              </a:rPr>
              <a:t>What you need to know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038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Scalar implicatures</a:t>
            </a:r>
            <a:endParaRPr lang="en-US" dirty="0">
              <a:solidFill>
                <a:srgbClr val="00B05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838198" y="2088907"/>
            <a:ext cx="5188186" cy="2585986"/>
            <a:chOff x="838198" y="2088907"/>
            <a:chExt cx="5188186" cy="258598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199" y="2088907"/>
              <a:ext cx="5188185" cy="2585986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838198" y="3905452"/>
              <a:ext cx="518818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n w="10160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a:rPr>
                <a:t>I’m happy to tell you that most kidnappings get resolved without violence.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165614" y="3026654"/>
            <a:ext cx="5188186" cy="2585986"/>
            <a:chOff x="6165617" y="3031938"/>
            <a:chExt cx="5188186" cy="2585986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65617" y="3031938"/>
              <a:ext cx="5188186" cy="2585986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6165617" y="5187037"/>
              <a:ext cx="518818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ln w="10160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a:rPr>
                <a:t>Most?! ‘</a:t>
              </a:r>
              <a:r>
                <a:rPr lang="en-US" sz="2200" b="1" i="1" dirty="0" smtClean="0">
                  <a:ln w="10160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a:rPr>
                <a:t>All</a:t>
              </a:r>
              <a:r>
                <a:rPr lang="en-US" sz="2200" b="1" dirty="0" smtClean="0">
                  <a:ln w="10160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a:rPr>
                <a:t>’ would make </a:t>
              </a:r>
              <a:r>
                <a:rPr lang="en-US" sz="2200" b="1" i="1" dirty="0" smtClean="0">
                  <a:ln w="10160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a:rPr>
                <a:t>me</a:t>
              </a:r>
              <a:r>
                <a:rPr lang="en-US" sz="2200" b="1" dirty="0" smtClean="0">
                  <a:ln w="10160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a:rPr>
                <a:t> happy.</a:t>
              </a:r>
              <a:endParaRPr lang="en-US" sz="22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38199" y="5909200"/>
            <a:ext cx="10515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in Inspector Giordano’s utterance stopped Fletcher Chace from being happy?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838199" y="1335966"/>
            <a:ext cx="10515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Consider the following dialogue from ‘Trust’ (S01E02):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656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Scalar implicatures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Scalar implicatures</a:t>
            </a:r>
            <a:r>
              <a:rPr lang="en-US" dirty="0"/>
              <a:t> </a:t>
            </a:r>
            <a:r>
              <a:rPr lang="en-US" dirty="0" smtClean="0"/>
              <a:t>are a </a:t>
            </a:r>
            <a:r>
              <a:rPr lang="en-US" dirty="0"/>
              <a:t>type of quantity </a:t>
            </a:r>
            <a:r>
              <a:rPr lang="en-US" dirty="0" smtClean="0"/>
              <a:t>implicatures in </a:t>
            </a:r>
            <a:r>
              <a:rPr lang="en-US" dirty="0"/>
              <a:t>which we consider alternatives to an utterance </a:t>
            </a:r>
            <a:r>
              <a:rPr lang="en-US" dirty="0" smtClean="0"/>
              <a:t>obtained by </a:t>
            </a:r>
            <a:r>
              <a:rPr lang="en-US" dirty="0"/>
              <a:t>replacing certain words with members of their </a:t>
            </a:r>
            <a:r>
              <a:rPr lang="en-US" b="1" dirty="0">
                <a:solidFill>
                  <a:srgbClr val="00B050"/>
                </a:solidFill>
              </a:rPr>
              <a:t>scales</a:t>
            </a:r>
            <a:r>
              <a:rPr lang="en-US" dirty="0"/>
              <a:t> (sets of lexical alternatives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dirty="0" smtClean="0"/>
              <a:t>(26) </a:t>
            </a:r>
            <a:r>
              <a:rPr lang="en-US" b="1" dirty="0" smtClean="0"/>
              <a:t>Most</a:t>
            </a:r>
            <a:r>
              <a:rPr lang="en-US" dirty="0" smtClean="0"/>
              <a:t> kidnappings get resolved without violence.</a:t>
            </a: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→ </a:t>
            </a:r>
            <a:r>
              <a:rPr lang="en-US" dirty="0" smtClean="0"/>
              <a:t>Not </a:t>
            </a:r>
            <a:r>
              <a:rPr lang="en-US" b="1" dirty="0" smtClean="0"/>
              <a:t>all</a:t>
            </a:r>
            <a:r>
              <a:rPr lang="en-US" dirty="0" smtClean="0"/>
              <a:t> kidnappings get resolved without violence.</a:t>
            </a:r>
          </a:p>
          <a:p>
            <a:pPr marL="0" indent="0">
              <a:buNone/>
            </a:pPr>
            <a:r>
              <a:rPr lang="en-US" dirty="0" smtClean="0"/>
              <a:t>(27) Hermione </a:t>
            </a:r>
            <a:r>
              <a:rPr lang="en-US" dirty="0"/>
              <a:t>read </a:t>
            </a:r>
            <a:r>
              <a:rPr lang="en-US" b="1" dirty="0"/>
              <a:t>some</a:t>
            </a:r>
            <a:r>
              <a:rPr lang="en-US" dirty="0"/>
              <a:t> of the books.</a:t>
            </a: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→ </a:t>
            </a:r>
            <a:r>
              <a:rPr lang="en-US" dirty="0" smtClean="0"/>
              <a:t>Hermione didn’t </a:t>
            </a:r>
            <a:r>
              <a:rPr lang="en-US" dirty="0"/>
              <a:t>read </a:t>
            </a:r>
            <a:r>
              <a:rPr lang="en-US" b="1" dirty="0"/>
              <a:t>all</a:t>
            </a:r>
            <a:r>
              <a:rPr lang="en-US" dirty="0"/>
              <a:t> of the books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smtClean="0"/>
              <a:t>28) </a:t>
            </a:r>
            <a:r>
              <a:rPr lang="en-US" dirty="0"/>
              <a:t>Hermione will invite Luna </a:t>
            </a:r>
            <a:r>
              <a:rPr lang="en-US" b="1" dirty="0"/>
              <a:t>or</a:t>
            </a:r>
            <a:r>
              <a:rPr lang="en-US" dirty="0"/>
              <a:t> Ginny.</a:t>
            </a: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→</a:t>
            </a:r>
            <a:r>
              <a:rPr lang="en-US" dirty="0" smtClean="0"/>
              <a:t> Hermione won’t </a:t>
            </a:r>
            <a:r>
              <a:rPr lang="en-US" dirty="0"/>
              <a:t>invite both Luna </a:t>
            </a:r>
            <a:r>
              <a:rPr lang="en-US" b="1" dirty="0"/>
              <a:t>and</a:t>
            </a:r>
            <a:r>
              <a:rPr lang="en-US" dirty="0"/>
              <a:t> Ginny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09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What is pragmatics?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Pragmatics</a:t>
            </a:r>
            <a:r>
              <a:rPr lang="en-US" dirty="0" smtClean="0"/>
              <a:t> is:</a:t>
            </a:r>
          </a:p>
          <a:p>
            <a:r>
              <a:rPr lang="en-US" b="1" dirty="0" smtClean="0"/>
              <a:t>not</a:t>
            </a:r>
            <a:r>
              <a:rPr lang="en-US" dirty="0" smtClean="0"/>
              <a:t> a wastebasket for lazy semanticists and syntacticians!</a:t>
            </a:r>
          </a:p>
          <a:p>
            <a:pPr lvl="1"/>
            <a:r>
              <a:rPr lang="en-US" dirty="0" smtClean="0"/>
              <a:t>‘</a:t>
            </a:r>
            <a:r>
              <a:rPr lang="en-US" dirty="0" err="1" smtClean="0"/>
              <a:t>Hm</a:t>
            </a:r>
            <a:r>
              <a:rPr lang="en-US" dirty="0" smtClean="0"/>
              <a:t>… My theory can’t handle X… X must be due to pragmatics!’</a:t>
            </a:r>
            <a:r>
              <a:rPr lang="en-US" dirty="0"/>
              <a:t> </a:t>
            </a:r>
            <a:r>
              <a:rPr lang="en-US" dirty="0" smtClean="0"/>
              <a:t>isn’t a good approach.</a:t>
            </a:r>
          </a:p>
          <a:p>
            <a:r>
              <a:rPr lang="en-US" dirty="0" smtClean="0"/>
              <a:t>the part of grammar that represents a speaker’s knowledge of how to interpret utterances beyond their literal, compositional meaning</a:t>
            </a:r>
          </a:p>
          <a:p>
            <a:r>
              <a:rPr lang="en-US" dirty="0" smtClean="0"/>
              <a:t>the subfield of linguistics that studies this knowledge</a:t>
            </a:r>
          </a:p>
        </p:txBody>
      </p:sp>
    </p:spTree>
    <p:extLst>
      <p:ext uri="{BB962C8B-B14F-4D97-AF65-F5344CB8AC3E}">
        <p14:creationId xmlns:p14="http://schemas.microsoft.com/office/powerpoint/2010/main" val="236253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Scalar implicatures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How do we account for the inferences in (26</a:t>
            </a:r>
            <a:r>
              <a:rPr lang="en-US" dirty="0" smtClean="0"/>
              <a:t>)–(</a:t>
            </a:r>
            <a:r>
              <a:rPr lang="en-US" dirty="0"/>
              <a:t>28)?</a:t>
            </a:r>
          </a:p>
          <a:p>
            <a:pPr marL="0" indent="0">
              <a:buNone/>
            </a:pPr>
            <a:r>
              <a:rPr lang="en-US" b="1" dirty="0"/>
              <a:t>Option 1:</a:t>
            </a:r>
            <a:r>
              <a:rPr lang="en-US" dirty="0"/>
              <a:t> Encode those inferences into the literal meaning of </a:t>
            </a:r>
            <a:r>
              <a:rPr lang="en-US" i="1" dirty="0"/>
              <a:t>or</a:t>
            </a:r>
            <a:r>
              <a:rPr lang="en-US" dirty="0"/>
              <a:t> and </a:t>
            </a:r>
            <a:r>
              <a:rPr lang="en-US" i="1" dirty="0"/>
              <a:t>some</a:t>
            </a:r>
            <a:r>
              <a:rPr lang="en-US" dirty="0"/>
              <a:t>. E.g., </a:t>
            </a:r>
            <a:r>
              <a:rPr lang="en-US" i="1" dirty="0"/>
              <a:t>x or y </a:t>
            </a:r>
            <a:r>
              <a:rPr lang="en-US" dirty="0"/>
              <a:t>literally means ‘(</a:t>
            </a:r>
            <a:r>
              <a:rPr lang="en-US" i="1" dirty="0"/>
              <a:t>x</a:t>
            </a:r>
            <a:r>
              <a:rPr lang="en-US" dirty="0"/>
              <a:t> or </a:t>
            </a:r>
            <a:r>
              <a:rPr lang="en-US" i="1" dirty="0"/>
              <a:t>y</a:t>
            </a:r>
            <a:r>
              <a:rPr lang="en-US" dirty="0"/>
              <a:t>) and not (</a:t>
            </a:r>
            <a:r>
              <a:rPr lang="en-US" i="1" dirty="0"/>
              <a:t>x</a:t>
            </a:r>
            <a:r>
              <a:rPr lang="en-US" dirty="0"/>
              <a:t> and </a:t>
            </a:r>
            <a:r>
              <a:rPr lang="en-US" i="1" dirty="0"/>
              <a:t>y</a:t>
            </a:r>
            <a:r>
              <a:rPr lang="en-US" dirty="0"/>
              <a:t>)’; thus, </a:t>
            </a:r>
            <a:r>
              <a:rPr lang="en-US" i="1" dirty="0"/>
              <a:t>Hermione will invite Luna or Ginny</a:t>
            </a:r>
            <a:r>
              <a:rPr lang="en-US" dirty="0"/>
              <a:t> literally means ‘Hermione will invite Luna or Ginny but not both</a:t>
            </a:r>
            <a:r>
              <a:rPr lang="en-US" dirty="0" smtClean="0"/>
              <a:t>’.</a:t>
            </a:r>
          </a:p>
          <a:p>
            <a:pPr marL="0" indent="0">
              <a:buNone/>
            </a:pPr>
            <a:r>
              <a:rPr lang="en-US" dirty="0" smtClean="0"/>
              <a:t>What is the literal meaning of </a:t>
            </a:r>
            <a:r>
              <a:rPr lang="en-US" i="1" dirty="0" smtClean="0"/>
              <a:t>Hermione read some of the books</a:t>
            </a:r>
            <a:r>
              <a:rPr lang="en-US" dirty="0" smtClean="0"/>
              <a:t> under this view?</a:t>
            </a:r>
          </a:p>
        </p:txBody>
      </p:sp>
    </p:spTree>
    <p:extLst>
      <p:ext uri="{BB962C8B-B14F-4D97-AF65-F5344CB8AC3E}">
        <p14:creationId xmlns:p14="http://schemas.microsoft.com/office/powerpoint/2010/main" val="156325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Scalar implicatures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Option 2:</a:t>
            </a:r>
            <a:r>
              <a:rPr lang="en-US" dirty="0"/>
              <a:t> </a:t>
            </a:r>
            <a:r>
              <a:rPr lang="en-US" dirty="0" smtClean="0"/>
              <a:t>Let </a:t>
            </a:r>
            <a:r>
              <a:rPr lang="en-US" i="1" dirty="0" smtClean="0"/>
              <a:t>or </a:t>
            </a:r>
            <a:r>
              <a:rPr lang="en-US" dirty="0" smtClean="0"/>
              <a:t>mean just ‘or’ and </a:t>
            </a:r>
            <a:r>
              <a:rPr lang="en-US" i="1" dirty="0" smtClean="0"/>
              <a:t>some </a:t>
            </a:r>
            <a:r>
              <a:rPr lang="en-US" dirty="0" smtClean="0"/>
              <a:t>just ‘some’.</a:t>
            </a:r>
            <a:r>
              <a:rPr lang="en-US" i="1" dirty="0" smtClean="0"/>
              <a:t> </a:t>
            </a:r>
            <a:r>
              <a:rPr lang="en-US" dirty="0"/>
              <a:t>D</a:t>
            </a:r>
            <a:r>
              <a:rPr lang="en-US" dirty="0" smtClean="0"/>
              <a:t>erive the inferences in (26)–(28) as scalar implicatures via </a:t>
            </a:r>
            <a:r>
              <a:rPr lang="en-US" dirty="0"/>
              <a:t>(neo-)Gricean reasoning. E.g., for </a:t>
            </a:r>
            <a:r>
              <a:rPr lang="en-US" i="1" dirty="0"/>
              <a:t>Hermione will invite Luna or Ginny</a:t>
            </a:r>
            <a:r>
              <a:rPr lang="en-US" dirty="0"/>
              <a:t>:</a:t>
            </a:r>
          </a:p>
          <a:p>
            <a:r>
              <a:rPr lang="en-US" i="1" dirty="0"/>
              <a:t>Sentence uttered</a:t>
            </a:r>
            <a:r>
              <a:rPr lang="en-US" dirty="0"/>
              <a:t>: </a:t>
            </a:r>
            <a:r>
              <a:rPr lang="el-GR" i="1" dirty="0"/>
              <a:t>φ</a:t>
            </a:r>
            <a:r>
              <a:rPr lang="en-US" dirty="0"/>
              <a:t> = </a:t>
            </a:r>
            <a:r>
              <a:rPr lang="en-US" i="1" dirty="0"/>
              <a:t>Hermione will invite Luna or Ginny</a:t>
            </a:r>
            <a:r>
              <a:rPr lang="en-US" dirty="0"/>
              <a:t>.</a:t>
            </a:r>
          </a:p>
          <a:p>
            <a:r>
              <a:rPr lang="en-US" i="1" dirty="0"/>
              <a:t>Alternative</a:t>
            </a:r>
            <a:r>
              <a:rPr lang="en-US" dirty="0"/>
              <a:t>: By replacing </a:t>
            </a:r>
            <a:r>
              <a:rPr lang="en-US" i="1" dirty="0"/>
              <a:t>or</a:t>
            </a:r>
            <a:r>
              <a:rPr lang="en-US" dirty="0"/>
              <a:t> with its lexical alternative </a:t>
            </a:r>
            <a:r>
              <a:rPr lang="en-US" i="1" dirty="0"/>
              <a:t>and</a:t>
            </a:r>
            <a:r>
              <a:rPr lang="en-US" dirty="0"/>
              <a:t> we obtain an alternative to </a:t>
            </a:r>
            <a:r>
              <a:rPr lang="el-GR" i="1" dirty="0"/>
              <a:t>φ</a:t>
            </a:r>
            <a:r>
              <a:rPr lang="en-US" dirty="0"/>
              <a:t>:</a:t>
            </a:r>
            <a:r>
              <a:rPr lang="en-US" i="1" dirty="0"/>
              <a:t> </a:t>
            </a:r>
            <a:r>
              <a:rPr lang="el-GR" i="1" dirty="0"/>
              <a:t>φ</a:t>
            </a:r>
            <a:r>
              <a:rPr lang="en-US" i="1" dirty="0"/>
              <a:t>'</a:t>
            </a:r>
            <a:r>
              <a:rPr lang="en-US" dirty="0"/>
              <a:t> = </a:t>
            </a:r>
            <a:r>
              <a:rPr lang="en-US" i="1" dirty="0"/>
              <a:t>Hermione will invite Luna and Ginny</a:t>
            </a:r>
            <a:r>
              <a:rPr lang="en-US" dirty="0"/>
              <a:t>.</a:t>
            </a:r>
          </a:p>
          <a:p>
            <a:r>
              <a:rPr lang="en-US" i="1" dirty="0"/>
              <a:t>Informativity</a:t>
            </a:r>
            <a:r>
              <a:rPr lang="en-US" dirty="0"/>
              <a:t>: </a:t>
            </a:r>
            <a:r>
              <a:rPr lang="el-GR" i="1" dirty="0"/>
              <a:t>φ</a:t>
            </a:r>
            <a:r>
              <a:rPr lang="en-US" i="1" dirty="0"/>
              <a:t>'</a:t>
            </a:r>
            <a:r>
              <a:rPr lang="en-US" dirty="0"/>
              <a:t> asymmetrically entails </a:t>
            </a:r>
            <a:r>
              <a:rPr lang="el-GR" i="1" dirty="0"/>
              <a:t>φ</a:t>
            </a:r>
            <a:r>
              <a:rPr lang="en-US" dirty="0"/>
              <a:t> and thus would have been a more informative sentence to utter.</a:t>
            </a:r>
          </a:p>
          <a:p>
            <a:r>
              <a:rPr lang="en-US" i="1" dirty="0"/>
              <a:t>Primary implicature</a:t>
            </a:r>
            <a:r>
              <a:rPr lang="en-US" dirty="0"/>
              <a:t>: The speaker didn’t utter </a:t>
            </a:r>
            <a:r>
              <a:rPr lang="el-GR" i="1" dirty="0"/>
              <a:t>φ</a:t>
            </a:r>
            <a:r>
              <a:rPr lang="en-US" i="1" dirty="0"/>
              <a:t>'</a:t>
            </a:r>
            <a:r>
              <a:rPr lang="en-US" dirty="0"/>
              <a:t>, presumably because they were not in a position to do so, thus, it’s not the case that the speaker believes </a:t>
            </a:r>
            <a:r>
              <a:rPr lang="el-GR" i="1" dirty="0"/>
              <a:t>φ</a:t>
            </a:r>
            <a:r>
              <a:rPr lang="en-US" i="1" dirty="0" smtClean="0"/>
              <a:t>'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i="1" dirty="0"/>
              <a:t>Secondary implicature</a:t>
            </a:r>
            <a:r>
              <a:rPr lang="en-US" dirty="0"/>
              <a:t>: </a:t>
            </a:r>
            <a:r>
              <a:rPr lang="en-US" dirty="0" smtClean="0"/>
              <a:t>Assuming </a:t>
            </a:r>
            <a:r>
              <a:rPr lang="en-US" dirty="0"/>
              <a:t>the speaker is opinionated (i.e., either they </a:t>
            </a:r>
            <a:r>
              <a:rPr lang="en-US" dirty="0" smtClean="0"/>
              <a:t>believe </a:t>
            </a:r>
            <a:r>
              <a:rPr lang="el-GR" i="1" dirty="0"/>
              <a:t>φ</a:t>
            </a:r>
            <a:r>
              <a:rPr lang="en-US" i="1" dirty="0"/>
              <a:t>'</a:t>
            </a:r>
            <a:r>
              <a:rPr lang="en-US" dirty="0"/>
              <a:t> or they believe </a:t>
            </a:r>
            <a:r>
              <a:rPr lang="en-US" i="1" dirty="0"/>
              <a:t>not </a:t>
            </a:r>
            <a:r>
              <a:rPr lang="el-GR" i="1" dirty="0"/>
              <a:t>φ</a:t>
            </a:r>
            <a:r>
              <a:rPr lang="en-US" i="1" dirty="0"/>
              <a:t>'</a:t>
            </a:r>
            <a:r>
              <a:rPr lang="en-US" dirty="0"/>
              <a:t>), the speaker believes </a:t>
            </a:r>
            <a:r>
              <a:rPr lang="en-US" i="1" dirty="0"/>
              <a:t>not </a:t>
            </a:r>
            <a:r>
              <a:rPr lang="el-GR" i="1" dirty="0"/>
              <a:t>φ</a:t>
            </a:r>
            <a:r>
              <a:rPr lang="en-US" i="1" dirty="0" smtClean="0"/>
              <a:t>'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How does this reasoning apply to </a:t>
            </a:r>
            <a:r>
              <a:rPr lang="en-US" i="1" dirty="0" smtClean="0"/>
              <a:t>Hermione read some of the books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09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Scalar implicatures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Which option do you prefer? How do we tease them apart?</a:t>
            </a:r>
          </a:p>
          <a:p>
            <a:pPr marL="0" indent="0">
              <a:buNone/>
            </a:pPr>
            <a:r>
              <a:rPr lang="en-US" dirty="0" smtClean="0"/>
              <a:t>Once we start embedding sentences with scalar items, the literal meaning-based analysis (Option 1) starts predicting </a:t>
            </a:r>
            <a:r>
              <a:rPr lang="en-US" dirty="0"/>
              <a:t>unattested </a:t>
            </a:r>
            <a:r>
              <a:rPr lang="en-US" dirty="0" smtClean="0"/>
              <a:t>readings. E.g., it predicts (29) to be equivalent to (29)' and (30) to (30)':</a:t>
            </a:r>
          </a:p>
          <a:p>
            <a:pPr marL="0" indent="0">
              <a:buNone/>
            </a:pPr>
            <a:r>
              <a:rPr lang="en-US" dirty="0" smtClean="0"/>
              <a:t>(29) Ron doubts that Hermione will invite Luna or Ginny.</a:t>
            </a:r>
          </a:p>
          <a:p>
            <a:pPr marL="0" indent="0">
              <a:buNone/>
            </a:pPr>
            <a:r>
              <a:rPr lang="en-US" dirty="0" smtClean="0"/>
              <a:t>(29)' Ron doubts that Hermione will invite Luna or Ginny and not both.</a:t>
            </a:r>
          </a:p>
          <a:p>
            <a:pPr marL="0" indent="0">
              <a:buNone/>
            </a:pPr>
            <a:r>
              <a:rPr lang="en-US" dirty="0" smtClean="0"/>
              <a:t>(≈ Ron thinks that either Hermione will invite neither or she’ll invite both.)</a:t>
            </a:r>
          </a:p>
          <a:p>
            <a:pPr marL="0" indent="0">
              <a:buNone/>
            </a:pPr>
            <a:r>
              <a:rPr lang="en-US" dirty="0" smtClean="0"/>
              <a:t>(30) If Hermione invites Luna or Ginny, I’ll give you a galleon.</a:t>
            </a:r>
          </a:p>
          <a:p>
            <a:pPr marL="0" indent="0">
              <a:buNone/>
            </a:pPr>
            <a:r>
              <a:rPr lang="en-US" dirty="0" smtClean="0"/>
              <a:t>(30)' If Hermione invites Luna or Ginny and not both, I’ll give you a galleon.</a:t>
            </a:r>
          </a:p>
          <a:p>
            <a:pPr marL="0" indent="0">
              <a:buNone/>
            </a:pPr>
            <a:r>
              <a:rPr lang="en-US" dirty="0" smtClean="0"/>
              <a:t>(If she invites both, I don’t owe you a galleon.)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559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Scalar implicatures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Note that for (29) and (30) we don’t get the inferences obtained by negating the alternatives with </a:t>
            </a:r>
            <a:r>
              <a:rPr lang="en-US" i="1" dirty="0" smtClean="0"/>
              <a:t>and</a:t>
            </a:r>
            <a:r>
              <a:rPr lang="en-US" dirty="0" smtClean="0"/>
              <a:t> either:</a:t>
            </a:r>
          </a:p>
          <a:p>
            <a:pPr marL="0" indent="0">
              <a:buNone/>
            </a:pPr>
            <a:r>
              <a:rPr lang="en-US" dirty="0" smtClean="0"/>
              <a:t>(29) Ron doubts </a:t>
            </a:r>
            <a:r>
              <a:rPr lang="en-US" dirty="0"/>
              <a:t>that Hermione will invite Luna or Ginny.</a:t>
            </a:r>
          </a:p>
          <a:p>
            <a:pPr marL="0" indent="0">
              <a:buNone/>
            </a:pPr>
            <a:r>
              <a:rPr lang="en-US" dirty="0" smtClean="0"/>
              <a:t>↛ It’s </a:t>
            </a:r>
            <a:r>
              <a:rPr lang="en-US" dirty="0"/>
              <a:t>not the case that </a:t>
            </a:r>
            <a:r>
              <a:rPr lang="en-US" dirty="0" smtClean="0"/>
              <a:t>Ron doubts </a:t>
            </a:r>
            <a:r>
              <a:rPr lang="en-US" dirty="0"/>
              <a:t>that Hermione will invite Luna and Ginny.</a:t>
            </a:r>
          </a:p>
          <a:p>
            <a:pPr marL="0" indent="0">
              <a:buNone/>
            </a:pPr>
            <a:r>
              <a:rPr lang="en-US" dirty="0" smtClean="0"/>
              <a:t>(30) If </a:t>
            </a:r>
            <a:r>
              <a:rPr lang="en-US" dirty="0"/>
              <a:t>Hermione invites Luna or Ginny, her party will be a success.</a:t>
            </a:r>
          </a:p>
          <a:p>
            <a:pPr marL="0" indent="0">
              <a:buNone/>
            </a:pPr>
            <a:r>
              <a:rPr lang="en-US" dirty="0" smtClean="0"/>
              <a:t>↛ It’s </a:t>
            </a:r>
            <a:r>
              <a:rPr lang="en-US" dirty="0"/>
              <a:t>not the case that if Hermione invites Luna and Ginny, her party will </a:t>
            </a:r>
            <a:r>
              <a:rPr lang="en-US" dirty="0" smtClean="0"/>
              <a:t>be a </a:t>
            </a:r>
            <a:r>
              <a:rPr lang="en-US" dirty="0"/>
              <a:t>success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So we want to make sure the (neo-)Gricean analysis (Option 2) doesn’t predict those inferences.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62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Scalar implicatures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And it doesn’t. Here’s how it goes for </a:t>
            </a:r>
            <a:r>
              <a:rPr lang="en-US" i="1" dirty="0" smtClean="0"/>
              <a:t>Ron doubts </a:t>
            </a:r>
            <a:r>
              <a:rPr lang="en-US" i="1" dirty="0"/>
              <a:t>that Hermione will invite Luna or </a:t>
            </a:r>
            <a:r>
              <a:rPr lang="en-US" i="1" dirty="0" smtClean="0"/>
              <a:t>Ginny</a:t>
            </a:r>
            <a:r>
              <a:rPr lang="en-US" dirty="0" smtClean="0"/>
              <a:t>:</a:t>
            </a:r>
          </a:p>
          <a:p>
            <a:r>
              <a:rPr lang="en-US" i="1" dirty="0" smtClean="0"/>
              <a:t>Sentence </a:t>
            </a:r>
            <a:r>
              <a:rPr lang="en-US" i="1" dirty="0"/>
              <a:t>uttered</a:t>
            </a:r>
            <a:r>
              <a:rPr lang="en-US" dirty="0"/>
              <a:t>: </a:t>
            </a:r>
            <a:r>
              <a:rPr lang="el-GR" i="1" dirty="0"/>
              <a:t>φ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i="1" dirty="0" smtClean="0"/>
              <a:t>Ron doubts </a:t>
            </a:r>
            <a:r>
              <a:rPr lang="en-US" i="1" dirty="0"/>
              <a:t>that Hermione will invite Luna or Ginny</a:t>
            </a:r>
            <a:r>
              <a:rPr lang="en-US" dirty="0"/>
              <a:t>.</a:t>
            </a:r>
          </a:p>
          <a:p>
            <a:r>
              <a:rPr lang="en-US" i="1" dirty="0" smtClean="0"/>
              <a:t>Alternative</a:t>
            </a:r>
            <a:r>
              <a:rPr lang="en-US" dirty="0"/>
              <a:t>: By replacing or with its lexical alternative and we obtain an </a:t>
            </a:r>
            <a:r>
              <a:rPr lang="en-US" dirty="0" smtClean="0"/>
              <a:t>alternative to </a:t>
            </a:r>
            <a:r>
              <a:rPr lang="el-GR" i="1" dirty="0" smtClean="0"/>
              <a:t>φ</a:t>
            </a:r>
            <a:r>
              <a:rPr lang="en-US" dirty="0" smtClean="0"/>
              <a:t>: </a:t>
            </a:r>
            <a:r>
              <a:rPr lang="el-GR" i="1" dirty="0" smtClean="0"/>
              <a:t>φ</a:t>
            </a:r>
            <a:r>
              <a:rPr lang="en-US" i="1" dirty="0" smtClean="0"/>
              <a:t>'</a:t>
            </a:r>
            <a:r>
              <a:rPr lang="en-US" dirty="0" smtClean="0"/>
              <a:t> = </a:t>
            </a:r>
            <a:r>
              <a:rPr lang="en-US" i="1" dirty="0" smtClean="0"/>
              <a:t>Ron doubts </a:t>
            </a:r>
            <a:r>
              <a:rPr lang="en-US" i="1" dirty="0"/>
              <a:t>that Hermione will invite Luna and </a:t>
            </a:r>
            <a:r>
              <a:rPr lang="en-US" i="1" dirty="0" smtClean="0"/>
              <a:t>Ginny</a:t>
            </a:r>
            <a:r>
              <a:rPr lang="en-US" dirty="0" smtClean="0"/>
              <a:t>.</a:t>
            </a:r>
            <a:endParaRPr lang="en-US" i="1" dirty="0"/>
          </a:p>
          <a:p>
            <a:r>
              <a:rPr lang="en-US" i="1" dirty="0" smtClean="0"/>
              <a:t>Informativity</a:t>
            </a:r>
            <a:r>
              <a:rPr lang="en-US" dirty="0"/>
              <a:t>: </a:t>
            </a:r>
            <a:r>
              <a:rPr lang="el-GR" i="1" dirty="0" smtClean="0"/>
              <a:t>φ</a:t>
            </a:r>
            <a:r>
              <a:rPr lang="en-US" i="1" dirty="0" smtClean="0"/>
              <a:t>'</a:t>
            </a:r>
            <a:r>
              <a:rPr lang="en-US" dirty="0" smtClean="0"/>
              <a:t> </a:t>
            </a:r>
            <a:r>
              <a:rPr lang="en-US" dirty="0"/>
              <a:t>does not asymmetrically entail </a:t>
            </a:r>
            <a:r>
              <a:rPr lang="el-GR" i="1" dirty="0"/>
              <a:t>φ</a:t>
            </a:r>
            <a:r>
              <a:rPr lang="en-US" dirty="0" smtClean="0"/>
              <a:t> </a:t>
            </a:r>
            <a:r>
              <a:rPr lang="en-US" dirty="0"/>
              <a:t>(in fact, the opposite holds), so </a:t>
            </a:r>
            <a:r>
              <a:rPr lang="en-US" dirty="0" smtClean="0"/>
              <a:t>it wouldn’t </a:t>
            </a:r>
            <a:r>
              <a:rPr lang="en-US" dirty="0"/>
              <a:t>have been a more informative sentence to utter. No implicature is computed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So, the (neo-)Gricean, scalar implicature-based analysis of </a:t>
            </a:r>
            <a:r>
              <a:rPr lang="en-US" i="1" dirty="0" smtClean="0"/>
              <a:t>or</a:t>
            </a:r>
            <a:r>
              <a:rPr lang="en-US" dirty="0" smtClean="0"/>
              <a:t> makes better predictions than the literal meaning-based analysis.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7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Scalar implicatures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Note that scalar implicatures </a:t>
            </a:r>
            <a:r>
              <a:rPr lang="en-US" dirty="0" smtClean="0"/>
              <a:t>aren’t </a:t>
            </a:r>
            <a:r>
              <a:rPr lang="en-US" dirty="0"/>
              <a:t>computed in the same environments in which </a:t>
            </a:r>
            <a:r>
              <a:rPr lang="en-US" dirty="0" smtClean="0"/>
              <a:t>ordinary entailments don’t </a:t>
            </a:r>
            <a:r>
              <a:rPr lang="en-US" dirty="0"/>
              <a:t>survive, but presuppositions do:</a:t>
            </a:r>
          </a:p>
          <a:p>
            <a:pPr marL="0" indent="0">
              <a:buNone/>
            </a:pPr>
            <a:r>
              <a:rPr lang="en-US" dirty="0" smtClean="0"/>
              <a:t>(31) Ron doubts </a:t>
            </a:r>
            <a:r>
              <a:rPr lang="en-US" dirty="0"/>
              <a:t>that Hermione has a ginger cat.</a:t>
            </a:r>
          </a:p>
          <a:p>
            <a:pPr marL="0" indent="0">
              <a:buNone/>
            </a:pPr>
            <a:r>
              <a:rPr lang="en-US" dirty="0" smtClean="0"/>
              <a:t>(32) If </a:t>
            </a:r>
            <a:r>
              <a:rPr lang="en-US" dirty="0"/>
              <a:t>Hermione has a ginger cat, we can use its fur in the potion.</a:t>
            </a:r>
          </a:p>
          <a:p>
            <a:pPr marL="0" indent="0">
              <a:buNone/>
            </a:pPr>
            <a:r>
              <a:rPr lang="en-US" dirty="0" smtClean="0"/>
              <a:t>(31), (32): ↛ </a:t>
            </a:r>
            <a:r>
              <a:rPr lang="en-US" dirty="0"/>
              <a:t>Hermione has a cat. </a:t>
            </a:r>
            <a:r>
              <a:rPr lang="en-US" dirty="0" smtClean="0"/>
              <a:t>(entailment)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(33) Ron doubts </a:t>
            </a:r>
            <a:r>
              <a:rPr lang="en-US" dirty="0"/>
              <a:t>that Hermione fed her cat.</a:t>
            </a:r>
          </a:p>
          <a:p>
            <a:pPr marL="0" indent="0">
              <a:buNone/>
            </a:pPr>
            <a:r>
              <a:rPr lang="en-US" dirty="0" smtClean="0"/>
              <a:t>(34) If </a:t>
            </a:r>
            <a:r>
              <a:rPr lang="en-US" dirty="0"/>
              <a:t>Hermione fed her cat, </a:t>
            </a:r>
            <a:r>
              <a:rPr lang="en-US" dirty="0" smtClean="0"/>
              <a:t>it’s </a:t>
            </a:r>
            <a:r>
              <a:rPr lang="en-US" dirty="0"/>
              <a:t>happy.</a:t>
            </a:r>
          </a:p>
          <a:p>
            <a:pPr marL="0" indent="0">
              <a:buNone/>
            </a:pPr>
            <a:r>
              <a:rPr lang="en-US" dirty="0" smtClean="0"/>
              <a:t>(33), (34)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→</a:t>
            </a:r>
            <a:r>
              <a:rPr lang="en-US" dirty="0" smtClean="0"/>
              <a:t> </a:t>
            </a:r>
            <a:r>
              <a:rPr lang="en-US" dirty="0"/>
              <a:t>Hermione has a cat. </a:t>
            </a:r>
            <a:r>
              <a:rPr lang="en-US" dirty="0" smtClean="0"/>
              <a:t>(presupposition)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332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Scalar implicatures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Unlike ordinary entailments and presuppositions, implicatures are </a:t>
            </a:r>
            <a:r>
              <a:rPr lang="en-US" b="1" dirty="0" smtClean="0">
                <a:solidFill>
                  <a:srgbClr val="00B050"/>
                </a:solidFill>
              </a:rPr>
              <a:t>cancellable</a:t>
            </a:r>
            <a:r>
              <a:rPr lang="en-US" dirty="0" smtClean="0"/>
              <a:t> without sounding contradictory: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(35) Hermione </a:t>
            </a:r>
            <a:r>
              <a:rPr lang="en-US" dirty="0"/>
              <a:t>read some books. In fact, she read all of them</a:t>
            </a:r>
            <a:r>
              <a:rPr lang="en-US" dirty="0" smtClean="0"/>
              <a:t>. (implicature)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(36) Hermione </a:t>
            </a:r>
            <a:r>
              <a:rPr lang="en-US" dirty="0"/>
              <a:t>has a ginger cat. #In fact, she </a:t>
            </a:r>
            <a:r>
              <a:rPr lang="en-US" dirty="0" smtClean="0"/>
              <a:t>doesn’t </a:t>
            </a:r>
            <a:r>
              <a:rPr lang="en-US" dirty="0"/>
              <a:t>have a cat. </a:t>
            </a:r>
            <a:r>
              <a:rPr lang="en-US" dirty="0" smtClean="0"/>
              <a:t>(entailment)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(37) Hermione </a:t>
            </a:r>
            <a:r>
              <a:rPr lang="en-US" dirty="0"/>
              <a:t>fed her cat. #In fact, she </a:t>
            </a:r>
            <a:r>
              <a:rPr lang="en-US" dirty="0" smtClean="0"/>
              <a:t>doesn’t </a:t>
            </a:r>
            <a:r>
              <a:rPr lang="en-US" dirty="0"/>
              <a:t>have a </a:t>
            </a:r>
            <a:r>
              <a:rPr lang="en-US" dirty="0" smtClean="0"/>
              <a:t>cat. (presupposition)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456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Scalar implicatures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Unlike ordinary entailments and presuppositions, implicatures can be </a:t>
            </a:r>
            <a:r>
              <a:rPr lang="en-US" b="1" dirty="0">
                <a:solidFill>
                  <a:srgbClr val="00B050"/>
                </a:solidFill>
              </a:rPr>
              <a:t>reinforced</a:t>
            </a:r>
            <a:r>
              <a:rPr lang="en-US" dirty="0"/>
              <a:t> </a:t>
            </a:r>
            <a:r>
              <a:rPr lang="en-US" dirty="0" smtClean="0"/>
              <a:t>without sounding </a:t>
            </a:r>
            <a:r>
              <a:rPr lang="en-US" dirty="0"/>
              <a:t>trivial:</a:t>
            </a:r>
          </a:p>
          <a:p>
            <a:pPr marL="0" indent="0">
              <a:buNone/>
            </a:pPr>
            <a:r>
              <a:rPr lang="en-US" dirty="0" smtClean="0"/>
              <a:t>(38) Hermione </a:t>
            </a:r>
            <a:r>
              <a:rPr lang="en-US" dirty="0"/>
              <a:t>read some books, but she </a:t>
            </a:r>
            <a:r>
              <a:rPr lang="en-US" dirty="0" smtClean="0"/>
              <a:t>didn’t </a:t>
            </a:r>
            <a:r>
              <a:rPr lang="en-US" dirty="0"/>
              <a:t>read all of them. </a:t>
            </a:r>
            <a:r>
              <a:rPr lang="en-US" dirty="0" smtClean="0"/>
              <a:t>(implicature)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(39) Hermione </a:t>
            </a:r>
            <a:r>
              <a:rPr lang="en-US" dirty="0"/>
              <a:t>has a ginger cat#, and she has a cat. </a:t>
            </a:r>
            <a:r>
              <a:rPr lang="en-US" dirty="0" smtClean="0"/>
              <a:t>(entailment)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(40) Hermione </a:t>
            </a:r>
            <a:r>
              <a:rPr lang="en-US" dirty="0"/>
              <a:t>fed her cat#, and she has a cat. </a:t>
            </a:r>
            <a:r>
              <a:rPr lang="en-US" dirty="0" smtClean="0"/>
              <a:t>(presupposition)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757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838200" y="688258"/>
            <a:ext cx="10515600" cy="54887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What is pragmatics?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3" action="ppaction://hlinksldjump"/>
              </a:rPr>
              <a:t>Presuppositions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4" action="ppaction://hlinksldjump"/>
              </a:rPr>
              <a:t>Gricean maxims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5" action="ppaction://hlinksldjump"/>
              </a:rPr>
              <a:t>Scalar implicatures</a:t>
            </a:r>
            <a:endParaRPr lang="en-US" dirty="0" smtClean="0"/>
          </a:p>
          <a:p>
            <a:pPr marL="0" indent="0">
              <a:buNone/>
            </a:pPr>
            <a:r>
              <a:rPr lang="en-US" sz="4400" b="1" dirty="0" smtClean="0">
                <a:solidFill>
                  <a:srgbClr val="00B050"/>
                </a:solidFill>
              </a:rPr>
              <a:t>Summary of inference types</a:t>
            </a:r>
          </a:p>
          <a:p>
            <a:pPr marL="0" indent="0">
              <a:buNone/>
            </a:pPr>
            <a:r>
              <a:rPr lang="en-US" dirty="0" smtClean="0">
                <a:hlinkClick r:id="rId6" action="ppaction://hlinksldjump"/>
              </a:rPr>
              <a:t>In-class practice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7" action="ppaction://hlinksldjump"/>
              </a:rPr>
              <a:t>What you need to know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967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Summary of inference types</a:t>
            </a:r>
            <a:endParaRPr lang="en-US" dirty="0">
              <a:solidFill>
                <a:srgbClr val="00B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9307861"/>
              </p:ext>
            </p:extLst>
          </p:nvPr>
        </p:nvGraphicFramePr>
        <p:xfrm>
          <a:off x="838200" y="1690688"/>
          <a:ext cx="10515600" cy="402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08393211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6146984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14988233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9762624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Preserved when embedded (under negation, in questions, in antecedents of conditionals, etc.)?</a:t>
                      </a:r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Cancellable w/o sounding contradictory?</a:t>
                      </a:r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Reinforceable w/o sounding trivial?</a:t>
                      </a:r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6182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ordinary entailments</a:t>
                      </a:r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3278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presuppositions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8942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implicatures</a:t>
                      </a:r>
                      <a:endParaRPr lang="en-US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6165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762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What is pragmatics?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Meaning of an utterance:</a:t>
            </a:r>
          </a:p>
          <a:p>
            <a:pPr>
              <a:buClr>
                <a:schemeClr val="tx1"/>
              </a:buClr>
            </a:pPr>
            <a:r>
              <a:rPr lang="en-US" b="1" dirty="0" smtClean="0">
                <a:solidFill>
                  <a:srgbClr val="00B050"/>
                </a:solidFill>
              </a:rPr>
              <a:t>literal</a:t>
            </a:r>
            <a:r>
              <a:rPr lang="en-US" dirty="0" smtClean="0"/>
              <a:t>, or </a:t>
            </a:r>
            <a:r>
              <a:rPr lang="en-US" b="1" dirty="0">
                <a:solidFill>
                  <a:srgbClr val="00B050"/>
                </a:solidFill>
              </a:rPr>
              <a:t>semantic</a:t>
            </a:r>
            <a:r>
              <a:rPr lang="en-US" dirty="0"/>
              <a:t>: obtained from meanings of individual expressions and rules of </a:t>
            </a:r>
            <a:r>
              <a:rPr lang="en-US" dirty="0" smtClean="0"/>
              <a:t>semantic composition</a:t>
            </a:r>
            <a:endParaRPr lang="en-US" dirty="0"/>
          </a:p>
          <a:p>
            <a:pPr>
              <a:buClr>
                <a:schemeClr val="tx1"/>
              </a:buClr>
            </a:pPr>
            <a:r>
              <a:rPr lang="en-US" b="1" dirty="0" smtClean="0">
                <a:solidFill>
                  <a:srgbClr val="00B050"/>
                </a:solidFill>
              </a:rPr>
              <a:t>strengthened</a:t>
            </a:r>
            <a:r>
              <a:rPr lang="en-US" dirty="0" smtClean="0"/>
              <a:t>, or </a:t>
            </a:r>
            <a:r>
              <a:rPr lang="en-US" b="1" dirty="0">
                <a:solidFill>
                  <a:srgbClr val="00B050"/>
                </a:solidFill>
              </a:rPr>
              <a:t>pragmatic</a:t>
            </a:r>
            <a:r>
              <a:rPr lang="en-US" dirty="0"/>
              <a:t>: the conjunction of the literal meaning with the </a:t>
            </a:r>
            <a:r>
              <a:rPr lang="en-US" dirty="0" smtClean="0"/>
              <a:t>inferences obtained </a:t>
            </a:r>
            <a:r>
              <a:rPr lang="en-US" dirty="0"/>
              <a:t>via post-compositional reasoning on the </a:t>
            </a:r>
            <a:r>
              <a:rPr lang="en-US" dirty="0" smtClean="0"/>
              <a:t>speaker’s beliefs and motives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Formal pragmatics</a:t>
            </a:r>
            <a:r>
              <a:rPr lang="en-US" dirty="0"/>
              <a:t> is in the business of making precise predictions about </a:t>
            </a:r>
            <a:r>
              <a:rPr lang="en-US" dirty="0" smtClean="0"/>
              <a:t>what the strengthened meaning of a given utterance in a given context 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93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Summary of inference types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Important caveat 1</a:t>
            </a:r>
          </a:p>
          <a:p>
            <a:pPr marL="0" indent="0">
              <a:buNone/>
            </a:pPr>
            <a:r>
              <a:rPr lang="en-US" dirty="0" smtClean="0"/>
              <a:t>Be very careful when checking whether implicatures are preserved in embedded environments. (38) does give rise to the inference that resembles the corresponding scalar implicature of </a:t>
            </a:r>
            <a:r>
              <a:rPr lang="en-US" i="1" dirty="0" smtClean="0"/>
              <a:t>Hermione read most of the books</a:t>
            </a:r>
            <a:r>
              <a:rPr lang="en-US" dirty="0" smtClean="0"/>
              <a:t>. It’s not because the implicature survives embedding, however, but because negating a weaker alternative naturally renders all the stronger alternatives false.</a:t>
            </a:r>
          </a:p>
          <a:p>
            <a:pPr marL="0" indent="0">
              <a:buNone/>
            </a:pPr>
            <a:r>
              <a:rPr lang="en-US" dirty="0" smtClean="0"/>
              <a:t>(38) It’s not the case that Hermione read most of the books.</a:t>
            </a:r>
          </a:p>
          <a:p>
            <a:pPr marL="0" indent="0">
              <a:buNone/>
            </a:pP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→ </a:t>
            </a:r>
            <a:r>
              <a:rPr lang="en-US" dirty="0" smtClean="0">
                <a:ea typeface="Cambria Math" panose="02040503050406030204" pitchFamily="18" charset="0"/>
              </a:rPr>
              <a:t>Hermione didn’t read all of the books.</a:t>
            </a:r>
            <a:endParaRPr lang="en-US" dirty="0"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en-US" dirty="0" smtClean="0">
                <a:ea typeface="Cambria Math" panose="02040503050406030204" pitchFamily="18" charset="0"/>
              </a:rPr>
              <a:t>Suggestion: use non-negative environments for the embedding test.</a:t>
            </a:r>
          </a:p>
        </p:txBody>
      </p:sp>
    </p:spTree>
    <p:extLst>
      <p:ext uri="{BB962C8B-B14F-4D97-AF65-F5344CB8AC3E}">
        <p14:creationId xmlns:p14="http://schemas.microsoft.com/office/powerpoint/2010/main" val="3719158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Summary of inference types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Important caveat 2</a:t>
            </a:r>
          </a:p>
          <a:p>
            <a:pPr marL="0" indent="0">
              <a:buNone/>
            </a:pPr>
            <a:r>
              <a:rPr lang="en-US" dirty="0" smtClean="0"/>
              <a:t>Be careful when drawing conclusions from the reinforceability test</a:t>
            </a:r>
            <a:r>
              <a:rPr lang="en-US" dirty="0" smtClean="0">
                <a:ea typeface="Cambria Math" panose="02040503050406030204" pitchFamily="18" charset="0"/>
              </a:rPr>
              <a:t>. It relies on redundancy rather than contradiction, and redundancy isn’t always infelicitous.</a:t>
            </a:r>
          </a:p>
        </p:txBody>
      </p:sp>
    </p:spTree>
    <p:extLst>
      <p:ext uri="{BB962C8B-B14F-4D97-AF65-F5344CB8AC3E}">
        <p14:creationId xmlns:p14="http://schemas.microsoft.com/office/powerpoint/2010/main" val="310721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838200" y="688258"/>
            <a:ext cx="10515600" cy="54887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What is pragmatics?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3" action="ppaction://hlinksldjump"/>
              </a:rPr>
              <a:t>Presuppositions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4" action="ppaction://hlinksldjump"/>
              </a:rPr>
              <a:t>Gricean maxims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5" action="ppaction://hlinksldjump"/>
              </a:rPr>
              <a:t>Scalar implicatures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6" action="ppaction://hlinksldjump"/>
              </a:rPr>
              <a:t>Summary of inference types</a:t>
            </a:r>
            <a:endParaRPr lang="en-US" dirty="0" smtClean="0"/>
          </a:p>
          <a:p>
            <a:pPr marL="0" indent="0">
              <a:buNone/>
            </a:pPr>
            <a:r>
              <a:rPr lang="en-US" sz="4400" b="1" dirty="0" smtClean="0">
                <a:solidFill>
                  <a:srgbClr val="00B050"/>
                </a:solidFill>
              </a:rPr>
              <a:t>In-class practice</a:t>
            </a:r>
          </a:p>
          <a:p>
            <a:pPr marL="0" indent="0">
              <a:buNone/>
            </a:pPr>
            <a:r>
              <a:rPr lang="en-US" dirty="0" smtClean="0">
                <a:hlinkClick r:id="rId7" action="ppaction://hlinksldjump"/>
              </a:rPr>
              <a:t>What you need to know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13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In-class practice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For each of the examples </a:t>
            </a:r>
            <a:r>
              <a:rPr lang="en-US" dirty="0" smtClean="0"/>
              <a:t>below, </a:t>
            </a:r>
            <a:r>
              <a:rPr lang="en-US" dirty="0"/>
              <a:t>determine whether the inference is an ordinary entailment, a presupposition, or an implicature, based on its (</a:t>
            </a:r>
            <a:r>
              <a:rPr lang="en-US" dirty="0" err="1"/>
              <a:t>i</a:t>
            </a:r>
            <a:r>
              <a:rPr lang="en-US" dirty="0"/>
              <a:t>) behavior in embedded environments (check at least one environment), (ii) cancellability, (iii) reinforceability.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Only </a:t>
            </a:r>
            <a:r>
              <a:rPr lang="en-US" dirty="0"/>
              <a:t>use </a:t>
            </a:r>
            <a:r>
              <a:rPr lang="en-US" i="1" dirty="0" smtClean="0"/>
              <a:t>Harry doubts that…</a:t>
            </a:r>
            <a:r>
              <a:rPr lang="en-US" dirty="0" smtClean="0"/>
              <a:t> </a:t>
            </a:r>
            <a:r>
              <a:rPr lang="en-US" dirty="0"/>
              <a:t>or an antecedent of a </a:t>
            </a:r>
            <a:r>
              <a:rPr lang="en-US" dirty="0" smtClean="0"/>
              <a:t>conditional (</a:t>
            </a:r>
            <a:r>
              <a:rPr lang="en-US" i="1" dirty="0" smtClean="0"/>
              <a:t>if…, then blah</a:t>
            </a:r>
            <a:r>
              <a:rPr lang="en-US" dirty="0" smtClean="0"/>
              <a:t>) </a:t>
            </a:r>
            <a:r>
              <a:rPr lang="en-US" dirty="0"/>
              <a:t>when embedding the sentences (keep in mind that Harry might be wrong in his doubts).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a given inference is a </a:t>
            </a:r>
            <a:r>
              <a:rPr lang="en-US" dirty="0" smtClean="0"/>
              <a:t>presupposition, </a:t>
            </a:r>
            <a:r>
              <a:rPr lang="en-US" dirty="0"/>
              <a:t>say what triggers </a:t>
            </a:r>
            <a:r>
              <a:rPr lang="en-US" dirty="0" smtClean="0"/>
              <a:t>it.</a:t>
            </a:r>
          </a:p>
          <a:p>
            <a:pPr marL="0" indent="0">
              <a:buNone/>
            </a:pPr>
            <a:r>
              <a:rPr lang="en-US" dirty="0" smtClean="0"/>
              <a:t>(39) </a:t>
            </a:r>
            <a:r>
              <a:rPr lang="en-US" dirty="0"/>
              <a:t>McGonagall is in Edinburgh.</a:t>
            </a:r>
          </a:p>
          <a:p>
            <a:pPr marL="0" indent="0">
              <a:buNone/>
            </a:pP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→</a:t>
            </a:r>
            <a:r>
              <a:rPr lang="en-US" dirty="0" smtClean="0">
                <a:ea typeface="Cambria Math" panose="02040503050406030204" pitchFamily="18" charset="0"/>
              </a:rPr>
              <a:t> </a:t>
            </a:r>
            <a:r>
              <a:rPr lang="en-US" dirty="0" smtClean="0"/>
              <a:t>McGonagall </a:t>
            </a:r>
            <a:r>
              <a:rPr lang="en-US" dirty="0"/>
              <a:t>is in Scotland.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(40) </a:t>
            </a:r>
            <a:r>
              <a:rPr lang="en-US" dirty="0"/>
              <a:t>It was Snape who told Voldemort about the prophecy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→</a:t>
            </a:r>
            <a:r>
              <a:rPr lang="en-US" dirty="0" smtClean="0">
                <a:ea typeface="Cambria Math" panose="02040503050406030204" pitchFamily="18" charset="0"/>
              </a:rPr>
              <a:t> Someone told Voldemort about the prophecy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41</a:t>
            </a:r>
            <a:r>
              <a:rPr lang="en-US" dirty="0" smtClean="0"/>
              <a:t>) Molly has children.</a:t>
            </a:r>
            <a:endParaRPr lang="en-US" dirty="0"/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→</a:t>
            </a:r>
            <a:r>
              <a:rPr lang="en-US" dirty="0">
                <a:ea typeface="Cambria Math" panose="02040503050406030204" pitchFamily="18" charset="0"/>
              </a:rPr>
              <a:t> </a:t>
            </a:r>
            <a:r>
              <a:rPr lang="en-US" dirty="0" smtClean="0">
                <a:ea typeface="Cambria Math" panose="02040503050406030204" pitchFamily="18" charset="0"/>
              </a:rPr>
              <a:t>Molly has at least one child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(42) Molly has children.</a:t>
            </a:r>
            <a:endParaRPr lang="en-US" dirty="0"/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→</a:t>
            </a:r>
            <a:r>
              <a:rPr lang="en-US" dirty="0">
                <a:ea typeface="Cambria Math" panose="02040503050406030204" pitchFamily="18" charset="0"/>
              </a:rPr>
              <a:t> </a:t>
            </a:r>
            <a:r>
              <a:rPr lang="en-US" dirty="0" smtClean="0">
                <a:ea typeface="Cambria Math" panose="02040503050406030204" pitchFamily="18" charset="0"/>
              </a:rPr>
              <a:t>Molly has at least two children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806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838200" y="688258"/>
            <a:ext cx="10515600" cy="54887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What is pragmatics?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3" action="ppaction://hlinksldjump"/>
              </a:rPr>
              <a:t>Presuppositions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4" action="ppaction://hlinksldjump"/>
              </a:rPr>
              <a:t>Gricean maxims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5" action="ppaction://hlinksldjump"/>
              </a:rPr>
              <a:t>Scalar implicatures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6" action="ppaction://hlinksldjump"/>
              </a:rPr>
              <a:t>Summary of inference types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7" action="ppaction://hlinksldjump"/>
              </a:rPr>
              <a:t>In-class practice</a:t>
            </a:r>
            <a:endParaRPr lang="en-US" dirty="0" smtClean="0"/>
          </a:p>
          <a:p>
            <a:pPr marL="0" indent="0">
              <a:buNone/>
            </a:pPr>
            <a:r>
              <a:rPr lang="en-US" sz="4400" b="1" dirty="0" smtClean="0">
                <a:solidFill>
                  <a:srgbClr val="00B050"/>
                </a:solidFill>
              </a:rPr>
              <a:t>What you need to know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082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What you need to know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Key notions: </a:t>
            </a:r>
            <a:r>
              <a:rPr lang="en-US" dirty="0"/>
              <a:t>literal (semantic) meaning, strengthened (pragmatic) </a:t>
            </a:r>
            <a:r>
              <a:rPr lang="en-US" dirty="0" smtClean="0"/>
              <a:t>meaning, </a:t>
            </a:r>
            <a:r>
              <a:rPr lang="en-US" dirty="0"/>
              <a:t>presuppositions, presupposition triggers, projection, global </a:t>
            </a:r>
            <a:r>
              <a:rPr lang="en-US" dirty="0" smtClean="0"/>
              <a:t>accommodation</a:t>
            </a:r>
            <a:r>
              <a:rPr lang="en-US" dirty="0"/>
              <a:t>, at-issue vs. not-at-issue content, </a:t>
            </a:r>
            <a:r>
              <a:rPr lang="en-US" dirty="0" smtClean="0"/>
              <a:t>local accommodation</a:t>
            </a:r>
            <a:r>
              <a:rPr lang="en-US" dirty="0"/>
              <a:t>, weak/soft vs. </a:t>
            </a:r>
            <a:r>
              <a:rPr lang="en-US" dirty="0" smtClean="0"/>
              <a:t>strong/hard triggers</a:t>
            </a:r>
            <a:r>
              <a:rPr lang="en-US" dirty="0"/>
              <a:t>, the triggering problem, the projection problem, common ground, context </a:t>
            </a:r>
            <a:r>
              <a:rPr lang="en-US" dirty="0" smtClean="0"/>
              <a:t>set, implicatures, </a:t>
            </a:r>
            <a:r>
              <a:rPr lang="en-US" dirty="0"/>
              <a:t>cooperative principle, conversational maxims, scalar implicatures, scales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Answers to the following questions: </a:t>
            </a:r>
          </a:p>
          <a:p>
            <a:r>
              <a:rPr lang="en-US" dirty="0" smtClean="0"/>
              <a:t>What </a:t>
            </a:r>
            <a:r>
              <a:rPr lang="en-US" dirty="0"/>
              <a:t>two main problems do presuppositions pose for theories of meaning?</a:t>
            </a:r>
          </a:p>
          <a:p>
            <a:r>
              <a:rPr lang="en-US" dirty="0" smtClean="0"/>
              <a:t>How </a:t>
            </a:r>
            <a:r>
              <a:rPr lang="en-US" dirty="0"/>
              <a:t>does the basic Stalnakerian approach handle the projection problem? What </a:t>
            </a:r>
            <a:r>
              <a:rPr lang="en-US" dirty="0" smtClean="0"/>
              <a:t>issues remain?</a:t>
            </a:r>
          </a:p>
          <a:p>
            <a:r>
              <a:rPr lang="en-US" dirty="0"/>
              <a:t>How is the (neo-)Gricean analysis of scalar implicatures more empirically </a:t>
            </a:r>
            <a:r>
              <a:rPr lang="en-US" dirty="0" smtClean="0"/>
              <a:t>adequate than </a:t>
            </a:r>
            <a:r>
              <a:rPr lang="en-US" dirty="0"/>
              <a:t>the literal-meaning-based analysis?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Skills:</a:t>
            </a:r>
          </a:p>
          <a:p>
            <a:r>
              <a:rPr lang="en-US" dirty="0" smtClean="0"/>
              <a:t>Derive </a:t>
            </a:r>
            <a:r>
              <a:rPr lang="en-US" dirty="0"/>
              <a:t>scalar implicatures step by step via the (neo-)Gricean mechanism.</a:t>
            </a:r>
          </a:p>
          <a:p>
            <a:r>
              <a:rPr lang="en-US" dirty="0" smtClean="0"/>
              <a:t>Distinguish </a:t>
            </a:r>
            <a:r>
              <a:rPr lang="en-US" dirty="0"/>
              <a:t>among ordinary entailments, presuppositions, and implicatures based </a:t>
            </a:r>
            <a:r>
              <a:rPr lang="en-US" dirty="0" smtClean="0"/>
              <a:t>on their </a:t>
            </a:r>
            <a:r>
              <a:rPr lang="en-US" dirty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behavior </a:t>
            </a:r>
            <a:r>
              <a:rPr lang="en-US" dirty="0"/>
              <a:t>in certain embedded environments (under negation, in questions, </a:t>
            </a:r>
            <a:r>
              <a:rPr lang="en-US" dirty="0" smtClean="0"/>
              <a:t>in antecedents </a:t>
            </a:r>
            <a:r>
              <a:rPr lang="en-US" dirty="0"/>
              <a:t>of conditionals), (ii) cancellability, (iii) reinforceability</a:t>
            </a:r>
            <a:r>
              <a:rPr lang="en-US" dirty="0" smtClean="0"/>
              <a:t>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4880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What is pragmatics?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Main question of the </a:t>
            </a:r>
            <a:r>
              <a:rPr lang="en-US" b="1" dirty="0">
                <a:solidFill>
                  <a:srgbClr val="00B050"/>
                </a:solidFill>
              </a:rPr>
              <a:t>semantics/pragmatics interface</a:t>
            </a:r>
            <a:r>
              <a:rPr lang="en-US" dirty="0"/>
              <a:t>: which phenomena belong in semantics and which in pragmatics?</a:t>
            </a:r>
          </a:p>
          <a:p>
            <a:pPr marL="0" indent="0">
              <a:buNone/>
            </a:pPr>
            <a:r>
              <a:rPr lang="en-US" dirty="0"/>
              <a:t>In this module we’ll look at two phenomena that were originally analyzed as </a:t>
            </a:r>
            <a:r>
              <a:rPr lang="en-US" dirty="0" smtClean="0"/>
              <a:t>pragmatic: </a:t>
            </a:r>
            <a:r>
              <a:rPr lang="en-US" b="1" dirty="0">
                <a:solidFill>
                  <a:srgbClr val="00B050"/>
                </a:solidFill>
              </a:rPr>
              <a:t>presuppositions</a:t>
            </a:r>
            <a:r>
              <a:rPr lang="en-US" dirty="0"/>
              <a:t> and </a:t>
            </a:r>
            <a:r>
              <a:rPr lang="en-US" b="1" dirty="0">
                <a:solidFill>
                  <a:srgbClr val="00B050"/>
                </a:solidFill>
              </a:rPr>
              <a:t>implicatures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174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688258"/>
            <a:ext cx="10515600" cy="54887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What is pragmatics?</a:t>
            </a:r>
            <a:endParaRPr lang="en-US" dirty="0" smtClean="0"/>
          </a:p>
          <a:p>
            <a:pPr marL="0" indent="0">
              <a:buNone/>
            </a:pPr>
            <a:r>
              <a:rPr lang="en-US" sz="4400" b="1" dirty="0" smtClean="0">
                <a:solidFill>
                  <a:srgbClr val="00B050"/>
                </a:solidFill>
              </a:rPr>
              <a:t>Presuppositions</a:t>
            </a:r>
          </a:p>
          <a:p>
            <a:pPr marL="0" indent="0">
              <a:buNone/>
            </a:pPr>
            <a:r>
              <a:rPr lang="en-US" dirty="0" smtClean="0">
                <a:hlinkClick r:id="rId3" action="ppaction://hlinksldjump"/>
              </a:rPr>
              <a:t>Gricean maxims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4" action="ppaction://hlinksldjump"/>
              </a:rPr>
              <a:t>Scalar implicatures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5" action="ppaction://hlinksldjump"/>
              </a:rPr>
              <a:t>Summary of inference types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6" action="ppaction://hlinksldjump"/>
              </a:rPr>
              <a:t>In-class practice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7" action="ppaction://hlinksldjump"/>
              </a:rPr>
              <a:t>What you need to know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145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Presuppositions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Presuppositions</a:t>
            </a:r>
            <a:r>
              <a:rPr lang="en-US" dirty="0"/>
              <a:t> are a special type of inferences, triggered by </a:t>
            </a:r>
            <a:r>
              <a:rPr lang="en-US" b="1" dirty="0">
                <a:solidFill>
                  <a:srgbClr val="00B050"/>
                </a:solidFill>
              </a:rPr>
              <a:t>presupposition </a:t>
            </a:r>
            <a:r>
              <a:rPr lang="en-US" b="1" dirty="0" smtClean="0">
                <a:solidFill>
                  <a:srgbClr val="00B050"/>
                </a:solidFill>
              </a:rPr>
              <a:t>triggers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b="1" dirty="0" smtClean="0"/>
              <a:t>The</a:t>
            </a:r>
            <a:r>
              <a:rPr lang="en-US" dirty="0" smtClean="0"/>
              <a:t> </a:t>
            </a:r>
            <a:r>
              <a:rPr lang="en-US" dirty="0"/>
              <a:t>queen of Hungary is a witch.</a:t>
            </a:r>
          </a:p>
          <a:p>
            <a:pPr marL="0" indent="0">
              <a:buNone/>
            </a:pP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→ </a:t>
            </a:r>
            <a:r>
              <a:rPr lang="en-US" dirty="0" smtClean="0"/>
              <a:t>Hungary </a:t>
            </a:r>
            <a:r>
              <a:rPr lang="en-US" dirty="0"/>
              <a:t>has a unique queen.</a:t>
            </a:r>
          </a:p>
          <a:p>
            <a:pPr marL="0" indent="0">
              <a:buNone/>
            </a:pPr>
            <a:r>
              <a:rPr lang="en-US" dirty="0" smtClean="0"/>
              <a:t>(2) McGonagall </a:t>
            </a:r>
            <a:r>
              <a:rPr lang="en-US" dirty="0"/>
              <a:t>has </a:t>
            </a:r>
            <a:r>
              <a:rPr lang="en-US" b="1" dirty="0"/>
              <a:t>stopped</a:t>
            </a:r>
            <a:r>
              <a:rPr lang="en-US" dirty="0"/>
              <a:t> drinking </a:t>
            </a:r>
            <a:r>
              <a:rPr lang="en-US" dirty="0" smtClean="0"/>
              <a:t>firewhisky </a:t>
            </a:r>
            <a:r>
              <a:rPr lang="en-US" dirty="0"/>
              <a:t>in the morning.</a:t>
            </a: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→ </a:t>
            </a:r>
            <a:r>
              <a:rPr lang="en-US" dirty="0" smtClean="0"/>
              <a:t>McGonagall </a:t>
            </a:r>
            <a:r>
              <a:rPr lang="en-US" dirty="0"/>
              <a:t>used to drink </a:t>
            </a:r>
            <a:r>
              <a:rPr lang="en-US" dirty="0" smtClean="0"/>
              <a:t>firewhisky </a:t>
            </a:r>
            <a:r>
              <a:rPr lang="en-US" dirty="0"/>
              <a:t>in the morning.</a:t>
            </a:r>
          </a:p>
          <a:p>
            <a:pPr marL="0" indent="0">
              <a:buNone/>
            </a:pPr>
            <a:r>
              <a:rPr lang="en-US" dirty="0" smtClean="0"/>
              <a:t>(3) Lockhart </a:t>
            </a:r>
            <a:r>
              <a:rPr lang="en-US" b="1" dirty="0"/>
              <a:t>knows</a:t>
            </a:r>
            <a:r>
              <a:rPr lang="en-US" dirty="0"/>
              <a:t> that he is incompetent.</a:t>
            </a: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→ </a:t>
            </a:r>
            <a:r>
              <a:rPr lang="en-US" dirty="0" smtClean="0"/>
              <a:t>Lockhart </a:t>
            </a:r>
            <a:r>
              <a:rPr lang="en-US" dirty="0"/>
              <a:t>is incompetent.</a:t>
            </a:r>
          </a:p>
          <a:p>
            <a:pPr marL="0" indent="0">
              <a:buNone/>
            </a:pPr>
            <a:r>
              <a:rPr lang="en-US" dirty="0" smtClean="0"/>
              <a:t>(4) Draco </a:t>
            </a:r>
            <a:r>
              <a:rPr lang="en-US" b="1" dirty="0"/>
              <a:t>regrets</a:t>
            </a:r>
            <a:r>
              <a:rPr lang="en-US" dirty="0"/>
              <a:t> becoming a Death Eater.</a:t>
            </a: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→ </a:t>
            </a:r>
            <a:r>
              <a:rPr lang="en-US" dirty="0" smtClean="0"/>
              <a:t>Draco </a:t>
            </a:r>
            <a:r>
              <a:rPr lang="en-US" dirty="0"/>
              <a:t>has become a Death Eater.</a:t>
            </a:r>
          </a:p>
        </p:txBody>
      </p:sp>
    </p:spTree>
    <p:extLst>
      <p:ext uri="{BB962C8B-B14F-4D97-AF65-F5344CB8AC3E}">
        <p14:creationId xmlns:p14="http://schemas.microsoft.com/office/powerpoint/2010/main" val="59494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Presuppositions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But what exactly are presuppositions?</a:t>
            </a:r>
          </a:p>
          <a:p>
            <a:pPr marL="0" indent="0">
              <a:buNone/>
            </a:pPr>
            <a:r>
              <a:rPr lang="en-US" dirty="0" smtClean="0"/>
              <a:t>First </a:t>
            </a:r>
            <a:r>
              <a:rPr lang="en-US" dirty="0"/>
              <a:t>approximation: a sentence </a:t>
            </a:r>
            <a:r>
              <a:rPr lang="en-US" i="1" dirty="0"/>
              <a:t>S</a:t>
            </a:r>
            <a:r>
              <a:rPr lang="en-US" dirty="0"/>
              <a:t> has a presupposition </a:t>
            </a:r>
            <a:r>
              <a:rPr lang="en-US" i="1" dirty="0"/>
              <a:t>P</a:t>
            </a:r>
            <a:r>
              <a:rPr lang="en-US" dirty="0"/>
              <a:t> if </a:t>
            </a:r>
            <a:r>
              <a:rPr lang="en-US" i="1" dirty="0"/>
              <a:t>S</a:t>
            </a:r>
            <a:r>
              <a:rPr lang="en-US" dirty="0"/>
              <a:t> cannot be uttered </a:t>
            </a:r>
            <a:r>
              <a:rPr lang="en-US" dirty="0" smtClean="0"/>
              <a:t>felicitously unless </a:t>
            </a:r>
            <a:r>
              <a:rPr lang="en-US" dirty="0"/>
              <a:t>the conversation participants take </a:t>
            </a:r>
            <a:r>
              <a:rPr lang="en-US" i="1" dirty="0"/>
              <a:t>P</a:t>
            </a:r>
            <a:r>
              <a:rPr lang="en-US" dirty="0"/>
              <a:t> for granted.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</a:t>
            </a:r>
            <a:r>
              <a:rPr lang="en-US" dirty="0"/>
              <a:t>this is too vague</a:t>
            </a:r>
            <a:r>
              <a:rPr lang="en-US" dirty="0" smtClean="0"/>
              <a:t>. Sentences can be infelicitous for many reasons, and speakers can take lots of things for granted.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07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Presuppositions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 a type of inferences, presuppositions are better characterized by their </a:t>
            </a:r>
            <a:r>
              <a:rPr lang="en-US" b="1" dirty="0">
                <a:solidFill>
                  <a:srgbClr val="00B050"/>
                </a:solidFill>
              </a:rPr>
              <a:t>projection</a:t>
            </a:r>
            <a:r>
              <a:rPr lang="en-US" dirty="0"/>
              <a:t> </a:t>
            </a:r>
            <a:r>
              <a:rPr lang="en-US" dirty="0" smtClean="0"/>
              <a:t>behavior. They survive in—or </a:t>
            </a:r>
            <a:r>
              <a:rPr lang="en-US" b="1" dirty="0" smtClean="0">
                <a:solidFill>
                  <a:srgbClr val="00B050"/>
                </a:solidFill>
              </a:rPr>
              <a:t>project</a:t>
            </a:r>
            <a:r>
              <a:rPr lang="en-US" dirty="0" smtClean="0"/>
              <a:t> from—various </a:t>
            </a:r>
            <a:r>
              <a:rPr lang="en-US" dirty="0"/>
              <a:t>embedding contexts in </a:t>
            </a:r>
            <a:r>
              <a:rPr lang="en-US" dirty="0" smtClean="0"/>
              <a:t>which </a:t>
            </a:r>
            <a:r>
              <a:rPr lang="en-US" b="1" dirty="0">
                <a:solidFill>
                  <a:srgbClr val="00B050"/>
                </a:solidFill>
              </a:rPr>
              <a:t>ordinary entailments </a:t>
            </a:r>
            <a:r>
              <a:rPr lang="en-US" dirty="0" smtClean="0"/>
              <a:t>don’t: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94855"/>
              </p:ext>
            </p:extLst>
          </p:nvPr>
        </p:nvGraphicFramePr>
        <p:xfrm>
          <a:off x="838200" y="3057832"/>
          <a:ext cx="5257800" cy="38090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461677975"/>
                    </a:ext>
                  </a:extLst>
                </a:gridCol>
              </a:tblGrid>
              <a:tr h="527965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B050"/>
                          </a:solidFill>
                        </a:rPr>
                        <a:t>Ordinary entailments</a:t>
                      </a:r>
                      <a:endParaRPr lang="en-US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885846"/>
                  </a:ext>
                </a:extLst>
              </a:tr>
              <a:tr h="3281046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(5)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dirty="0" smtClean="0"/>
                        <a:t>Viktor is Bulgarian.</a:t>
                      </a:r>
                    </a:p>
                    <a:p>
                      <a:r>
                        <a:rPr lang="en-US" sz="22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→ </a:t>
                      </a:r>
                      <a:r>
                        <a:rPr lang="en-US" sz="2200" dirty="0" smtClean="0">
                          <a:latin typeface="+mn-lt"/>
                          <a:ea typeface="Cambria Math" panose="02040503050406030204" pitchFamily="18" charset="0"/>
                        </a:rPr>
                        <a:t>Viktor is European.</a:t>
                      </a:r>
                    </a:p>
                    <a:p>
                      <a:r>
                        <a:rPr lang="en-US" sz="2200" dirty="0" smtClean="0">
                          <a:latin typeface="+mn-lt"/>
                          <a:ea typeface="Cambria Math" panose="02040503050406030204" pitchFamily="18" charset="0"/>
                        </a:rPr>
                        <a:t>(6) Viktor is not Bulgarian.</a:t>
                      </a:r>
                    </a:p>
                    <a:p>
                      <a:r>
                        <a:rPr lang="en-US" sz="2200" dirty="0" smtClean="0">
                          <a:latin typeface="+mn-lt"/>
                          <a:ea typeface="Cambria Math" panose="02040503050406030204" pitchFamily="18" charset="0"/>
                        </a:rPr>
                        <a:t>(7) Is Viktor Bulgarian?</a:t>
                      </a:r>
                    </a:p>
                    <a:p>
                      <a:r>
                        <a:rPr lang="en-US" sz="2200" dirty="0" smtClean="0">
                          <a:latin typeface="+mn-lt"/>
                          <a:ea typeface="Cambria Math" panose="02040503050406030204" pitchFamily="18" charset="0"/>
                        </a:rPr>
                        <a:t>(8) If Viktor is</a:t>
                      </a:r>
                      <a:r>
                        <a:rPr lang="en-US" sz="2200" baseline="0" dirty="0" smtClean="0">
                          <a:latin typeface="+mn-lt"/>
                          <a:ea typeface="Cambria Math" panose="02040503050406030204" pitchFamily="18" charset="0"/>
                        </a:rPr>
                        <a:t> Bulgarian, he speaks a Slavic language.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aseline="0" dirty="0" smtClean="0">
                          <a:latin typeface="+mn-lt"/>
                          <a:ea typeface="Cambria Math" panose="02040503050406030204" pitchFamily="18" charset="0"/>
                        </a:rPr>
                        <a:t>(6)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–(8): ↛</a:t>
                      </a:r>
                      <a:r>
                        <a:rPr lang="en-US" sz="2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Viktor is European.</a:t>
                      </a:r>
                      <a:endParaRPr lang="en-US" sz="2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60364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075854"/>
              </p:ext>
            </p:extLst>
          </p:nvPr>
        </p:nvGraphicFramePr>
        <p:xfrm>
          <a:off x="6096000" y="3057832"/>
          <a:ext cx="5257800" cy="38090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4108288990"/>
                    </a:ext>
                  </a:extLst>
                </a:gridCol>
              </a:tblGrid>
              <a:tr h="527965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B050"/>
                          </a:solidFill>
                        </a:rPr>
                        <a:t>Presuppositions</a:t>
                      </a:r>
                      <a:endParaRPr lang="en-US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8042882"/>
                  </a:ext>
                </a:extLst>
              </a:tr>
              <a:tr h="328104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200" dirty="0" smtClean="0"/>
                        <a:t>(9) Draco regrets becoming a Death Eater.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200" dirty="0" smtClean="0"/>
                        <a:t>(10) Draco doesn’t regret becoming a Death Eater.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200" dirty="0" smtClean="0"/>
                        <a:t>(11) Does Draco regret becoming a Death Eater?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200" dirty="0" smtClean="0"/>
                        <a:t>(12) If Draco regrets becoming a Death Eater, he should talk to Snape.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200" dirty="0" smtClean="0"/>
                        <a:t>(9)–(12) </a:t>
                      </a:r>
                      <a:r>
                        <a:rPr lang="en-US" sz="22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→ </a:t>
                      </a:r>
                      <a:r>
                        <a:rPr lang="en-US" sz="2200" dirty="0" smtClean="0"/>
                        <a:t>Draco has become a Death Eater.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289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1842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grey hyperlink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7952</TotalTime>
  <Words>3732</Words>
  <Application>Microsoft Office PowerPoint</Application>
  <PresentationFormat>Widescreen</PresentationFormat>
  <Paragraphs>319</Paragraphs>
  <Slides>45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1" baseType="lpstr">
      <vt:lpstr>Arial</vt:lpstr>
      <vt:lpstr>Calibri</vt:lpstr>
      <vt:lpstr>Calibri Light</vt:lpstr>
      <vt:lpstr>Cambria Math</vt:lpstr>
      <vt:lpstr>Kaufmann BT</vt:lpstr>
      <vt:lpstr>Office Theme</vt:lpstr>
      <vt:lpstr>Semantics/pragmatics</vt:lpstr>
      <vt:lpstr>PowerPoint Presentation</vt:lpstr>
      <vt:lpstr>What is pragmatics?</vt:lpstr>
      <vt:lpstr>What is pragmatics?</vt:lpstr>
      <vt:lpstr>What is pragmatics?</vt:lpstr>
      <vt:lpstr>PowerPoint Presentation</vt:lpstr>
      <vt:lpstr>Presuppositions</vt:lpstr>
      <vt:lpstr>Presuppositions</vt:lpstr>
      <vt:lpstr>Presuppositions</vt:lpstr>
      <vt:lpstr>Presuppositions</vt:lpstr>
      <vt:lpstr>Presuppositions</vt:lpstr>
      <vt:lpstr>Presuppositions</vt:lpstr>
      <vt:lpstr>Presuppositions</vt:lpstr>
      <vt:lpstr>Presuppositions</vt:lpstr>
      <vt:lpstr>Presuppositions</vt:lpstr>
      <vt:lpstr>Presuppositions</vt:lpstr>
      <vt:lpstr>Presuppositions</vt:lpstr>
      <vt:lpstr>Presuppositions</vt:lpstr>
      <vt:lpstr>PowerPoint Presentation</vt:lpstr>
      <vt:lpstr>Gricean maxims</vt:lpstr>
      <vt:lpstr>Gricean maxims</vt:lpstr>
      <vt:lpstr>Gricean maxims</vt:lpstr>
      <vt:lpstr>Gricean maxims</vt:lpstr>
      <vt:lpstr>Gricean maxims</vt:lpstr>
      <vt:lpstr>Gricean maxims</vt:lpstr>
      <vt:lpstr>Gricean maxims</vt:lpstr>
      <vt:lpstr>PowerPoint Presentation</vt:lpstr>
      <vt:lpstr>Scalar implicatures</vt:lpstr>
      <vt:lpstr>Scalar implicatures</vt:lpstr>
      <vt:lpstr>Scalar implicatures</vt:lpstr>
      <vt:lpstr>Scalar implicatures</vt:lpstr>
      <vt:lpstr>Scalar implicatures</vt:lpstr>
      <vt:lpstr>Scalar implicatures</vt:lpstr>
      <vt:lpstr>Scalar implicatures</vt:lpstr>
      <vt:lpstr>Scalar implicatures</vt:lpstr>
      <vt:lpstr>Scalar implicatures</vt:lpstr>
      <vt:lpstr>Scalar implicatures</vt:lpstr>
      <vt:lpstr>PowerPoint Presentation</vt:lpstr>
      <vt:lpstr>Summary of inference types</vt:lpstr>
      <vt:lpstr>Summary of inference types</vt:lpstr>
      <vt:lpstr>Summary of inference types</vt:lpstr>
      <vt:lpstr>PowerPoint Presentation</vt:lpstr>
      <vt:lpstr>In-class practice</vt:lpstr>
      <vt:lpstr>PowerPoint Presentation</vt:lpstr>
      <vt:lpstr>What you need to know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Semantics/Pragmatics</dc:title>
  <dc:creator>Masha Esipova</dc:creator>
  <cp:lastModifiedBy>Masha Esipova</cp:lastModifiedBy>
  <cp:revision>62</cp:revision>
  <dcterms:created xsi:type="dcterms:W3CDTF">2018-04-21T20:04:15Z</dcterms:created>
  <dcterms:modified xsi:type="dcterms:W3CDTF">2018-06-02T01:08:03Z</dcterms:modified>
</cp:coreProperties>
</file>