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24" r:id="rId3"/>
    <p:sldId id="511" r:id="rId4"/>
    <p:sldId id="649" r:id="rId5"/>
    <p:sldId id="553" r:id="rId6"/>
    <p:sldId id="660" r:id="rId7"/>
    <p:sldId id="593" r:id="rId8"/>
    <p:sldId id="623" r:id="rId9"/>
    <p:sldId id="666" r:id="rId10"/>
    <p:sldId id="661" r:id="rId11"/>
    <p:sldId id="665" r:id="rId12"/>
    <p:sldId id="667" r:id="rId13"/>
    <p:sldId id="668" r:id="rId14"/>
    <p:sldId id="669" r:id="rId15"/>
    <p:sldId id="672" r:id="rId16"/>
    <p:sldId id="670" r:id="rId17"/>
    <p:sldId id="560" r:id="rId18"/>
    <p:sldId id="602" r:id="rId19"/>
    <p:sldId id="674" r:id="rId20"/>
    <p:sldId id="673" r:id="rId21"/>
    <p:sldId id="561" r:id="rId22"/>
    <p:sldId id="629" r:id="rId23"/>
    <p:sldId id="647" r:id="rId24"/>
    <p:sldId id="54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86E1AF-A120-4D8A-B848-DF196F946976}">
          <p14:sldIdLst>
            <p14:sldId id="286"/>
            <p14:sldId id="324"/>
          </p14:sldIdLst>
        </p14:section>
        <p14:section name="Intro" id="{880AAE83-F071-4449-9141-732FEF91B113}">
          <p14:sldIdLst>
            <p14:sldId id="511"/>
            <p14:sldId id="649"/>
            <p14:sldId id="553"/>
            <p14:sldId id="660"/>
          </p14:sldIdLst>
        </p14:section>
        <p14:section name="OY DA meaning and form" id="{E41A8A28-0D4D-4C59-8A2B-ED7C121C8AE2}">
          <p14:sldIdLst>
            <p14:sldId id="593"/>
            <p14:sldId id="623"/>
            <p14:sldId id="666"/>
            <p14:sldId id="661"/>
            <p14:sldId id="665"/>
            <p14:sldId id="667"/>
            <p14:sldId id="668"/>
            <p14:sldId id="669"/>
            <p14:sldId id="672"/>
            <p14:sldId id="670"/>
          </p14:sldIdLst>
        </p14:section>
        <p14:section name="Analysis of OY DA" id="{74F03768-684D-4939-BA25-3008C50B0D92}">
          <p14:sldIdLst>
            <p14:sldId id="560"/>
            <p14:sldId id="602"/>
            <p14:sldId id="674"/>
            <p14:sldId id="673"/>
          </p14:sldIdLst>
        </p14:section>
        <p14:section name="Outro" id="{CF72C0FD-CFA4-F64F-9EEB-EBF071A8AC3D}">
          <p14:sldIdLst>
            <p14:sldId id="561"/>
            <p14:sldId id="629"/>
          </p14:sldIdLst>
        </p14:section>
        <p14:section name="References" id="{DB446B7D-8C9B-4541-966A-2C24092352FA}">
          <p14:sldIdLst>
            <p14:sldId id="647"/>
            <p14:sldId id="5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 Esipova" initials="ME" lastIdx="1" clrIdx="0">
    <p:extLst>
      <p:ext uri="{19B8F6BF-5375-455C-9EA6-DF929625EA0E}">
        <p15:presenceInfo xmlns:p15="http://schemas.microsoft.com/office/powerpoint/2012/main" userId="S::mesipova@princeton.edu::9540ce15-ef9a-4d98-a077-4af5c3496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2" y="10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3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1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0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0739-852B-4838-A11E-B17C0B3609A2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E1A8-F9E5-40EC-91A8-1269AD8717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8.mp4"/><Relationship Id="rId7" Type="http://schemas.openxmlformats.org/officeDocument/2006/relationships/image" Target="../media/image10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8.mp4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14.wav"/><Relationship Id="rId5" Type="http://schemas.microsoft.com/office/2007/relationships/media" Target="../media/media14.wav"/><Relationship Id="rId4" Type="http://schemas.openxmlformats.org/officeDocument/2006/relationships/audio" Target="../media/media1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6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audio" Target="../media/media17.wav"/><Relationship Id="rId5" Type="http://schemas.microsoft.com/office/2007/relationships/media" Target="../media/media17.wav"/><Relationship Id="rId4" Type="http://schemas.openxmlformats.org/officeDocument/2006/relationships/audio" Target="../media/media1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9.wav"/><Relationship Id="rId7" Type="http://schemas.openxmlformats.org/officeDocument/2006/relationships/image" Target="../media/image11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1.wav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4usj7/" TargetMode="External"/><Relationship Id="rId2" Type="http://schemas.openxmlformats.org/officeDocument/2006/relationships/hyperlink" Target="https://ling.auf.net/lingbuzz/00602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7/s10988-011-9103-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media3.wav"/><Relationship Id="rId11" Type="http://schemas.openxmlformats.org/officeDocument/2006/relationships/image" Target="../media/image5.png"/><Relationship Id="rId5" Type="http://schemas.microsoft.com/office/2007/relationships/media" Target="../media/media3.wav"/><Relationship Id="rId10" Type="http://schemas.openxmlformats.org/officeDocument/2006/relationships/hyperlink" Target="https://ruscorpora.ru/new/search-murco.html" TargetMode="External"/><Relationship Id="rId4" Type="http://schemas.openxmlformats.org/officeDocument/2006/relationships/audio" Target="../media/media2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11" Type="http://schemas.openxmlformats.org/officeDocument/2006/relationships/image" Target="../media/image6.png"/><Relationship Id="rId5" Type="http://schemas.microsoft.com/office/2007/relationships/media" Target="../media/media6.wav"/><Relationship Id="rId10" Type="http://schemas.openxmlformats.org/officeDocument/2006/relationships/image" Target="../media/image9.png"/><Relationship Id="rId4" Type="http://schemas.openxmlformats.org/officeDocument/2006/relationships/audio" Target="../media/media5.wav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Annoyance and architecture: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lessons from Russian OY DA sentences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5590"/>
            <a:ext cx="9144000" cy="123221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atin typeface="+mj-lt"/>
              </a:rPr>
              <a:t>Maria </a:t>
            </a:r>
            <a:r>
              <a:rPr lang="en-US" sz="2800" b="1" dirty="0">
                <a:latin typeface="+mj-lt"/>
              </a:rPr>
              <a:t>Esipova </a:t>
            </a:r>
            <a:r>
              <a:rPr lang="en-US" sz="2800" b="1" dirty="0" smtClean="0">
                <a:latin typeface="+mj-lt"/>
              </a:rPr>
              <a:t>(University of Oslo)</a:t>
            </a:r>
            <a:endParaRPr lang="en-US" sz="2800" b="1" dirty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FASL 31</a:t>
            </a:r>
          </a:p>
          <a:p>
            <a:r>
              <a:rPr lang="en-US" sz="2800" b="1" dirty="0" smtClean="0">
                <a:latin typeface="+mj-lt"/>
              </a:rPr>
              <a:t>June 24, 2022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84" y="6032616"/>
            <a:ext cx="2194216" cy="37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02" y="5532810"/>
            <a:ext cx="1306106" cy="8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OY DA </a:t>
            </a:r>
            <a:r>
              <a:rPr lang="en-US" sz="3600" dirty="0" smtClean="0">
                <a:solidFill>
                  <a:srgbClr val="C00000"/>
                </a:solidFill>
              </a:rPr>
              <a:t>declaratives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9"/>
            <a:ext cx="10515601" cy="4486274"/>
          </a:xfrm>
        </p:spPr>
        <p:txBody>
          <a:bodyPr>
            <a:normAutofit lnSpcReduction="10000"/>
          </a:bodyPr>
          <a:lstStyle/>
          <a:p>
            <a:pPr marL="0" indent="0" defTabSz="180000">
              <a:buNone/>
            </a:pPr>
            <a:r>
              <a:rPr lang="en-US" sz="2400" dirty="0" smtClean="0"/>
              <a:t>(5)		A:	Dima is trying to find out who Anya called.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B:	</a:t>
            </a:r>
            <a:r>
              <a:rPr lang="en-US" sz="2400" dirty="0" err="1" smtClean="0"/>
              <a:t>Oj</a:t>
            </a:r>
            <a:r>
              <a:rPr lang="en-US" sz="2400" dirty="0" smtClean="0"/>
              <a:t>		da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Nine</a:t>
            </a:r>
            <a:r>
              <a:rPr lang="en-US" sz="2400" baseline="-25000" dirty="0" err="1" smtClean="0"/>
              <a:t>L</a:t>
            </a:r>
            <a:r>
              <a:rPr lang="en-US" sz="2400" baseline="-25000" dirty="0"/>
              <a:t>+(↑)H* </a:t>
            </a:r>
            <a:r>
              <a:rPr lang="en-US" sz="2400" dirty="0"/>
              <a:t>	</a:t>
            </a:r>
            <a:r>
              <a:rPr lang="en-US" sz="2400" dirty="0" err="1" smtClean="0"/>
              <a:t>ona</a:t>
            </a:r>
            <a:r>
              <a:rPr lang="en-US" sz="2400" dirty="0"/>
              <a:t>	</a:t>
            </a:r>
            <a:r>
              <a:rPr lang="en-US" sz="2400" dirty="0" err="1" smtClean="0"/>
              <a:t>zvonila</a:t>
            </a:r>
            <a:r>
              <a:rPr lang="en-US" sz="2400" dirty="0" smtClean="0"/>
              <a:t>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</a:t>
            </a:r>
            <a:r>
              <a:rPr lang="en-US" sz="2400" i="1" dirty="0" smtClean="0"/>
              <a:t>OY		DA		Nina.DAT	</a:t>
            </a:r>
            <a:r>
              <a:rPr lang="en-US" sz="2400" i="1" dirty="0" smtClean="0"/>
              <a:t>	she</a:t>
            </a:r>
            <a:r>
              <a:rPr lang="en-US" sz="2400" i="1" dirty="0" smtClean="0"/>
              <a:t>	</a:t>
            </a:r>
            <a:r>
              <a:rPr lang="en-US" sz="2400" i="1" dirty="0" smtClean="0"/>
              <a:t>called</a:t>
            </a:r>
            <a:endParaRPr lang="en-US" sz="2400" i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≈‘Oh for god’s sake, she called Nina!’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(The QUD of who Anya called is not that puzzling or interesting &amp;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	I’m annoyed it’s being raised.)</a:t>
            </a:r>
          </a:p>
          <a:p>
            <a:pPr marL="0" indent="0" defTabSz="180000">
              <a:buNone/>
            </a:pPr>
            <a:r>
              <a:rPr lang="en-US" sz="2400" dirty="0" smtClean="0"/>
              <a:t>(6)		</a:t>
            </a:r>
            <a:r>
              <a:rPr lang="en-US" sz="2400" dirty="0" err="1" smtClean="0"/>
              <a:t>Oj</a:t>
            </a:r>
            <a:r>
              <a:rPr lang="en-US" sz="2400" dirty="0"/>
              <a:t>	</a:t>
            </a:r>
            <a:r>
              <a:rPr lang="en-US" sz="2400" dirty="0" smtClean="0"/>
              <a:t>	da		ne		</a:t>
            </a:r>
            <a:r>
              <a:rPr lang="en-US" sz="2400" dirty="0" err="1" smtClean="0"/>
              <a:t>perčatki</a:t>
            </a:r>
            <a:r>
              <a:rPr lang="en-US" sz="2400" baseline="-25000" dirty="0" err="1" smtClean="0"/>
              <a:t>L+H</a:t>
            </a:r>
            <a:r>
              <a:rPr lang="en-US" sz="2400" baseline="-25000" dirty="0"/>
              <a:t>*</a:t>
            </a:r>
            <a:r>
              <a:rPr lang="en-US" sz="2400" dirty="0" smtClean="0"/>
              <a:t>,</a:t>
            </a:r>
            <a:r>
              <a:rPr lang="en-US" sz="2400" dirty="0" smtClean="0"/>
              <a:t>	</a:t>
            </a:r>
            <a:r>
              <a:rPr lang="en-US" sz="2400" dirty="0" smtClean="0"/>
              <a:t>a </a:t>
            </a:r>
            <a:r>
              <a:rPr lang="en-US" sz="2400" dirty="0" smtClean="0"/>
              <a:t>		</a:t>
            </a:r>
            <a:r>
              <a:rPr lang="en-US" sz="2400" dirty="0" smtClean="0"/>
              <a:t>ja</a:t>
            </a:r>
            <a:r>
              <a:rPr lang="en-US" sz="2400" dirty="0" smtClean="0"/>
              <a:t>	</a:t>
            </a:r>
            <a:r>
              <a:rPr lang="en-US" sz="2400" dirty="0" err="1" smtClean="0"/>
              <a:t>poljubila</a:t>
            </a:r>
            <a:r>
              <a:rPr lang="en-US" sz="2400" dirty="0" smtClean="0"/>
              <a:t>	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</a:t>
            </a:r>
            <a:r>
              <a:rPr lang="en-US" sz="2400" i="1" dirty="0" smtClean="0"/>
              <a:t>OY		DA</a:t>
            </a:r>
            <a:r>
              <a:rPr lang="en-US" sz="2400" i="1" dirty="0"/>
              <a:t>		not	gloves			</a:t>
            </a:r>
            <a:r>
              <a:rPr lang="en-US" sz="2400" i="1" dirty="0"/>
              <a:t>	</a:t>
            </a:r>
            <a:r>
              <a:rPr lang="en-US" sz="2400" i="1" dirty="0" smtClean="0"/>
              <a:t>	</a:t>
            </a:r>
            <a:r>
              <a:rPr lang="en-US" sz="2400" i="1" dirty="0" smtClean="0"/>
              <a:t>but</a:t>
            </a:r>
            <a:r>
              <a:rPr lang="en-US" sz="2400" i="1" dirty="0"/>
              <a:t>	I		</a:t>
            </a:r>
            <a:r>
              <a:rPr lang="en-US" sz="2400" i="1" dirty="0" smtClean="0"/>
              <a:t>fell-in-love-with</a:t>
            </a:r>
            <a:r>
              <a:rPr lang="en-US" sz="2400" dirty="0" smtClean="0"/>
              <a:t> 		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err="1" smtClean="0"/>
              <a:t>drugogo</a:t>
            </a:r>
            <a:r>
              <a:rPr lang="en-US" sz="2400" dirty="0" smtClean="0"/>
              <a:t>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</a:t>
            </a:r>
            <a:r>
              <a:rPr lang="en-US" sz="2400" i="1" dirty="0" smtClean="0"/>
              <a:t>another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≈‘Oh for god’s sake, it’s not about the gloves, it’s 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that I fell in love with someone else!’ (MURCO)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(The glove QUD is not important &amp;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I’m annoyed it’s being raised.)</a:t>
            </a:r>
          </a:p>
        </p:txBody>
      </p:sp>
      <p:pic>
        <p:nvPicPr>
          <p:cNvPr id="4" name="oy-da-nine-ona-zvoni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5517" y="2013586"/>
            <a:ext cx="365760" cy="365760"/>
          </a:xfrm>
          <a:prstGeom prst="rect">
            <a:avLst/>
          </a:prstGeom>
        </p:spPr>
      </p:pic>
      <p:pic>
        <p:nvPicPr>
          <p:cNvPr id="8" name="ivan_vasil_0016-clipped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2144" y="3433763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100000">
                <p:cTn id="4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OY DA </a:t>
            </a:r>
            <a:r>
              <a:rPr lang="en-US" sz="3600" dirty="0" smtClean="0">
                <a:solidFill>
                  <a:srgbClr val="C00000"/>
                </a:solidFill>
              </a:rPr>
              <a:t>imperatives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0000">
              <a:buNone/>
            </a:pPr>
            <a:r>
              <a:rPr lang="en-US" sz="2400" dirty="0" smtClean="0"/>
              <a:t>(7)		</a:t>
            </a:r>
            <a:r>
              <a:rPr lang="en-US" sz="2400" dirty="0" err="1" smtClean="0"/>
              <a:t>Oj</a:t>
            </a:r>
            <a:r>
              <a:rPr lang="en-US" sz="2400" dirty="0" smtClean="0"/>
              <a:t>		da		</a:t>
            </a:r>
            <a:r>
              <a:rPr lang="en-US" sz="2400" dirty="0" err="1" smtClean="0"/>
              <a:t>zvoni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+(↑)H</a:t>
            </a:r>
            <a:r>
              <a:rPr lang="en-US" sz="2400" baseline="-25000" dirty="0" smtClean="0"/>
              <a:t>*</a:t>
            </a:r>
            <a:r>
              <a:rPr lang="en-US" sz="2400" dirty="0" smtClean="0"/>
              <a:t>	</a:t>
            </a:r>
            <a:r>
              <a:rPr lang="en-US" sz="2400" dirty="0" err="1" smtClean="0"/>
              <a:t>komu</a:t>
            </a:r>
            <a:r>
              <a:rPr lang="en-US" sz="2400" dirty="0" smtClean="0"/>
              <a:t>				</a:t>
            </a:r>
            <a:r>
              <a:rPr lang="en-US" sz="2400" dirty="0" err="1" smtClean="0"/>
              <a:t>ugodno</a:t>
            </a:r>
            <a:r>
              <a:rPr lang="en-US" sz="2400" dirty="0" smtClean="0"/>
              <a:t>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</a:t>
            </a:r>
            <a:r>
              <a:rPr lang="en-US" sz="2400" i="1" dirty="0" smtClean="0"/>
              <a:t>OY		DA		call.IMP.SG</a:t>
            </a:r>
            <a:r>
              <a:rPr lang="en-US" sz="2400" i="1" dirty="0"/>
              <a:t>	who.DAT	</a:t>
            </a:r>
            <a:r>
              <a:rPr lang="en-US" sz="2400" i="1" dirty="0" err="1" smtClean="0"/>
              <a:t>want.ADV</a:t>
            </a:r>
            <a:endParaRPr lang="en-US" sz="2400" i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≈</a:t>
            </a:r>
            <a:r>
              <a:rPr lang="en-US" sz="2400" dirty="0"/>
              <a:t>‘Oh please, call whoever the hell you want</a:t>
            </a:r>
            <a:r>
              <a:rPr lang="en-US" sz="2400" dirty="0" smtClean="0"/>
              <a:t>!’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(The QUD of who you will call is not important &amp; I’m annoyed it’s being raised.)</a:t>
            </a:r>
          </a:p>
          <a:p>
            <a:pPr marL="0" indent="0" defTabSz="180000">
              <a:buNone/>
            </a:pPr>
            <a:r>
              <a:rPr lang="en-US" sz="2400" dirty="0" smtClean="0"/>
              <a:t>(8)		Da		</a:t>
            </a:r>
            <a:r>
              <a:rPr lang="en-US" sz="2400" dirty="0" err="1" smtClean="0"/>
              <a:t>poexali</a:t>
            </a:r>
            <a:r>
              <a:rPr lang="en-US" sz="2400" dirty="0" smtClean="0"/>
              <a:t>	</a:t>
            </a:r>
            <a:r>
              <a:rPr lang="en-US" sz="2400" baseline="-25000" dirty="0"/>
              <a:t>L</a:t>
            </a:r>
            <a:r>
              <a:rPr lang="en-US" sz="2400" baseline="-25000" dirty="0" smtClean="0"/>
              <a:t>+↑H*</a:t>
            </a:r>
            <a:r>
              <a:rPr lang="en-US" sz="2400" dirty="0"/>
              <a:t>	</a:t>
            </a:r>
            <a:r>
              <a:rPr lang="en-US" sz="2400" dirty="0" err="1" smtClean="0"/>
              <a:t>kuda</a:t>
            </a:r>
            <a:r>
              <a:rPr lang="en-US" sz="2400" dirty="0" smtClean="0"/>
              <a:t>		</a:t>
            </a:r>
            <a:r>
              <a:rPr lang="en-US" sz="2400" dirty="0" err="1" smtClean="0"/>
              <a:t>xočeš</a:t>
            </a:r>
            <a:r>
              <a:rPr lang="en-US" sz="2400" dirty="0" smtClean="0"/>
              <a:t>’, 			</a:t>
            </a:r>
            <a:r>
              <a:rPr lang="en-US" sz="2400" dirty="0" err="1" smtClean="0"/>
              <a:t>tol’ko</a:t>
            </a:r>
            <a:r>
              <a:rPr lang="en-US" sz="2400" dirty="0" smtClean="0"/>
              <a:t>		ne		v		</a:t>
            </a:r>
            <a:r>
              <a:rPr lang="en-US" sz="2400" dirty="0" err="1" smtClean="0"/>
              <a:t>striptiz</a:t>
            </a:r>
            <a:r>
              <a:rPr lang="en-US" sz="2400" dirty="0" smtClean="0"/>
              <a:t>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</a:t>
            </a:r>
            <a:r>
              <a:rPr lang="en-US" sz="2400" i="1" dirty="0" smtClean="0"/>
              <a:t>DA		go.PAST.PL	</a:t>
            </a:r>
            <a:r>
              <a:rPr lang="en-US" sz="2400" i="1" dirty="0" smtClean="0"/>
              <a:t>	where</a:t>
            </a:r>
            <a:r>
              <a:rPr lang="en-US" sz="2400" i="1" dirty="0" smtClean="0"/>
              <a:t>	want.2SG	only			not	to	strip-bar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/>
              <a:t> ≈</a:t>
            </a:r>
            <a:r>
              <a:rPr lang="en-US" sz="2400" dirty="0" smtClean="0"/>
              <a:t>‘Oh please, let’s go wherever you want, just not to a strip bar.’	(MURCO)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(The QUD of where we will go is not important &amp; I’m annoyed it’s being raised.)</a:t>
            </a:r>
          </a:p>
          <a:p>
            <a:pPr marL="0" indent="0" defTabSz="180000">
              <a:buNone/>
            </a:pPr>
            <a:endParaRPr lang="en-US" sz="2400" dirty="0" smtClean="0"/>
          </a:p>
          <a:p>
            <a:pPr marL="0" indent="0" defTabSz="180000">
              <a:buNone/>
            </a:pPr>
            <a:endParaRPr lang="en-US" sz="2400" dirty="0" smtClean="0"/>
          </a:p>
        </p:txBody>
      </p:sp>
      <p:pic>
        <p:nvPicPr>
          <p:cNvPr id="4" name="oy-da-zvoni-komu-ugod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2884" y="1690689"/>
            <a:ext cx="365761" cy="365760"/>
          </a:xfrm>
          <a:prstGeom prst="rect">
            <a:avLst/>
          </a:prstGeom>
        </p:spPr>
      </p:pic>
      <p:pic>
        <p:nvPicPr>
          <p:cNvPr id="6" name="zhmurki_0081-clipp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41515" y="3130969"/>
            <a:ext cx="3657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8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OY DA </a:t>
            </a:r>
            <a:r>
              <a:rPr lang="en-US" sz="3600" dirty="0" smtClean="0">
                <a:solidFill>
                  <a:srgbClr val="C00000"/>
                </a:solidFill>
              </a:rPr>
              <a:t>polar questions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defTabSz="180000"/>
            <a:r>
              <a:rPr lang="en-US" sz="2400" dirty="0" smtClean="0"/>
              <a:t>The default in-situ strategy is incompatible with OY DA (for both structural and </a:t>
            </a:r>
            <a:r>
              <a:rPr lang="en-US" sz="2400" dirty="0" smtClean="0"/>
              <a:t>meaning-related </a:t>
            </a:r>
            <a:r>
              <a:rPr lang="en-US" sz="2400" dirty="0" smtClean="0"/>
              <a:t>reasons: </a:t>
            </a:r>
            <a:r>
              <a:rPr lang="en-US" sz="2400" dirty="0" smtClean="0"/>
              <a:t>usually no </a:t>
            </a:r>
            <a:r>
              <a:rPr lang="en-US" sz="2400" dirty="0" smtClean="0"/>
              <a:t>L+H* at the front + no rhetorical uses)</a:t>
            </a:r>
          </a:p>
          <a:p>
            <a:pPr defTabSz="180000"/>
            <a:r>
              <a:rPr lang="en-US" sz="2400" i="1" dirty="0" smtClean="0"/>
              <a:t>Li </a:t>
            </a:r>
            <a:r>
              <a:rPr lang="en-US" sz="2400" dirty="0" smtClean="0"/>
              <a:t>polar questions often clash with OY DA stylistically</a:t>
            </a:r>
          </a:p>
          <a:p>
            <a:pPr marL="0" indent="0" defTabSz="180000">
              <a:buNone/>
            </a:pPr>
            <a:r>
              <a:rPr lang="en-US" sz="2400" dirty="0" smtClean="0"/>
              <a:t>(9)		</a:t>
            </a:r>
            <a:r>
              <a:rPr lang="en-US" sz="2400" dirty="0" err="1" smtClean="0"/>
              <a:t>Oj</a:t>
            </a:r>
            <a:r>
              <a:rPr lang="en-US" sz="2400" dirty="0" smtClean="0"/>
              <a:t>		da		</a:t>
            </a:r>
            <a:r>
              <a:rPr lang="en-US" sz="2400" dirty="0" err="1" smtClean="0"/>
              <a:t>malo</a:t>
            </a:r>
            <a:r>
              <a:rPr lang="en-US" sz="2400" baseline="-25000" dirty="0" err="1" smtClean="0"/>
              <a:t>L</a:t>
            </a:r>
            <a:r>
              <a:rPr lang="en-US" sz="2400" baseline="-25000" dirty="0" smtClean="0"/>
              <a:t>+(↑)H</a:t>
            </a:r>
            <a:r>
              <a:rPr lang="en-US" sz="2400" baseline="-25000" dirty="0"/>
              <a:t>* </a:t>
            </a:r>
            <a:r>
              <a:rPr lang="en-US" sz="2400" dirty="0" smtClean="0"/>
              <a:t>	li		</a:t>
            </a:r>
            <a:r>
              <a:rPr lang="en-US" sz="2400" dirty="0" err="1" smtClean="0"/>
              <a:t>komu</a:t>
            </a:r>
            <a:r>
              <a:rPr lang="en-US" sz="2400" dirty="0" smtClean="0"/>
              <a:t>				</a:t>
            </a:r>
            <a:r>
              <a:rPr lang="en-US" sz="2400" dirty="0" err="1" smtClean="0"/>
              <a:t>ona</a:t>
            </a:r>
            <a:r>
              <a:rPr lang="en-US" sz="2400" dirty="0" smtClean="0"/>
              <a:t>	</a:t>
            </a:r>
            <a:r>
              <a:rPr lang="en-US" sz="2400" dirty="0" err="1" smtClean="0"/>
              <a:t>zvonila</a:t>
            </a:r>
            <a:r>
              <a:rPr lang="en-US" sz="2400" dirty="0" smtClean="0"/>
              <a:t>?! 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</a:t>
            </a:r>
            <a:r>
              <a:rPr lang="en-US" sz="2400" i="1" dirty="0" smtClean="0"/>
              <a:t>OY		DA		few	</a:t>
            </a:r>
            <a:r>
              <a:rPr lang="en-US" sz="2400" i="1" dirty="0" smtClean="0"/>
              <a:t>				</a:t>
            </a:r>
            <a:r>
              <a:rPr lang="en-US" sz="2400" i="1" dirty="0" smtClean="0"/>
              <a:t>	LI	who.DAT	she	called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Lit.: ‘Did she call few [people]?’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dirty="0"/>
              <a:t>The QUD of who </a:t>
            </a:r>
            <a:r>
              <a:rPr lang="en-US" sz="2400" dirty="0" smtClean="0"/>
              <a:t>she called is not important &amp; I’m annoyed it’s being raised.)	</a:t>
            </a:r>
          </a:p>
          <a:p>
            <a:pPr marL="0" indent="0" defTabSz="180000">
              <a:buNone/>
            </a:pPr>
            <a:r>
              <a:rPr lang="en-US" sz="2400" dirty="0" smtClean="0"/>
              <a:t>(10)		</a:t>
            </a:r>
            <a:r>
              <a:rPr lang="en-US" sz="2400" dirty="0" err="1" smtClean="0"/>
              <a:t>Oj</a:t>
            </a:r>
            <a:r>
              <a:rPr lang="en-US" sz="2400" dirty="0" smtClean="0"/>
              <a:t>		da		</a:t>
            </a:r>
            <a:r>
              <a:rPr lang="en-US" sz="2400" dirty="0" err="1" smtClean="0"/>
              <a:t>ujd</a:t>
            </a:r>
            <a:r>
              <a:rPr lang="ru-RU" sz="2400" dirty="0"/>
              <a:t>ё</a:t>
            </a:r>
            <a:r>
              <a:rPr lang="en-US" sz="2400" dirty="0" err="1" smtClean="0"/>
              <a:t>š’</a:t>
            </a:r>
            <a:r>
              <a:rPr lang="en-US" sz="2400" baseline="-25000" dirty="0" err="1" smtClean="0"/>
              <a:t>L</a:t>
            </a:r>
            <a:r>
              <a:rPr lang="en-US" sz="2400" baseline="-25000" dirty="0"/>
              <a:t>+↑H*</a:t>
            </a:r>
            <a:r>
              <a:rPr lang="en-US" sz="2400" dirty="0" smtClean="0"/>
              <a:t> </a:t>
            </a:r>
            <a:r>
              <a:rPr lang="en-US" sz="2400" dirty="0" smtClean="0"/>
              <a:t>				ty		</a:t>
            </a:r>
            <a:r>
              <a:rPr lang="en-US" sz="2400" dirty="0" err="1" smtClean="0"/>
              <a:t>ili</a:t>
            </a:r>
            <a:r>
              <a:rPr lang="en-US" sz="2400" dirty="0" smtClean="0"/>
              <a:t>	net?!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</a:t>
            </a:r>
            <a:r>
              <a:rPr lang="en-US" sz="2400" i="1" dirty="0" smtClean="0"/>
              <a:t>OY		DA		leave.2SG.FUT		you	or	not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 ≈‘Oh </a:t>
            </a:r>
            <a:r>
              <a:rPr lang="en-US" sz="2400" dirty="0" err="1" smtClean="0"/>
              <a:t>ffs</a:t>
            </a:r>
            <a:r>
              <a:rPr lang="en-US" sz="2400" dirty="0" smtClean="0"/>
              <a:t>, will you leave or not?!’ (MURCO)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	(I’m not asking if you’ll leave, I’m asking you to leave &amp; I’m annoyed I have to 					ask.)</a:t>
            </a:r>
          </a:p>
        </p:txBody>
      </p:sp>
      <p:pic>
        <p:nvPicPr>
          <p:cNvPr id="4" name="penkovo_0316-clipp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7042" y="4394366"/>
            <a:ext cx="365759" cy="365760"/>
          </a:xfrm>
          <a:prstGeom prst="rect">
            <a:avLst/>
          </a:prstGeom>
        </p:spPr>
      </p:pic>
      <p:pic>
        <p:nvPicPr>
          <p:cNvPr id="5" name="oy-da-malo-li-komu-ona-zvonil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72100" y="2949884"/>
            <a:ext cx="36575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Constraints on OY DA prosody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There must be an L+H* on the first stressed syllable</a:t>
            </a:r>
            <a:endParaRPr lang="en-US" sz="2400" dirty="0"/>
          </a:p>
          <a:p>
            <a:r>
              <a:rPr lang="en-US" sz="2400" dirty="0" smtClean="0"/>
              <a:t>OY </a:t>
            </a:r>
            <a:r>
              <a:rPr lang="en-US" sz="2400" dirty="0" smtClean="0"/>
              <a:t>DA itself cannot create a L+H* (with a caveat, which I’ll come back to</a:t>
            </a:r>
            <a:r>
              <a:rPr lang="en-US" sz="2400" dirty="0" smtClean="0"/>
              <a:t>), it </a:t>
            </a:r>
            <a:r>
              <a:rPr lang="en-US" sz="2400" dirty="0" smtClean="0"/>
              <a:t>has to parasitize on an already existing </a:t>
            </a:r>
            <a:r>
              <a:rPr lang="en-US" sz="2400" dirty="0" smtClean="0"/>
              <a:t>L+H*</a:t>
            </a:r>
          </a:p>
          <a:p>
            <a:pPr marL="0" indent="0" defTabSz="180000">
              <a:buNone/>
            </a:pPr>
            <a:r>
              <a:rPr lang="en-US" sz="2400" dirty="0" smtClean="0"/>
              <a:t>(11)		A:	Dima is trying to find out who Anya called.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		</a:t>
            </a:r>
            <a:r>
              <a:rPr lang="en-US" sz="2400" dirty="0" smtClean="0"/>
              <a:t>	B:	(i)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err="1" smtClean="0"/>
              <a:t>Oj</a:t>
            </a:r>
            <a:r>
              <a:rPr lang="en-US" sz="2400" dirty="0"/>
              <a:t>		da		</a:t>
            </a:r>
            <a:r>
              <a:rPr lang="en-US" sz="2400" dirty="0" err="1"/>
              <a:t>Nine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+(↑)H* </a:t>
            </a:r>
            <a:r>
              <a:rPr lang="en-US" sz="2400" dirty="0"/>
              <a:t>	</a:t>
            </a:r>
            <a:r>
              <a:rPr lang="en-US" sz="2400" dirty="0" err="1"/>
              <a:t>ona</a:t>
            </a:r>
            <a:r>
              <a:rPr lang="en-US" sz="2400" dirty="0"/>
              <a:t>	</a:t>
            </a:r>
            <a:r>
              <a:rPr lang="en-US" sz="2400" dirty="0" err="1"/>
              <a:t>zvonila</a:t>
            </a:r>
            <a:r>
              <a:rPr lang="en-US" sz="2400" dirty="0"/>
              <a:t>!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				</a:t>
            </a:r>
            <a:r>
              <a:rPr lang="en-US" sz="2400" dirty="0" smtClean="0"/>
              <a:t>					</a:t>
            </a:r>
            <a:r>
              <a:rPr lang="en-US" sz="2400" i="1" dirty="0" smtClean="0"/>
              <a:t>OY</a:t>
            </a:r>
            <a:r>
              <a:rPr lang="en-US" sz="2400" i="1" dirty="0"/>
              <a:t>		DA		Nina.DAT		she	called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				</a:t>
            </a:r>
            <a:r>
              <a:rPr lang="en-US" sz="2400" dirty="0" smtClean="0"/>
              <a:t>					≈</a:t>
            </a:r>
            <a:r>
              <a:rPr lang="en-US" sz="2400" dirty="0"/>
              <a:t>‘Oh for god’s sake, she called Nina</a:t>
            </a:r>
            <a:r>
              <a:rPr lang="en-US" sz="2400" dirty="0" smtClean="0"/>
              <a:t>!’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(ii)		*	</a:t>
            </a:r>
            <a:r>
              <a:rPr lang="en-US" sz="2400" dirty="0" err="1" smtClean="0"/>
              <a:t>Oj</a:t>
            </a:r>
            <a:r>
              <a:rPr lang="en-US" sz="2400" dirty="0"/>
              <a:t>		da		</a:t>
            </a:r>
            <a:r>
              <a:rPr lang="en-US" sz="2400" dirty="0" err="1" smtClean="0"/>
              <a:t>ona</a:t>
            </a:r>
            <a:r>
              <a:rPr lang="en-US" sz="2400" dirty="0"/>
              <a:t>	</a:t>
            </a:r>
            <a:r>
              <a:rPr lang="en-US" sz="2400" dirty="0" err="1" smtClean="0"/>
              <a:t>zvonila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Nine</a:t>
            </a:r>
            <a:r>
              <a:rPr lang="en-US" sz="2400" baseline="-25000" dirty="0" err="1" smtClean="0"/>
              <a:t>L</a:t>
            </a:r>
            <a:r>
              <a:rPr lang="en-US" sz="2400" baseline="-25000" dirty="0"/>
              <a:t>+(↑)H</a:t>
            </a:r>
            <a:r>
              <a:rPr lang="en-US" sz="2400" baseline="-25000" dirty="0" smtClean="0"/>
              <a:t>*</a:t>
            </a:r>
            <a:r>
              <a:rPr lang="en-US" sz="2400" dirty="0" smtClean="0"/>
              <a:t>!</a:t>
            </a:r>
            <a:endParaRPr lang="en-US" sz="2400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								</a:t>
            </a:r>
            <a:r>
              <a:rPr lang="en-US" sz="2400" dirty="0" smtClean="0"/>
              <a:t>	</a:t>
            </a:r>
            <a:r>
              <a:rPr lang="en-US" sz="2400" i="1" dirty="0" smtClean="0"/>
              <a:t>OY</a:t>
            </a:r>
            <a:r>
              <a:rPr lang="en-US" sz="2400" i="1" dirty="0"/>
              <a:t>		DA		</a:t>
            </a:r>
            <a:r>
              <a:rPr lang="en-US" sz="2400" i="1" dirty="0" smtClean="0"/>
              <a:t>she</a:t>
            </a:r>
            <a:r>
              <a:rPr lang="en-US" sz="2400" i="1" dirty="0"/>
              <a:t>	</a:t>
            </a:r>
            <a:r>
              <a:rPr lang="en-US" sz="2400" i="1" dirty="0" smtClean="0"/>
              <a:t>called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i="1" dirty="0" smtClean="0"/>
              <a:t>Nina.DAT</a:t>
            </a:r>
            <a:r>
              <a:rPr lang="en-US" sz="2400" i="1" dirty="0"/>
              <a:t>		</a:t>
            </a:r>
            <a:endParaRPr lang="en-US" sz="2400" i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					</a:t>
            </a:r>
            <a:r>
              <a:rPr lang="en-US" sz="2400" dirty="0" smtClean="0"/>
              <a:t>(iii)		Ona</a:t>
            </a:r>
            <a:r>
              <a:rPr lang="en-US" sz="2400" dirty="0"/>
              <a:t>		</a:t>
            </a:r>
            <a:r>
              <a:rPr lang="en-US" sz="2400" dirty="0" err="1" smtClean="0"/>
              <a:t>zvonila</a:t>
            </a:r>
            <a:r>
              <a:rPr lang="en-US" sz="2400" dirty="0"/>
              <a:t>		</a:t>
            </a:r>
            <a:r>
              <a:rPr lang="en-US" sz="2400" dirty="0" err="1" smtClean="0"/>
              <a:t>Nine</a:t>
            </a:r>
            <a:r>
              <a:rPr lang="en-US" sz="2400" baseline="-25000" dirty="0" err="1" smtClean="0"/>
              <a:t>L+H</a:t>
            </a:r>
            <a:r>
              <a:rPr lang="en-US" sz="2400" baseline="-25000" dirty="0" smtClean="0"/>
              <a:t>*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								</a:t>
            </a:r>
            <a:r>
              <a:rPr lang="en-US" sz="2400" dirty="0" smtClean="0"/>
              <a:t>	</a:t>
            </a:r>
            <a:r>
              <a:rPr lang="en-US" sz="2400" i="1" dirty="0" smtClean="0"/>
              <a:t>she</a:t>
            </a:r>
            <a:r>
              <a:rPr lang="en-US" sz="2400" i="1" dirty="0"/>
              <a:t>	</a:t>
            </a:r>
            <a:r>
              <a:rPr lang="en-US" sz="2400" i="1" dirty="0" smtClean="0"/>
              <a:t>	called</a:t>
            </a:r>
            <a:r>
              <a:rPr lang="en-US" sz="2400" dirty="0"/>
              <a:t>		</a:t>
            </a:r>
            <a:r>
              <a:rPr lang="en-US" sz="2400" i="1" dirty="0" smtClean="0"/>
              <a:t>Nina.DAT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					</a:t>
            </a:r>
            <a:r>
              <a:rPr lang="en-US" sz="2400" dirty="0" smtClean="0"/>
              <a:t>(iv)	#	</a:t>
            </a:r>
            <a:r>
              <a:rPr lang="en-US" sz="2400" dirty="0" err="1" smtClean="0"/>
              <a:t>Oj</a:t>
            </a:r>
            <a:r>
              <a:rPr lang="en-US" sz="2400" dirty="0" smtClean="0"/>
              <a:t>		da		</a:t>
            </a:r>
            <a:r>
              <a:rPr lang="en-US" sz="2400" dirty="0" err="1" smtClean="0"/>
              <a:t>ona</a:t>
            </a:r>
            <a:r>
              <a:rPr lang="en-US" sz="2400" baseline="-25000" dirty="0" err="1" smtClean="0"/>
              <a:t>L</a:t>
            </a:r>
            <a:r>
              <a:rPr lang="en-US" sz="2400" baseline="-25000" dirty="0"/>
              <a:t>+(↑)H*</a:t>
            </a:r>
            <a:r>
              <a:rPr lang="en-US" sz="2400" dirty="0"/>
              <a:t>	</a:t>
            </a:r>
            <a:r>
              <a:rPr lang="en-US" sz="2400" dirty="0" err="1"/>
              <a:t>zvonila</a:t>
            </a:r>
            <a:r>
              <a:rPr lang="en-US" sz="2400" dirty="0"/>
              <a:t>	</a:t>
            </a:r>
            <a:r>
              <a:rPr lang="en-US" sz="2400" dirty="0" smtClean="0"/>
              <a:t>	Nine!</a:t>
            </a:r>
            <a:endParaRPr lang="en-US" sz="2400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								</a:t>
            </a:r>
            <a:r>
              <a:rPr lang="en-US" sz="2400" dirty="0" smtClean="0"/>
              <a:t>	</a:t>
            </a:r>
            <a:r>
              <a:rPr lang="en-US" sz="2400" i="1" dirty="0" smtClean="0"/>
              <a:t>OY</a:t>
            </a:r>
            <a:r>
              <a:rPr lang="en-US" sz="2400" i="1" dirty="0"/>
              <a:t>		DA	</a:t>
            </a:r>
            <a:r>
              <a:rPr lang="en-US" sz="2400" i="1" dirty="0" smtClean="0"/>
              <a:t>	she</a:t>
            </a:r>
            <a:r>
              <a:rPr lang="en-US" sz="2400" i="1" dirty="0"/>
              <a:t>	</a:t>
            </a:r>
            <a:r>
              <a:rPr lang="en-US" sz="2400" i="1" dirty="0" smtClean="0"/>
              <a:t>				called</a:t>
            </a:r>
            <a:r>
              <a:rPr lang="en-US" sz="2400" dirty="0"/>
              <a:t>		</a:t>
            </a:r>
            <a:r>
              <a:rPr lang="en-US" sz="2400" i="1" dirty="0"/>
              <a:t>Nina.DAT </a:t>
            </a:r>
            <a:r>
              <a:rPr lang="en-US" sz="2400" dirty="0" smtClean="0"/>
              <a:t>		</a:t>
            </a:r>
            <a:endParaRPr lang="en-US" sz="2400" dirty="0"/>
          </a:p>
          <a:p>
            <a:pPr marL="0" indent="0" defTabSz="91440">
              <a:buNone/>
            </a:pPr>
            <a:endParaRPr lang="en-US" sz="2400" dirty="0" smtClean="0"/>
          </a:p>
        </p:txBody>
      </p:sp>
      <p:pic>
        <p:nvPicPr>
          <p:cNvPr id="4" name="oy-da-nine-ona-zvoni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60592" y="3118853"/>
            <a:ext cx="365759" cy="365760"/>
          </a:xfrm>
          <a:prstGeom prst="rect">
            <a:avLst/>
          </a:prstGeom>
        </p:spPr>
      </p:pic>
      <p:pic>
        <p:nvPicPr>
          <p:cNvPr id="5" name="oy-da-ona-zvonila-ni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26179" y="5103112"/>
            <a:ext cx="365761" cy="365760"/>
          </a:xfrm>
          <a:prstGeom prst="rect">
            <a:avLst/>
          </a:prstGeom>
        </p:spPr>
      </p:pic>
      <p:pic>
        <p:nvPicPr>
          <p:cNvPr id="6" name="ona-zvonila-nin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7427" y="4592973"/>
            <a:ext cx="3657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1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Constraints on OY DA prosody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Note that this is not </a:t>
            </a:r>
            <a:r>
              <a:rPr lang="en-US" sz="2400" dirty="0" smtClean="0"/>
              <a:t>a syntactic constraint requiring fronting of any item, as you can in principle have </a:t>
            </a:r>
            <a:r>
              <a:rPr lang="en-US" sz="2400" dirty="0" smtClean="0"/>
              <a:t>the OY DA L+H* on </a:t>
            </a:r>
            <a:r>
              <a:rPr lang="en-US" sz="2400" dirty="0" smtClean="0"/>
              <a:t>an in-situ item if the preceding material is prosodically light and </a:t>
            </a:r>
            <a:r>
              <a:rPr lang="en-US" sz="2400" dirty="0" smtClean="0"/>
              <a:t>can be fully </a:t>
            </a:r>
            <a:r>
              <a:rPr lang="en-US" sz="2400" dirty="0" err="1" smtClean="0"/>
              <a:t>deaccented</a:t>
            </a:r>
            <a:endParaRPr lang="en-US" sz="2400" dirty="0" smtClean="0"/>
          </a:p>
          <a:p>
            <a:pPr marL="0" indent="0" defTabSz="91440">
              <a:buNone/>
            </a:pPr>
            <a:r>
              <a:rPr lang="en-US" sz="2400" dirty="0" smtClean="0"/>
              <a:t>(12)		a.		</a:t>
            </a:r>
            <a:r>
              <a:rPr lang="en-US" sz="2400" dirty="0" err="1" smtClean="0"/>
              <a:t>Oj</a:t>
            </a:r>
            <a:r>
              <a:rPr lang="en-US" sz="2400" dirty="0" smtClean="0"/>
              <a:t>	</a:t>
            </a:r>
            <a:r>
              <a:rPr lang="en-US" sz="2400" dirty="0" smtClean="0"/>
              <a:t>	da</a:t>
            </a:r>
            <a:r>
              <a:rPr lang="en-US" sz="2400" dirty="0" smtClean="0"/>
              <a:t>	</a:t>
            </a:r>
            <a:r>
              <a:rPr lang="en-US" sz="2400" dirty="0" smtClean="0"/>
              <a:t>	ne</a:t>
            </a:r>
            <a:r>
              <a:rPr lang="en-US" sz="2400" dirty="0" smtClean="0"/>
              <a:t>	</a:t>
            </a:r>
            <a:r>
              <a:rPr lang="en-US" sz="2400" dirty="0" smtClean="0"/>
              <a:t>		</a:t>
            </a:r>
            <a:r>
              <a:rPr lang="en-US" sz="2400" dirty="0" err="1" smtClean="0"/>
              <a:t>znaju</a:t>
            </a:r>
            <a:r>
              <a:rPr lang="en-US" sz="2400" baseline="-25000" dirty="0" err="1" smtClean="0"/>
              <a:t>L</a:t>
            </a:r>
            <a:r>
              <a:rPr lang="en-US" sz="2400" baseline="-25000" dirty="0"/>
              <a:t>+(↑)H*</a:t>
            </a:r>
            <a:r>
              <a:rPr lang="en-US" sz="2400" dirty="0" smtClean="0"/>
              <a:t>	ja	</a:t>
            </a:r>
            <a:r>
              <a:rPr lang="en-US" sz="2400" dirty="0" err="1" smtClean="0"/>
              <a:t>ničego</a:t>
            </a:r>
            <a:r>
              <a:rPr lang="en-US" sz="2400" dirty="0" smtClean="0"/>
              <a:t>!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 smtClean="0"/>
              <a:t>											</a:t>
            </a:r>
            <a:r>
              <a:rPr lang="en-US" sz="2400" i="1" dirty="0" smtClean="0"/>
              <a:t>OY		DA		not		know									I			nothing</a:t>
            </a:r>
            <a:r>
              <a:rPr lang="en-US" sz="2400" dirty="0" smtClean="0"/>
              <a:t>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 smtClean="0"/>
              <a:t>							b.		</a:t>
            </a:r>
            <a:r>
              <a:rPr lang="en-US" sz="2400" dirty="0" err="1" smtClean="0"/>
              <a:t>Oj</a:t>
            </a:r>
            <a:r>
              <a:rPr lang="en-US" sz="2400" dirty="0"/>
              <a:t>	</a:t>
            </a:r>
            <a:r>
              <a:rPr lang="en-US" sz="2400" dirty="0" smtClean="0"/>
              <a:t>	da</a:t>
            </a:r>
            <a:r>
              <a:rPr lang="en-US" sz="2400" dirty="0" smtClean="0"/>
              <a:t>	</a:t>
            </a:r>
            <a:r>
              <a:rPr lang="en-US" sz="2400" dirty="0" smtClean="0"/>
              <a:t>	ja</a:t>
            </a:r>
            <a:r>
              <a:rPr lang="en-US" sz="2400" dirty="0" smtClean="0"/>
              <a:t>	ne	</a:t>
            </a:r>
            <a:r>
              <a:rPr lang="en-US" sz="2400" dirty="0" smtClean="0"/>
              <a:t>		</a:t>
            </a:r>
            <a:r>
              <a:rPr lang="en-US" sz="2400" dirty="0" err="1" smtClean="0"/>
              <a:t>znaju</a:t>
            </a:r>
            <a:r>
              <a:rPr lang="en-US" sz="2400" baseline="-25000" dirty="0" err="1" smtClean="0"/>
              <a:t>L</a:t>
            </a:r>
            <a:r>
              <a:rPr lang="en-US" sz="2400" baseline="-25000" dirty="0"/>
              <a:t>+(↑)H*</a:t>
            </a:r>
            <a:r>
              <a:rPr lang="en-US" sz="2400" dirty="0" smtClean="0"/>
              <a:t>	</a:t>
            </a:r>
            <a:r>
              <a:rPr lang="en-US" sz="2400" dirty="0" err="1" smtClean="0"/>
              <a:t>ničego</a:t>
            </a:r>
            <a:r>
              <a:rPr lang="en-US" sz="2400" dirty="0" smtClean="0"/>
              <a:t>!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					</a:t>
            </a:r>
            <a:r>
              <a:rPr lang="en-US" sz="2400" i="1" dirty="0" smtClean="0"/>
              <a:t>OY		DA		I			not		know									nothing</a:t>
            </a:r>
            <a:endParaRPr lang="en-US" sz="2400" dirty="0" smtClean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					‘Oh </a:t>
            </a:r>
            <a:r>
              <a:rPr lang="en-US" sz="2400" dirty="0" err="1" smtClean="0"/>
              <a:t>ffs</a:t>
            </a:r>
            <a:r>
              <a:rPr lang="en-US" sz="2400" dirty="0" smtClean="0"/>
              <a:t>, I don’t know anything!’</a:t>
            </a:r>
            <a:endParaRPr lang="en-US" sz="2400" dirty="0"/>
          </a:p>
          <a:p>
            <a:pPr marL="0" indent="0" defTabSz="91440">
              <a:buNone/>
            </a:pPr>
            <a:r>
              <a:rPr lang="ru-RU" sz="2400" dirty="0" smtClean="0"/>
              <a:t>(13)		</a:t>
            </a:r>
            <a:r>
              <a:rPr lang="en-US" sz="2400" dirty="0" err="1" smtClean="0"/>
              <a:t>Oj</a:t>
            </a:r>
            <a:r>
              <a:rPr lang="ru-RU" sz="2400" dirty="0"/>
              <a:t>	</a:t>
            </a:r>
            <a:r>
              <a:rPr lang="ru-RU" sz="2400" dirty="0" smtClean="0"/>
              <a:t>	</a:t>
            </a:r>
            <a:r>
              <a:rPr lang="en-US" sz="2400" dirty="0" smtClean="0"/>
              <a:t>da</a:t>
            </a:r>
            <a:r>
              <a:rPr lang="ru-RU" sz="2400" dirty="0"/>
              <a:t>	</a:t>
            </a:r>
            <a:r>
              <a:rPr lang="ru-RU" sz="2400" dirty="0" smtClean="0"/>
              <a:t>	</a:t>
            </a:r>
            <a:r>
              <a:rPr lang="en-US" sz="2400" dirty="0" err="1" smtClean="0"/>
              <a:t>mne</a:t>
            </a:r>
            <a:r>
              <a:rPr lang="ru-RU" sz="2400" dirty="0"/>
              <a:t>	</a:t>
            </a:r>
            <a:r>
              <a:rPr lang="ru-RU" sz="2400" dirty="0" smtClean="0"/>
              <a:t>	</a:t>
            </a:r>
            <a:r>
              <a:rPr lang="en-US" sz="2400" dirty="0" smtClean="0"/>
              <a:t>				</a:t>
            </a:r>
            <a:r>
              <a:rPr lang="en-US" sz="2400" dirty="0" err="1" smtClean="0"/>
              <a:t>nekogda</a:t>
            </a:r>
            <a:r>
              <a:rPr lang="en-US" sz="2400" baseline="-25000" dirty="0" err="1"/>
              <a:t>L</a:t>
            </a:r>
            <a:r>
              <a:rPr lang="en-US" sz="2400" baseline="-25000" dirty="0" smtClean="0"/>
              <a:t>+↑H*</a:t>
            </a:r>
            <a:r>
              <a:rPr lang="en-US" sz="2400" dirty="0" smtClean="0"/>
              <a:t>!						(</a:t>
            </a:r>
            <a:r>
              <a:rPr lang="en-US" sz="2400" dirty="0" smtClean="0"/>
              <a:t>cf. </a:t>
            </a:r>
            <a:r>
              <a:rPr lang="en-US" sz="2400" dirty="0" err="1" smtClean="0"/>
              <a:t>Oj</a:t>
            </a:r>
            <a:r>
              <a:rPr lang="en-US" sz="2400" dirty="0" smtClean="0"/>
              <a:t> da </a:t>
            </a:r>
            <a:r>
              <a:rPr lang="en-US" sz="2400" dirty="0" err="1" smtClean="0"/>
              <a:t>nekogda</a:t>
            </a:r>
            <a:r>
              <a:rPr lang="en-US" sz="2400" dirty="0" smtClean="0"/>
              <a:t> </a:t>
            </a:r>
            <a:r>
              <a:rPr lang="en-US" sz="2400" dirty="0" err="1" smtClean="0"/>
              <a:t>mne</a:t>
            </a:r>
            <a:r>
              <a:rPr lang="en-US" sz="2400" dirty="0" smtClean="0"/>
              <a:t>!)</a:t>
            </a:r>
            <a:endParaRPr lang="ru-RU" sz="2400" dirty="0" smtClean="0"/>
          </a:p>
          <a:p>
            <a:pPr marL="0" indent="0" defTabSz="91440">
              <a:spcBef>
                <a:spcPts val="0"/>
              </a:spcBef>
              <a:buNone/>
            </a:pPr>
            <a:r>
              <a:rPr lang="ru-RU" sz="2400" dirty="0" smtClean="0"/>
              <a:t>							</a:t>
            </a:r>
            <a:r>
              <a:rPr lang="en-US" sz="2400" i="1" dirty="0" smtClean="0"/>
              <a:t>OY		DA		me.DAT		no-time</a:t>
            </a:r>
            <a:endParaRPr lang="en-US" sz="2400" dirty="0" smtClean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	‘Oh </a:t>
            </a:r>
            <a:r>
              <a:rPr lang="en-US" sz="2400" dirty="0" err="1" smtClean="0"/>
              <a:t>ffs</a:t>
            </a:r>
            <a:r>
              <a:rPr lang="en-US" sz="2400" dirty="0" smtClean="0"/>
              <a:t>, I don’t have time for this!’ (MURCO)</a:t>
            </a:r>
            <a:endParaRPr lang="en-US" sz="2400" dirty="0" smtClean="0"/>
          </a:p>
          <a:p>
            <a:pPr marL="0" indent="0" defTabSz="91440">
              <a:buNone/>
            </a:pPr>
            <a:endParaRPr lang="en-US" sz="2400" dirty="0" smtClean="0"/>
          </a:p>
        </p:txBody>
      </p:sp>
      <p:pic>
        <p:nvPicPr>
          <p:cNvPr id="4" name="oy-da-ne-znaju-ja-niche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3621" y="2846972"/>
            <a:ext cx="365759" cy="365760"/>
          </a:xfrm>
          <a:prstGeom prst="rect">
            <a:avLst/>
          </a:prstGeom>
        </p:spPr>
      </p:pic>
      <p:pic>
        <p:nvPicPr>
          <p:cNvPr id="5" name="oy-da-ja-ne-znaju-nicheg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3621" y="3494590"/>
            <a:ext cx="365761" cy="365760"/>
          </a:xfrm>
          <a:prstGeom prst="rect">
            <a:avLst/>
          </a:prstGeom>
        </p:spPr>
      </p:pic>
      <p:pic>
        <p:nvPicPr>
          <p:cNvPr id="6" name="lyudi_maneken_0609-clippe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36691" y="461828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Constraints on OY DA prosody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↑ modification has to appear on the first L+H*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ubsequent occurrences are optional (but can signal higher affect strength)</a:t>
            </a:r>
          </a:p>
          <a:p>
            <a:pPr marL="0" indent="0" defTabSz="91440">
              <a:buNone/>
            </a:pPr>
            <a:r>
              <a:rPr lang="en-US" sz="2400" dirty="0" smtClean="0"/>
              <a:t>(14)			</a:t>
            </a:r>
            <a:r>
              <a:rPr lang="en-US" sz="2400" dirty="0" err="1" smtClean="0"/>
              <a:t>Oj</a:t>
            </a:r>
            <a:r>
              <a:rPr lang="en-US" sz="2400" dirty="0" smtClean="0"/>
              <a:t>		da		</a:t>
            </a:r>
            <a:r>
              <a:rPr lang="en-US" sz="2400" dirty="0" err="1" smtClean="0"/>
              <a:t>nikuda</a:t>
            </a:r>
            <a:r>
              <a:rPr lang="en-US" sz="2400" baseline="-25000" dirty="0" err="1"/>
              <a:t>L</a:t>
            </a:r>
            <a:r>
              <a:rPr lang="en-US" sz="2400" baseline="-25000" dirty="0" smtClean="0"/>
              <a:t>+↑H</a:t>
            </a:r>
            <a:r>
              <a:rPr lang="en-US" sz="2400" baseline="-25000" dirty="0"/>
              <a:t>*</a:t>
            </a:r>
            <a:r>
              <a:rPr lang="en-US" sz="2400" dirty="0" smtClean="0"/>
              <a:t>		ty				ne	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pojd</a:t>
            </a:r>
            <a:r>
              <a:rPr lang="ru-RU" sz="2400" dirty="0"/>
              <a:t>ё</a:t>
            </a:r>
            <a:r>
              <a:rPr lang="en-US" sz="2400" dirty="0" err="1" smtClean="0"/>
              <a:t>š’</a:t>
            </a:r>
            <a:r>
              <a:rPr lang="en-US" sz="2400" baseline="-25000" dirty="0" err="1" smtClean="0"/>
              <a:t>!H</a:t>
            </a:r>
            <a:r>
              <a:rPr lang="en-US" sz="2400" baseline="-25000" dirty="0"/>
              <a:t>*</a:t>
            </a:r>
            <a:r>
              <a:rPr lang="en-US" sz="2400" dirty="0" smtClean="0"/>
              <a:t>!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 smtClean="0"/>
              <a:t>								</a:t>
            </a:r>
            <a:r>
              <a:rPr lang="en-US" sz="2400" i="1" dirty="0" smtClean="0"/>
              <a:t>OY		DA		nowhere						you		not		go.FUT.2SG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		‘Oh please, you aren’t gonna go anywhere!’ (MURCO)</a:t>
            </a:r>
          </a:p>
          <a:p>
            <a:pPr marL="0" indent="0" defTabSz="91440">
              <a:buNone/>
            </a:pPr>
            <a:r>
              <a:rPr lang="en-US" sz="2400" dirty="0" smtClean="0"/>
              <a:t>(15)			</a:t>
            </a:r>
            <a:r>
              <a:rPr lang="en-US" sz="2400" dirty="0" err="1" smtClean="0"/>
              <a:t>Oj</a:t>
            </a:r>
            <a:r>
              <a:rPr lang="en-US" sz="2400" dirty="0" smtClean="0"/>
              <a:t>		da		</a:t>
            </a:r>
            <a:r>
              <a:rPr lang="en-US" sz="2400" dirty="0" err="1" smtClean="0"/>
              <a:t>ni</a:t>
            </a:r>
            <a:r>
              <a:rPr lang="en-US" sz="2400" dirty="0" smtClean="0"/>
              <a:t>			s						</a:t>
            </a:r>
            <a:r>
              <a:rPr lang="en-US" sz="2400" dirty="0" err="1" smtClean="0"/>
              <a:t>kem</a:t>
            </a:r>
            <a:r>
              <a:rPr lang="en-US" sz="2400" baseline="-25000" dirty="0" err="1" smtClean="0"/>
              <a:t>L</a:t>
            </a:r>
            <a:r>
              <a:rPr lang="en-US" sz="2400" baseline="-25000" dirty="0"/>
              <a:t>+↑H*</a:t>
            </a:r>
            <a:r>
              <a:rPr lang="en-US" sz="2400" dirty="0" smtClean="0"/>
              <a:t>		ja		ne			</a:t>
            </a:r>
            <a:r>
              <a:rPr lang="en-US" sz="2400" dirty="0" err="1" smtClean="0"/>
              <a:t>ssorilas’</a:t>
            </a:r>
            <a:r>
              <a:rPr lang="en-US" sz="2400" baseline="-25000" dirty="0" err="1" smtClean="0"/>
              <a:t>L</a:t>
            </a:r>
            <a:r>
              <a:rPr lang="en-US" sz="2400" baseline="-25000" dirty="0"/>
              <a:t>+↑H*</a:t>
            </a:r>
            <a:r>
              <a:rPr lang="en-US" sz="2400" dirty="0" smtClean="0"/>
              <a:t>!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 smtClean="0"/>
              <a:t>								</a:t>
            </a:r>
            <a:r>
              <a:rPr lang="en-US" sz="2400" i="1" dirty="0" smtClean="0"/>
              <a:t>OY		DA		not	with		who.DAT			I				not		quarreled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							</a:t>
            </a:r>
            <a:r>
              <a:rPr lang="en-US" sz="2400" dirty="0" smtClean="0"/>
              <a:t>‘Oh </a:t>
            </a:r>
            <a:r>
              <a:rPr lang="en-US" sz="2400" dirty="0" err="1" smtClean="0"/>
              <a:t>ffs</a:t>
            </a:r>
            <a:r>
              <a:rPr lang="en-US" sz="2400" dirty="0" smtClean="0"/>
              <a:t>, I didn’t quarrel with anyone!’ (MURCO)</a:t>
            </a:r>
          </a:p>
          <a:p>
            <a:pPr marL="0" indent="0" defTabSz="91440">
              <a:buNone/>
            </a:pPr>
            <a:r>
              <a:rPr lang="en-US" sz="2400" dirty="0" smtClean="0"/>
              <a:t>(16)	*	</a:t>
            </a:r>
            <a:r>
              <a:rPr lang="en-US" sz="2400" dirty="0" err="1"/>
              <a:t>Oj</a:t>
            </a:r>
            <a:r>
              <a:rPr lang="en-US" sz="2400" dirty="0"/>
              <a:t>		da		</a:t>
            </a:r>
            <a:r>
              <a:rPr lang="en-US" sz="2400" dirty="0" err="1"/>
              <a:t>ni</a:t>
            </a:r>
            <a:r>
              <a:rPr lang="en-US" sz="2400" dirty="0"/>
              <a:t>			s						</a:t>
            </a:r>
            <a:r>
              <a:rPr lang="en-US" sz="2400" dirty="0" err="1" smtClean="0"/>
              <a:t>kem</a:t>
            </a:r>
            <a:r>
              <a:rPr lang="en-US" sz="2400" baseline="-25000" dirty="0" err="1" smtClean="0"/>
              <a:t>L+H</a:t>
            </a:r>
            <a:r>
              <a:rPr lang="en-US" sz="2400" baseline="-25000" dirty="0"/>
              <a:t>*</a:t>
            </a:r>
            <a:r>
              <a:rPr lang="en-US" sz="2400" dirty="0"/>
              <a:t>		</a:t>
            </a:r>
            <a:r>
              <a:rPr lang="en-US" sz="2400" dirty="0" smtClean="0"/>
              <a:t>	ja</a:t>
            </a:r>
            <a:r>
              <a:rPr lang="en-US" sz="2400" dirty="0"/>
              <a:t>		ne			</a:t>
            </a:r>
            <a:r>
              <a:rPr lang="en-US" sz="2400" dirty="0" err="1"/>
              <a:t>ssorilas’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+↑H*</a:t>
            </a:r>
            <a:r>
              <a:rPr lang="en-US" sz="2400" dirty="0"/>
              <a:t>!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</a:t>
            </a:r>
            <a:r>
              <a:rPr lang="en-US" sz="2400" i="1" dirty="0"/>
              <a:t>OY		DA		not	with		who.DAT		</a:t>
            </a:r>
            <a:r>
              <a:rPr lang="en-US" sz="2400" i="1" dirty="0" smtClean="0"/>
              <a:t>I</a:t>
            </a:r>
            <a:r>
              <a:rPr lang="en-US" sz="2400" i="1" dirty="0"/>
              <a:t>				not		</a:t>
            </a:r>
            <a:r>
              <a:rPr lang="en-US" sz="2400" i="1" dirty="0" smtClean="0"/>
              <a:t>quarreled</a:t>
            </a:r>
            <a:endParaRPr lang="en-US" sz="2400" dirty="0" smtClean="0"/>
          </a:p>
          <a:p>
            <a:pPr marL="0" indent="0" defTabSz="91440">
              <a:buNone/>
            </a:pPr>
            <a:endParaRPr lang="en-US" sz="2400" dirty="0" smtClean="0"/>
          </a:p>
        </p:txBody>
      </p:sp>
      <p:pic>
        <p:nvPicPr>
          <p:cNvPr id="4" name="pereh_vozr_0230-clipp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9683" y="3750946"/>
            <a:ext cx="365761" cy="365760"/>
          </a:xfrm>
          <a:prstGeom prst="rect">
            <a:avLst/>
          </a:prstGeom>
        </p:spPr>
      </p:pic>
      <p:pic>
        <p:nvPicPr>
          <p:cNvPr id="5" name="tochka_tochka_0113-clipp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2319" y="2648451"/>
            <a:ext cx="365760" cy="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2563028"/>
            <a:ext cx="3840480" cy="1928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4560765"/>
            <a:ext cx="3840480" cy="194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OY DA summary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prosody of OY DA sentences, including its “gradient” aspects, i.e., the optional (but meaningful!) pitch height modulation, is subject to structural constraints</a:t>
            </a:r>
          </a:p>
          <a:p>
            <a:r>
              <a:rPr lang="en-US" sz="2400" dirty="0" smtClean="0"/>
              <a:t>The affect-related meaning of OY DA sentences is also constrained, i.e., the affect has to be about the QUD associated with the host utterance being discussed</a:t>
            </a:r>
          </a:p>
          <a:p>
            <a:pPr marL="0" indent="0">
              <a:buNone/>
            </a:pPr>
            <a:r>
              <a:rPr lang="en-US" sz="2400" dirty="0" smtClean="0"/>
              <a:t>In other words, this is not an instance of “paralinguistic” changes in prosody affecting stretches of speech and signaling something about the speaker’s emotional state caused by utterance-external factors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We, thus, need a </a:t>
            </a:r>
            <a:r>
              <a:rPr lang="en-US" sz="2400" b="1" dirty="0" smtClean="0">
                <a:solidFill>
                  <a:srgbClr val="C00000"/>
                </a:solidFill>
              </a:rPr>
              <a:t>properly linguistic analysis of OY DA </a:t>
            </a:r>
          </a:p>
        </p:txBody>
      </p:sp>
    </p:spTree>
    <p:extLst>
      <p:ext uri="{BB962C8B-B14F-4D97-AF65-F5344CB8AC3E}">
        <p14:creationId xmlns:p14="http://schemas.microsoft.com/office/powerpoint/2010/main" val="42822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OY DA meaning and form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Analysis of OY DA 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r>
              <a:rPr lang="en-US" sz="2400" dirty="0"/>
              <a:t>References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53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Analysis of OY DA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Architectural assumptions:</a:t>
            </a:r>
          </a:p>
          <a:p>
            <a:pPr lvl="1"/>
            <a:r>
              <a:rPr lang="en-US" sz="2000" dirty="0" smtClean="0"/>
              <a:t>Standard inverted Y model, w/syntax operating on abstract objects and specific exponents inserted at various stages during </a:t>
            </a:r>
            <a:r>
              <a:rPr lang="en-US" sz="2000" dirty="0" err="1" smtClean="0"/>
              <a:t>syntax</a:t>
            </a:r>
            <a:r>
              <a:rPr lang="en-US" sz="2000" dirty="0" err="1" smtClean="0">
                <a:ea typeface="Segoe UI Symbol" panose="020B0502040204020203" pitchFamily="34" charset="0"/>
                <a:sym typeface="Wingdings" panose="05000000000000000000" pitchFamily="2" charset="2"/>
              </a:rPr>
              <a:t>→</a:t>
            </a:r>
            <a:r>
              <a:rPr lang="en-US" sz="2000" dirty="0" err="1" smtClean="0">
                <a:sym typeface="Wingdings" panose="05000000000000000000" pitchFamily="2" charset="2"/>
              </a:rPr>
              <a:t>form</a:t>
            </a:r>
            <a:r>
              <a:rPr lang="en-US" sz="2000" dirty="0" smtClean="0">
                <a:sym typeface="Wingdings" panose="05000000000000000000" pitchFamily="2" charset="2"/>
              </a:rPr>
              <a:t> mapping</a:t>
            </a:r>
          </a:p>
          <a:p>
            <a:pPr lvl="1"/>
            <a:r>
              <a:rPr lang="en-US" sz="2000" dirty="0"/>
              <a:t>Prosodic tunes are created in (at least) two passes: </a:t>
            </a:r>
            <a:endParaRPr lang="en-US" sz="2000" dirty="0" smtClean="0"/>
          </a:p>
          <a:p>
            <a:pPr lvl="2"/>
            <a:r>
              <a:rPr lang="en-US" sz="1600" dirty="0"/>
              <a:t>F</a:t>
            </a:r>
            <a:r>
              <a:rPr lang="en-US" sz="1600" dirty="0" smtClean="0"/>
              <a:t>irst</a:t>
            </a:r>
            <a:r>
              <a:rPr lang="en-US" sz="1600" dirty="0"/>
              <a:t>, the basic sequence of L and H tones is created, in a way that is sensitive to, a.o., information structure </a:t>
            </a:r>
            <a:r>
              <a:rPr lang="en-US" sz="1600" dirty="0" smtClean="0"/>
              <a:t>(which is itself operationalized via abstract </a:t>
            </a:r>
            <a:r>
              <a:rPr lang="en-US" sz="1600" dirty="0"/>
              <a:t>syntactic features</a:t>
            </a:r>
            <a:r>
              <a:rPr lang="en-US" sz="1600" dirty="0" smtClean="0"/>
              <a:t>) </a:t>
            </a:r>
          </a:p>
          <a:p>
            <a:pPr lvl="2"/>
            <a:r>
              <a:rPr lang="en-US" sz="1600" dirty="0"/>
              <a:t>I</a:t>
            </a:r>
            <a:r>
              <a:rPr lang="en-US" sz="1600" dirty="0" smtClean="0"/>
              <a:t>n </a:t>
            </a:r>
            <a:r>
              <a:rPr lang="en-US" sz="1600" dirty="0"/>
              <a:t>the second pass, this sequence can be modified by operations such as ↑ (a drastic increase in F0 on the target tone</a:t>
            </a:r>
            <a:r>
              <a:rPr lang="en-US" sz="1600" dirty="0" smtClean="0"/>
              <a:t>)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Within this system: 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W</a:t>
            </a:r>
            <a:r>
              <a:rPr lang="en-US" sz="1600" dirty="0" smtClean="0">
                <a:sym typeface="Wingdings" panose="05000000000000000000" pitchFamily="2" charset="2"/>
              </a:rPr>
              <a:t>e can have a syntactic object being exponed by a string of segments, a binary tune, a further operation on the binary tune, etc.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W</a:t>
            </a:r>
            <a:r>
              <a:rPr lang="en-US" sz="1600" dirty="0" smtClean="0">
                <a:sym typeface="Wingdings" panose="05000000000000000000" pitchFamily="2" charset="2"/>
              </a:rPr>
              <a:t>e can have multiple surface elements exponing the same syntactic object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W</a:t>
            </a:r>
            <a:r>
              <a:rPr lang="en-US" sz="1600" dirty="0" smtClean="0">
                <a:sym typeface="Wingdings" panose="05000000000000000000" pitchFamily="2" charset="2"/>
              </a:rPr>
              <a:t>e can have multiple syntactic objects being exponed by the same surface element (e.g., L+H* exponing both a </a:t>
            </a:r>
            <a:r>
              <a:rPr lang="en-US" sz="1600" dirty="0">
                <a:sym typeface="Wingdings" panose="05000000000000000000" pitchFamily="2" charset="2"/>
              </a:rPr>
              <a:t>f</a:t>
            </a:r>
            <a:r>
              <a:rPr lang="en-US" sz="1600" dirty="0" smtClean="0">
                <a:sym typeface="Wingdings" panose="05000000000000000000" pitchFamily="2" charset="2"/>
              </a:rPr>
              <a:t>ocus feature and something affect-related)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665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Analysis of OY DA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</a:t>
            </a:r>
            <a:r>
              <a:rPr lang="en-US" sz="2400" dirty="0" smtClean="0">
                <a:sym typeface="Wingdings" panose="05000000000000000000" pitchFamily="2" charset="2"/>
              </a:rPr>
              <a:t>tructure of OY DA (the details are negotiable): </a:t>
            </a:r>
          </a:p>
          <a:p>
            <a:pPr marL="0" indent="0" defTabSz="9144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(17)		</a:t>
            </a: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pPr lvl="1"/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70" y="2187242"/>
            <a:ext cx="5708668" cy="23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OY DA meaning and form</a:t>
            </a:r>
          </a:p>
          <a:p>
            <a:pPr marL="0" indent="0">
              <a:buNone/>
            </a:pPr>
            <a:r>
              <a:rPr lang="en-US" sz="2400" dirty="0"/>
              <a:t>Analysis of OY DA 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r>
              <a:rPr lang="en-US" sz="2400" dirty="0"/>
              <a:t>References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07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Analysis of OY DA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L+H* pitch accent on the first </a:t>
            </a:r>
            <a:r>
              <a:rPr lang="en-US" sz="2400" dirty="0" smtClean="0"/>
              <a:t>stressed syllable </a:t>
            </a:r>
            <a:r>
              <a:rPr lang="en-US" sz="2400" dirty="0" smtClean="0"/>
              <a:t>is an obligatory exponent of [OY DA], but [OY DA] cannot create pitch accents that would cause a mismatch with the information structure</a:t>
            </a:r>
          </a:p>
          <a:p>
            <a:r>
              <a:rPr lang="en-US" sz="2400" dirty="0" smtClean="0"/>
              <a:t>However, [OY DA] can impose a tune on frozen interjections with no propositional content and, thus, no internal information structure</a:t>
            </a:r>
          </a:p>
          <a:p>
            <a:pPr marL="0" indent="0" defTabSz="91440">
              <a:buNone/>
            </a:pPr>
            <a:r>
              <a:rPr lang="en-US" sz="2400" dirty="0" smtClean="0"/>
              <a:t>(18)		a.		</a:t>
            </a:r>
            <a:r>
              <a:rPr lang="en-US" sz="2400" dirty="0" err="1" smtClean="0"/>
              <a:t>Oj</a:t>
            </a:r>
            <a:r>
              <a:rPr lang="en-US" sz="2400" dirty="0" smtClean="0"/>
              <a:t>		da		</a:t>
            </a:r>
            <a:r>
              <a:rPr lang="en-US" sz="2400" dirty="0" err="1" smtClean="0"/>
              <a:t>ja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+(↑)H*</a:t>
            </a:r>
            <a:r>
              <a:rPr lang="en-US" sz="2400" dirty="0" smtClean="0"/>
              <a:t>		</a:t>
            </a:r>
            <a:r>
              <a:rPr lang="en-US" sz="2400" dirty="0" err="1" smtClean="0"/>
              <a:t>tebja</a:t>
            </a:r>
            <a:r>
              <a:rPr lang="en-US" sz="2400" dirty="0" smtClean="0"/>
              <a:t>						</a:t>
            </a:r>
            <a:r>
              <a:rPr lang="en-US" sz="2400" dirty="0" err="1" smtClean="0"/>
              <a:t>umoljaju</a:t>
            </a:r>
            <a:r>
              <a:rPr lang="en-US" sz="2400" dirty="0" smtClean="0"/>
              <a:t>	</a:t>
            </a:r>
            <a:r>
              <a:rPr lang="en-US" sz="2400" baseline="-25000" dirty="0" smtClean="0"/>
              <a:t>(L+)(↑)(!)H*</a:t>
            </a:r>
            <a:r>
              <a:rPr lang="en-US" sz="2400" dirty="0" smtClean="0"/>
              <a:t>!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 smtClean="0"/>
              <a:t>											</a:t>
            </a:r>
            <a:r>
              <a:rPr lang="en-US" sz="2400" i="1" dirty="0" smtClean="0"/>
              <a:t>OY</a:t>
            </a:r>
            <a:r>
              <a:rPr lang="en-US" sz="2400" i="1" dirty="0"/>
              <a:t>		DA		I				</a:t>
            </a:r>
            <a:r>
              <a:rPr lang="en-US" sz="2400" i="1" dirty="0" smtClean="0"/>
              <a:t>								</a:t>
            </a:r>
            <a:r>
              <a:rPr lang="en-US" sz="2400" i="1" dirty="0" err="1" smtClean="0"/>
              <a:t>you.ACC</a:t>
            </a:r>
            <a:r>
              <a:rPr lang="en-US" sz="2400" i="1" dirty="0"/>
              <a:t>	beg												</a:t>
            </a:r>
            <a:endParaRPr lang="en-US" sz="2400" dirty="0" smtClean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 smtClean="0"/>
              <a:t>							b.		</a:t>
            </a:r>
            <a:r>
              <a:rPr lang="en-US" sz="2400" dirty="0" err="1" smtClean="0"/>
              <a:t>Oj</a:t>
            </a:r>
            <a:r>
              <a:rPr lang="en-US" sz="2400" dirty="0" smtClean="0"/>
              <a:t>		da		</a:t>
            </a:r>
            <a:r>
              <a:rPr lang="en-US" sz="2400" dirty="0" err="1" smtClean="0"/>
              <a:t>bože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+(↑)H*</a:t>
            </a:r>
            <a:r>
              <a:rPr lang="en-US" sz="2400" dirty="0"/>
              <a:t>	</a:t>
            </a:r>
            <a:r>
              <a:rPr lang="en-US" sz="2400" dirty="0" smtClean="0"/>
              <a:t>ž					ty				</a:t>
            </a:r>
            <a:r>
              <a:rPr lang="en-US" sz="2400" dirty="0" err="1" smtClean="0"/>
              <a:t>moj</a:t>
            </a:r>
            <a:r>
              <a:rPr lang="en-US" sz="2400" baseline="-25000" dirty="0"/>
              <a:t>(L</a:t>
            </a:r>
            <a:r>
              <a:rPr lang="en-US" sz="2400" baseline="-25000" dirty="0" smtClean="0"/>
              <a:t>+)(↑</a:t>
            </a:r>
            <a:r>
              <a:rPr lang="en-US" sz="2400" baseline="-25000" dirty="0"/>
              <a:t>)(!)H*</a:t>
            </a:r>
            <a:r>
              <a:rPr lang="en-US" sz="2400" dirty="0" smtClean="0"/>
              <a:t>!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 smtClean="0"/>
              <a:t>											</a:t>
            </a:r>
            <a:r>
              <a:rPr lang="en-US" sz="2400" i="1" dirty="0" smtClean="0"/>
              <a:t>OY		DA		</a:t>
            </a:r>
            <a:r>
              <a:rPr lang="en-US" sz="2400" i="1" dirty="0" err="1" smtClean="0"/>
              <a:t>god.VOC</a:t>
            </a:r>
            <a:r>
              <a:rPr lang="en-US" sz="2400" i="1" dirty="0" smtClean="0"/>
              <a:t>				ZHE	you		my</a:t>
            </a:r>
            <a:endParaRPr lang="en-US" sz="2400" dirty="0" smtClean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						</a:t>
            </a:r>
            <a:r>
              <a:rPr lang="en-US" sz="2400" dirty="0" err="1" smtClean="0"/>
              <a:t>Komu</a:t>
            </a:r>
            <a:r>
              <a:rPr lang="en-US" sz="2400" dirty="0" smtClean="0"/>
              <a:t>	</a:t>
            </a:r>
            <a:r>
              <a:rPr lang="en-US" sz="2400" baseline="-25000" dirty="0"/>
              <a:t>L+(↑)H*</a:t>
            </a:r>
            <a:r>
              <a:rPr lang="en-US" sz="2400" dirty="0" smtClean="0"/>
              <a:t>		on		</a:t>
            </a:r>
            <a:r>
              <a:rPr lang="en-US" sz="2400" dirty="0" err="1" smtClean="0"/>
              <a:t>nužen</a:t>
            </a:r>
            <a:r>
              <a:rPr lang="en-US" sz="2400" baseline="-25000" dirty="0"/>
              <a:t>(L+)(↑)(!)H*</a:t>
            </a:r>
            <a:r>
              <a:rPr lang="en-US" sz="2400" dirty="0" smtClean="0"/>
              <a:t>?!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	</a:t>
            </a:r>
            <a:r>
              <a:rPr lang="en-US" sz="2400" i="1" dirty="0" smtClean="0"/>
              <a:t>who.DAT						he		needed</a:t>
            </a:r>
            <a:endParaRPr lang="en-US" sz="2400" dirty="0" smtClean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	≈</a:t>
            </a:r>
            <a:r>
              <a:rPr lang="en-US" sz="2400" dirty="0"/>
              <a:t>‘Oh please! / Or for God’s sake</a:t>
            </a:r>
            <a:r>
              <a:rPr lang="en-US" sz="2400" dirty="0" smtClean="0"/>
              <a:t>! Who even needs him?!’</a:t>
            </a:r>
            <a:r>
              <a:rPr lang="en-US" sz="2400" i="1" dirty="0"/>
              <a:t>			</a:t>
            </a:r>
          </a:p>
          <a:p>
            <a:pPr marL="0" indent="0" defTabSz="91440">
              <a:spcBef>
                <a:spcPts val="0"/>
              </a:spcBef>
              <a:buNone/>
            </a:pPr>
            <a:endParaRPr lang="en-US" sz="2400" dirty="0" smtClean="0"/>
          </a:p>
        </p:txBody>
      </p:sp>
      <p:pic>
        <p:nvPicPr>
          <p:cNvPr id="4" name="oy-da-ja-tebja-umoljaju-komu-on-nuzh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3464" y="3610978"/>
            <a:ext cx="365759" cy="365760"/>
          </a:xfrm>
          <a:prstGeom prst="rect">
            <a:avLst/>
          </a:prstGeom>
        </p:spPr>
      </p:pic>
      <p:pic>
        <p:nvPicPr>
          <p:cNvPr id="5" name="oy-da-bozhe-zh-ty-moj-komu-on-nuzh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7703" y="4267117"/>
            <a:ext cx="3657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OY DA meaning and form</a:t>
            </a:r>
          </a:p>
          <a:p>
            <a:pPr marL="0" indent="0">
              <a:buNone/>
            </a:pPr>
            <a:r>
              <a:rPr lang="en-US" sz="2400" dirty="0" smtClean="0"/>
              <a:t>Analysis </a:t>
            </a:r>
            <a:r>
              <a:rPr lang="en-US" sz="2400" dirty="0"/>
              <a:t>of OY DA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Outro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References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8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Outro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Some outstanding issues:</a:t>
            </a:r>
          </a:p>
          <a:p>
            <a:r>
              <a:rPr lang="en-US" sz="2400" dirty="0" smtClean="0"/>
              <a:t>Operationalizing </a:t>
            </a:r>
            <a:r>
              <a:rPr lang="en-US" sz="2400" dirty="0"/>
              <a:t>subsequent optional ↑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exact nature of Expr and whether it’s the same projection that hosts the expressive component of exclamatives; the challenge is that exclamatives have a degree constraint (see, e.g., </a:t>
            </a:r>
            <a:r>
              <a:rPr lang="en-US" sz="2400" dirty="0" err="1"/>
              <a:t>Rett</a:t>
            </a:r>
            <a:r>
              <a:rPr lang="en-US" sz="2400" dirty="0"/>
              <a:t> 2011, Esipova </a:t>
            </a:r>
            <a:r>
              <a:rPr lang="en-US" sz="2400" dirty="0" smtClean="0"/>
              <a:t>2021), </a:t>
            </a:r>
            <a:r>
              <a:rPr lang="en-US" sz="2400" dirty="0"/>
              <a:t>but OY DA sentences don’t</a:t>
            </a:r>
          </a:p>
          <a:p>
            <a:pPr marL="0" indent="0">
              <a:buNone/>
            </a:pPr>
            <a:r>
              <a:rPr lang="en-US" sz="2400" dirty="0" smtClean="0"/>
              <a:t>Main t</a:t>
            </a:r>
            <a:r>
              <a:rPr lang="en-US" sz="2400" dirty="0" smtClean="0"/>
              <a:t>ake-home point: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xpression of affect-related meaning via prosody, including such “gradient” prosodic effects as pitch height increase, can, in fact, be regularized and should be given a proper linguistic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31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OY DA meaning and form</a:t>
            </a:r>
          </a:p>
          <a:p>
            <a:pPr marL="0" indent="0">
              <a:buNone/>
            </a:pPr>
            <a:r>
              <a:rPr lang="en-US" sz="2400" dirty="0" smtClean="0"/>
              <a:t>Analysis </a:t>
            </a:r>
            <a:r>
              <a:rPr lang="en-US" sz="2400" dirty="0"/>
              <a:t>of OY DA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Outro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References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885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Esipova, Maria. 2021. What I will tell you about “matrix” </a:t>
            </a:r>
            <a:r>
              <a:rPr lang="en-US" sz="1800" dirty="0" err="1"/>
              <a:t>wh</a:t>
            </a:r>
            <a:r>
              <a:rPr lang="en-US" sz="1800" dirty="0"/>
              <a:t>-“exclamatives</a:t>
            </a:r>
            <a:r>
              <a:rPr lang="en-US" sz="1800" dirty="0" smtClean="0"/>
              <a:t>”! To appear in </a:t>
            </a:r>
            <a:r>
              <a:rPr lang="en-US" sz="1800" i="1" dirty="0"/>
              <a:t>Proceedings of West Coast Conference on Formal Linguistics (</a:t>
            </a:r>
            <a:r>
              <a:rPr lang="en-US" sz="1800" i="1" dirty="0" smtClean="0"/>
              <a:t>WCCFL) 39</a:t>
            </a:r>
            <a:r>
              <a:rPr lang="en-US" sz="1800" dirty="0" smtClean="0"/>
              <a:t>.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ling.auf.net/lingbuzz/006029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Francis, Naomi, Patrick Georg Grosz &amp; </a:t>
            </a:r>
            <a:r>
              <a:rPr lang="en-US" sz="1800" dirty="0" err="1" smtClean="0"/>
              <a:t>Pritty</a:t>
            </a:r>
            <a:r>
              <a:rPr lang="en-US" sz="1800" dirty="0"/>
              <a:t> </a:t>
            </a:r>
            <a:r>
              <a:rPr lang="en-US" sz="1800" dirty="0" smtClean="0"/>
              <a:t>Patel-Grosz. 2022. The </a:t>
            </a:r>
            <a:r>
              <a:rPr lang="en-US" sz="1800" dirty="0"/>
              <a:t>throwing away gesture: discourse management in the visual-gestural modality. </a:t>
            </a:r>
            <a:r>
              <a:rPr lang="en-US" sz="1800" dirty="0" smtClean="0"/>
              <a:t>Poster presented </a:t>
            </a:r>
            <a:r>
              <a:rPr lang="en-US" sz="1800" dirty="0"/>
              <a:t>at </a:t>
            </a:r>
            <a:r>
              <a:rPr lang="en-US" sz="1800" i="1" dirty="0"/>
              <a:t>SALT 32</a:t>
            </a:r>
            <a:r>
              <a:rPr lang="en-US" sz="1800" dirty="0"/>
              <a:t>. </a:t>
            </a:r>
            <a:r>
              <a:rPr lang="en-US" sz="1800" dirty="0">
                <a:hlinkClick r:id="rId3"/>
              </a:rPr>
              <a:t>https://osf.io/4usj7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err="1"/>
              <a:t>Rett</a:t>
            </a:r>
            <a:r>
              <a:rPr lang="en-US" sz="1800" dirty="0"/>
              <a:t>, Jessica. 2011. Exclamatives, degrees and speech acts. </a:t>
            </a:r>
            <a:r>
              <a:rPr lang="en-US" sz="1800" i="1" dirty="0"/>
              <a:t>Linguistics and philosophy </a:t>
            </a:r>
            <a:r>
              <a:rPr lang="en-US" sz="1800" dirty="0"/>
              <a:t>34(5). 411–442. </a:t>
            </a:r>
            <a:r>
              <a:rPr lang="en-US" sz="1800" dirty="0" smtClean="0">
                <a:hlinkClick r:id="rId4"/>
              </a:rPr>
              <a:t>https://doi.org/10.1007/s10988-011-9103-8</a:t>
            </a:r>
            <a:r>
              <a:rPr lang="en-US" sz="1800" dirty="0" smtClean="0"/>
              <a:t>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36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Intro</a:t>
            </a:r>
          </a:p>
          <a:p>
            <a:pPr marL="0" indent="0">
              <a:buNone/>
            </a:pPr>
            <a:r>
              <a:rPr lang="en-US" sz="2400" dirty="0"/>
              <a:t>OY DA meaning and form</a:t>
            </a:r>
          </a:p>
          <a:p>
            <a:pPr marL="0" indent="0">
              <a:buNone/>
            </a:pPr>
            <a:r>
              <a:rPr lang="en-US" sz="2400" dirty="0"/>
              <a:t>Analysis of OY DA 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r>
              <a:rPr lang="en-US" sz="2400" dirty="0"/>
              <a:t>References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1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Intro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common </a:t>
            </a:r>
            <a:r>
              <a:rPr lang="en-US" sz="2400" b="1" dirty="0" smtClean="0">
                <a:solidFill>
                  <a:srgbClr val="C00000"/>
                </a:solidFill>
              </a:rPr>
              <a:t>reasoning loop </a:t>
            </a:r>
            <a:r>
              <a:rPr lang="en-US" sz="2400" dirty="0" smtClean="0"/>
              <a:t>in linguistics:</a:t>
            </a:r>
          </a:p>
          <a:p>
            <a:r>
              <a:rPr lang="en-US" sz="2400" dirty="0" smtClean="0"/>
              <a:t>Prosodic </a:t>
            </a:r>
            <a:r>
              <a:rPr lang="en-US" sz="2400" dirty="0"/>
              <a:t>expression of affect-related meaning is “paralinguistic”, because </a:t>
            </a:r>
            <a:r>
              <a:rPr lang="en-US" sz="2400" dirty="0" smtClean="0"/>
              <a:t>it is </a:t>
            </a:r>
            <a:r>
              <a:rPr lang="en-US" sz="2400" dirty="0"/>
              <a:t>done via “gradient” aspects of prosody, such as pitch height beyond a binary H vs. L </a:t>
            </a:r>
            <a:r>
              <a:rPr lang="en-US" sz="2400" dirty="0" smtClean="0"/>
              <a:t>distinction or voice quality, </a:t>
            </a:r>
            <a:r>
              <a:rPr lang="en-US" sz="2400" dirty="0"/>
              <a:t>and truly linguistic representations rely on categorical </a:t>
            </a:r>
            <a:r>
              <a:rPr lang="en-US" sz="2400" dirty="0" smtClean="0"/>
              <a:t>distinctions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lso</a:t>
            </a:r>
            <a:r>
              <a:rPr lang="en-US" sz="2400" dirty="0"/>
              <a:t>, such aspects of </a:t>
            </a:r>
            <a:r>
              <a:rPr lang="en-US" sz="2400" dirty="0" smtClean="0"/>
              <a:t>prosody as </a:t>
            </a:r>
            <a:r>
              <a:rPr lang="en-US" sz="2400" dirty="0"/>
              <a:t>pitch height </a:t>
            </a:r>
            <a:r>
              <a:rPr lang="en-US" sz="2400" dirty="0" smtClean="0"/>
              <a:t>and voice quality are </a:t>
            </a:r>
            <a:r>
              <a:rPr lang="en-US" sz="2400" dirty="0"/>
              <a:t>“gradient”, because they are typically used to express </a:t>
            </a:r>
            <a:r>
              <a:rPr lang="en-US" sz="2400" dirty="0" smtClean="0"/>
              <a:t>affect-related meaning</a:t>
            </a:r>
            <a:r>
              <a:rPr lang="en-US" sz="2400" dirty="0"/>
              <a:t>, and any affect-related meaning expressed through prosody is “paralinguistic” and, thus, </a:t>
            </a:r>
            <a:r>
              <a:rPr lang="en-US" sz="2400" dirty="0" smtClean="0"/>
              <a:t>can’t possibly </a:t>
            </a:r>
            <a:r>
              <a:rPr lang="en-US" sz="2400" dirty="0"/>
              <a:t>rely on categorical </a:t>
            </a:r>
            <a:r>
              <a:rPr lang="en-US" sz="2400" dirty="0" smtClean="0"/>
              <a:t>distinctions </a:t>
            </a:r>
          </a:p>
          <a:p>
            <a:pPr marL="0" indent="0">
              <a:buNone/>
            </a:pPr>
            <a:r>
              <a:rPr lang="en-US" sz="2400" dirty="0" smtClean="0"/>
              <a:t>This warps </a:t>
            </a:r>
            <a:r>
              <a:rPr lang="en-US" sz="2400" dirty="0"/>
              <a:t>our ideas about what </a:t>
            </a:r>
            <a:r>
              <a:rPr lang="en-US" sz="2400" dirty="0" smtClean="0"/>
              <a:t>linguistic representations </a:t>
            </a:r>
            <a:r>
              <a:rPr lang="en-US" sz="2400" dirty="0"/>
              <a:t>can look </a:t>
            </a:r>
            <a:r>
              <a:rPr lang="en-US" sz="2400" dirty="0" smtClean="0"/>
              <a:t>like, how </a:t>
            </a:r>
            <a:r>
              <a:rPr lang="en-US" sz="2400" dirty="0"/>
              <a:t>meaning, prosody, and syntax </a:t>
            </a:r>
            <a:r>
              <a:rPr lang="en-US" sz="2400" dirty="0"/>
              <a:t>interact, and </a:t>
            </a:r>
            <a:r>
              <a:rPr lang="en-US" sz="2400" dirty="0" smtClean="0"/>
              <a:t>which </a:t>
            </a:r>
            <a:r>
              <a:rPr lang="en-US" sz="2400" dirty="0"/>
              <a:t>phenomena </a:t>
            </a:r>
            <a:r>
              <a:rPr lang="en-US" sz="2400" dirty="0" smtClean="0"/>
              <a:t>receive (formal) linguists’ attention in the first place!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72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69" y="5120640"/>
            <a:ext cx="3779667" cy="1737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40" y="5120640"/>
            <a:ext cx="4074590" cy="1737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OY DA sentences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This is a case study of a type of sentences in Russian (labeled </a:t>
            </a:r>
            <a:r>
              <a:rPr lang="en-US" sz="2400" b="1" dirty="0" smtClean="0">
                <a:solidFill>
                  <a:srgbClr val="C00000"/>
                </a:solidFill>
              </a:rPr>
              <a:t>OY DA</a:t>
            </a:r>
            <a:r>
              <a:rPr lang="en-US" sz="2400" dirty="0" smtClean="0"/>
              <a:t>) that express </a:t>
            </a:r>
            <a:r>
              <a:rPr lang="en-US" sz="2400" dirty="0" smtClean="0"/>
              <a:t>a annoyed/dismissive attitude and sometimes </a:t>
            </a:r>
            <a:r>
              <a:rPr lang="en-US" sz="2400" dirty="0" smtClean="0"/>
              <a:t>involve </a:t>
            </a:r>
            <a:r>
              <a:rPr lang="en-US" sz="2400" dirty="0" smtClean="0"/>
              <a:t>a drastic pitch height increase:</a:t>
            </a:r>
            <a:endParaRPr lang="en-US" sz="2400" dirty="0" smtClean="0"/>
          </a:p>
          <a:p>
            <a:pPr marL="0" indent="0" defTabSz="91440">
              <a:buNone/>
            </a:pPr>
            <a:r>
              <a:rPr lang="en-US" sz="2400" dirty="0" smtClean="0"/>
              <a:t>(1)		X:			[asks M to drink vodka with him]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 smtClean="0"/>
              <a:t>					M:		</a:t>
            </a:r>
            <a:r>
              <a:rPr lang="en-US" sz="2400" dirty="0" err="1" smtClean="0"/>
              <a:t>Oj</a:t>
            </a:r>
            <a:r>
              <a:rPr lang="en-US" sz="2400" dirty="0" smtClean="0"/>
              <a:t>		da		ne			</a:t>
            </a:r>
            <a:r>
              <a:rPr lang="en-US" sz="2400" dirty="0" err="1" smtClean="0"/>
              <a:t>p’ju</a:t>
            </a:r>
            <a:r>
              <a:rPr lang="en-US" sz="2400" dirty="0" smtClean="0"/>
              <a:t>			ja		</a:t>
            </a:r>
            <a:r>
              <a:rPr lang="en-US" sz="2400" dirty="0" err="1" smtClean="0"/>
              <a:t>etu</a:t>
            </a:r>
            <a:r>
              <a:rPr lang="en-US" sz="2400" dirty="0" smtClean="0"/>
              <a:t>		</a:t>
            </a:r>
            <a:r>
              <a:rPr lang="en-US" sz="2400" dirty="0" err="1" smtClean="0"/>
              <a:t>vodku</a:t>
            </a:r>
            <a:r>
              <a:rPr lang="en-US" sz="2400" dirty="0" smtClean="0"/>
              <a:t>,	</a:t>
            </a:r>
            <a:r>
              <a:rPr lang="en-US" sz="2400" dirty="0" err="1" smtClean="0"/>
              <a:t>ona</a:t>
            </a:r>
            <a:r>
              <a:rPr lang="en-US" sz="2400" dirty="0"/>
              <a:t>	</a:t>
            </a:r>
            <a:r>
              <a:rPr lang="en-US" sz="2400" dirty="0" err="1" smtClean="0"/>
              <a:t>protivnaja</a:t>
            </a:r>
            <a:r>
              <a:rPr lang="en-US" sz="2400" dirty="0" smtClean="0"/>
              <a:t>!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				</a:t>
            </a:r>
            <a:r>
              <a:rPr lang="en-US" sz="2400" i="1" dirty="0" smtClean="0"/>
              <a:t>OY		DA		not		drink		I				this		vodka		it					disgusting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				≈‘I don’t drink vodka, it’s disgusting.’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X: 		[keeps insisting]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M: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Oj</a:t>
            </a:r>
            <a:r>
              <a:rPr lang="en-US" sz="2400" dirty="0" smtClean="0"/>
              <a:t>		da		ne			</a:t>
            </a:r>
            <a:r>
              <a:rPr lang="en-US" sz="2400" dirty="0" err="1" smtClean="0"/>
              <a:t>p’ju</a:t>
            </a:r>
            <a:r>
              <a:rPr lang="en-US" sz="2400" dirty="0" smtClean="0"/>
              <a:t>			ja		</a:t>
            </a:r>
            <a:r>
              <a:rPr lang="en-US" sz="2400" dirty="0" err="1" smtClean="0"/>
              <a:t>etu</a:t>
            </a:r>
            <a:r>
              <a:rPr lang="en-US" sz="2400" dirty="0" smtClean="0"/>
              <a:t>		</a:t>
            </a:r>
            <a:r>
              <a:rPr lang="en-US" sz="2400" dirty="0" err="1" smtClean="0"/>
              <a:t>gadost</a:t>
            </a:r>
            <a:r>
              <a:rPr lang="en-US" sz="2400" dirty="0" smtClean="0"/>
              <a:t>’,	</a:t>
            </a:r>
            <a:r>
              <a:rPr lang="en-US" sz="2400" dirty="0" err="1" smtClean="0"/>
              <a:t>skazala</a:t>
            </a:r>
            <a:r>
              <a:rPr lang="en-US" sz="2400" dirty="0" smtClean="0"/>
              <a:t>,	</a:t>
            </a:r>
            <a:r>
              <a:rPr lang="en-US" sz="2400" dirty="0" err="1" smtClean="0"/>
              <a:t>fu</a:t>
            </a:r>
            <a:r>
              <a:rPr lang="en-US" sz="2400" dirty="0" smtClean="0"/>
              <a:t>!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				</a:t>
            </a:r>
            <a:r>
              <a:rPr lang="en-US" sz="2400" i="1" dirty="0" smtClean="0"/>
              <a:t>OY		DA		not		drink		I				this		crap						said						</a:t>
            </a:r>
            <a:r>
              <a:rPr lang="en-US" sz="2400" i="1" dirty="0" err="1" smtClean="0"/>
              <a:t>ew</a:t>
            </a:r>
            <a:endParaRPr lang="en-US" sz="2400" i="1" dirty="0" smtClean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				≈‘I said I don’t drink this crap, </a:t>
            </a:r>
            <a:r>
              <a:rPr lang="en-US" sz="2400" dirty="0" err="1" smtClean="0"/>
              <a:t>ew</a:t>
            </a:r>
            <a:r>
              <a:rPr lang="en-US" sz="2400" dirty="0" smtClean="0"/>
              <a:t>!’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10"/>
              </a:rPr>
              <a:t>MURCO</a:t>
            </a:r>
            <a:r>
              <a:rPr lang="en-US" sz="2400" dirty="0" smtClean="0"/>
              <a:t>: </a:t>
            </a:r>
            <a:r>
              <a:rPr lang="en-US" sz="2400" dirty="0" smtClean="0"/>
              <a:t>M</a:t>
            </a:r>
            <a:r>
              <a:rPr lang="en-US" sz="2400" dirty="0" smtClean="0"/>
              <a:t>ultimodal Russian Corpus)</a:t>
            </a:r>
            <a:endParaRPr lang="en-US" sz="2400" dirty="0" smtClean="0"/>
          </a:p>
        </p:txBody>
      </p:sp>
      <p:pic>
        <p:nvPicPr>
          <p:cNvPr id="4" name="masiania_025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78428" y="2574570"/>
            <a:ext cx="2802783" cy="2102087"/>
          </a:xfrm>
          <a:prstGeom prst="rect">
            <a:avLst/>
          </a:prstGeom>
        </p:spPr>
      </p:pic>
      <p:pic>
        <p:nvPicPr>
          <p:cNvPr id="5" name="masiania_0259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8290" y="2802789"/>
            <a:ext cx="365759" cy="365760"/>
          </a:xfrm>
          <a:prstGeom prst="rect">
            <a:avLst/>
          </a:prstGeom>
        </p:spPr>
      </p:pic>
      <p:pic>
        <p:nvPicPr>
          <p:cNvPr id="6" name="masiania_0259-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48684" y="4157326"/>
            <a:ext cx="36575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This talk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Meaning and form </a:t>
            </a:r>
            <a:r>
              <a:rPr lang="en-US" sz="2400" dirty="0" smtClean="0"/>
              <a:t>of OY DA </a:t>
            </a:r>
            <a:r>
              <a:rPr lang="en-US" sz="2400" dirty="0" smtClean="0"/>
              <a:t>sentences:</a:t>
            </a:r>
          </a:p>
          <a:p>
            <a:pPr lvl="1"/>
            <a:r>
              <a:rPr lang="en-US" sz="2000" dirty="0"/>
              <a:t>Consistent and specific core meaning across different speech </a:t>
            </a:r>
            <a:r>
              <a:rPr lang="en-US" sz="2000" dirty="0" smtClean="0"/>
              <a:t>act </a:t>
            </a:r>
            <a:r>
              <a:rPr lang="en-US" sz="2000" dirty="0"/>
              <a:t>types</a:t>
            </a:r>
          </a:p>
          <a:p>
            <a:pPr lvl="1"/>
            <a:r>
              <a:rPr lang="en-US" sz="2000" dirty="0" smtClean="0"/>
              <a:t>Structural constraints on the OY DA prosody, including the pitch height increase</a:t>
            </a:r>
          </a:p>
          <a:p>
            <a:r>
              <a:rPr lang="en-US" sz="2400" dirty="0" smtClean="0"/>
              <a:t>Analysis </a:t>
            </a:r>
            <a:r>
              <a:rPr lang="en-US" sz="2400" dirty="0" smtClean="0"/>
              <a:t>of OY DA </a:t>
            </a:r>
            <a:r>
              <a:rPr lang="en-US" sz="2400" dirty="0" smtClean="0"/>
              <a:t>sentences, </a:t>
            </a:r>
            <a:r>
              <a:rPr lang="en-US" sz="2400" dirty="0" smtClean="0"/>
              <a:t>aiming to properly fit </a:t>
            </a:r>
            <a:r>
              <a:rPr lang="en-US" sz="2400" dirty="0" smtClean="0"/>
              <a:t>their prosody into </a:t>
            </a:r>
            <a:r>
              <a:rPr lang="en-US" sz="2400" dirty="0" smtClean="0"/>
              <a:t>the architecture of </a:t>
            </a:r>
            <a:r>
              <a:rPr lang="en-US" sz="2400" dirty="0" smtClean="0"/>
              <a:t>grammar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276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OY DA meaning and form</a:t>
            </a:r>
          </a:p>
          <a:p>
            <a:pPr marL="0" indent="0">
              <a:buNone/>
            </a:pPr>
            <a:r>
              <a:rPr lang="en-US" sz="2400" dirty="0"/>
              <a:t>Analysis of OY DA 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r>
              <a:rPr lang="en-US" sz="2400" dirty="0"/>
              <a:t>References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03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OY DA meaning and form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0000">
              <a:buNone/>
            </a:pPr>
            <a:r>
              <a:rPr lang="en-US" sz="2400" dirty="0" smtClean="0"/>
              <a:t>OY DA is compatible with </a:t>
            </a:r>
            <a:r>
              <a:rPr lang="en-US" sz="2400" dirty="0" smtClean="0"/>
              <a:t>(almost?) any speech </a:t>
            </a:r>
            <a:r>
              <a:rPr lang="en-US" sz="2400" dirty="0" smtClean="0"/>
              <a:t>act type, with:</a:t>
            </a:r>
          </a:p>
          <a:p>
            <a:pPr defTabSz="180000"/>
            <a:r>
              <a:rPr lang="en-US" sz="2400" dirty="0" smtClean="0"/>
              <a:t>a common </a:t>
            </a:r>
            <a:r>
              <a:rPr lang="en-US" sz="2400" b="1" dirty="0" smtClean="0">
                <a:solidFill>
                  <a:srgbClr val="C00000"/>
                </a:solidFill>
              </a:rPr>
              <a:t>core meaning effect</a:t>
            </a:r>
            <a:r>
              <a:rPr lang="en-US" sz="2400" dirty="0" smtClean="0"/>
              <a:t>: annoyance at having to address the QUD associated </a:t>
            </a:r>
            <a:r>
              <a:rPr lang="en-US" sz="2400" dirty="0" smtClean="0"/>
              <a:t>w/the host utterance (often because it’s obvious or unimportant)</a:t>
            </a:r>
            <a:endParaRPr lang="en-US" sz="2400" dirty="0" smtClean="0"/>
          </a:p>
          <a:p>
            <a:pPr defTabSz="180000"/>
            <a:r>
              <a:rPr lang="en-US" sz="2400" dirty="0" smtClean="0"/>
              <a:t>a common </a:t>
            </a:r>
            <a:r>
              <a:rPr lang="en-US" sz="2400" b="1" dirty="0" smtClean="0">
                <a:solidFill>
                  <a:srgbClr val="C00000"/>
                </a:solidFill>
              </a:rPr>
              <a:t>cluster of form effects</a:t>
            </a:r>
            <a:r>
              <a:rPr lang="en-US" sz="2400" dirty="0" smtClean="0"/>
              <a:t>: </a:t>
            </a:r>
          </a:p>
          <a:p>
            <a:pPr lvl="1" defTabSz="180000"/>
            <a:r>
              <a:rPr lang="en-US" sz="2000" dirty="0" smtClean="0"/>
              <a:t>segmental: interjections </a:t>
            </a:r>
            <a:r>
              <a:rPr lang="en-US" sz="2000" dirty="0" smtClean="0"/>
              <a:t>(often, but not necessarily </a:t>
            </a:r>
            <a:r>
              <a:rPr lang="en-US" sz="2000" i="1" dirty="0" err="1" smtClean="0"/>
              <a:t>oj</a:t>
            </a:r>
            <a:r>
              <a:rPr lang="en-US" sz="2000" i="1" dirty="0" smtClean="0"/>
              <a:t> da</a:t>
            </a:r>
            <a:r>
              <a:rPr lang="en-US" sz="2000" dirty="0" smtClean="0"/>
              <a:t>); (pretty much) obligatory</a:t>
            </a:r>
            <a:endParaRPr lang="en-US" sz="2000" dirty="0" smtClean="0"/>
          </a:p>
          <a:p>
            <a:pPr lvl="1" defTabSz="180000"/>
            <a:r>
              <a:rPr lang="en-US" sz="2000" dirty="0" smtClean="0"/>
              <a:t>prosody:</a:t>
            </a:r>
          </a:p>
          <a:p>
            <a:pPr lvl="2" defTabSz="180000"/>
            <a:r>
              <a:rPr lang="en-US" sz="1600" dirty="0" smtClean="0"/>
              <a:t>L+H</a:t>
            </a:r>
            <a:r>
              <a:rPr lang="en-US" sz="1600" dirty="0" smtClean="0"/>
              <a:t>* on the first stressed </a:t>
            </a:r>
            <a:r>
              <a:rPr lang="en-US" sz="1600" dirty="0" smtClean="0"/>
              <a:t>syllable; obligatory</a:t>
            </a:r>
          </a:p>
          <a:p>
            <a:pPr lvl="2" defTabSz="180000"/>
            <a:r>
              <a:rPr lang="en-US" sz="1600" dirty="0" smtClean="0"/>
              <a:t>sharp increase of the height of the H of that initial L+H*, which I will </a:t>
            </a:r>
            <a:r>
              <a:rPr lang="en-US" sz="1600" dirty="0"/>
              <a:t>indicate with a </a:t>
            </a:r>
            <a:r>
              <a:rPr lang="en-US" sz="1600" dirty="0" smtClean="0"/>
              <a:t>↑; structurally optional, but seems to </a:t>
            </a:r>
            <a:r>
              <a:rPr lang="en-US" sz="1600" dirty="0" smtClean="0"/>
              <a:t>consistently signal </a:t>
            </a:r>
            <a:r>
              <a:rPr lang="en-US" sz="1600" dirty="0" smtClean="0"/>
              <a:t>stronger </a:t>
            </a:r>
            <a:r>
              <a:rPr lang="en-US" sz="1600" dirty="0" smtClean="0"/>
              <a:t>affect</a:t>
            </a:r>
          </a:p>
          <a:p>
            <a:pPr lvl="2" defTabSz="180000"/>
            <a:r>
              <a:rPr lang="en-US" sz="1600" dirty="0" smtClean="0"/>
              <a:t>non-modal </a:t>
            </a:r>
            <a:r>
              <a:rPr lang="en-US" sz="1600" dirty="0"/>
              <a:t>voice quality (falsetto, </a:t>
            </a:r>
            <a:r>
              <a:rPr lang="en-US" sz="1600" dirty="0" smtClean="0"/>
              <a:t>breathiness); optional, but again, adds to the affective meaning</a:t>
            </a:r>
            <a:endParaRPr lang="en-US" sz="1600" dirty="0" smtClean="0"/>
          </a:p>
          <a:p>
            <a:pPr lvl="1" defTabSz="180000"/>
            <a:r>
              <a:rPr lang="en-US" sz="2000" dirty="0" smtClean="0"/>
              <a:t>gesture (optional, but can add/reinforce meaning):</a:t>
            </a:r>
          </a:p>
          <a:p>
            <a:pPr lvl="2" defTabSz="180000"/>
            <a:r>
              <a:rPr lang="en-US" sz="1600" dirty="0" smtClean="0"/>
              <a:t>facial expressions signalling annoyance, disdain, etc. (e.g., eyerolling</a:t>
            </a:r>
            <a:r>
              <a:rPr lang="en-US" sz="1600" dirty="0" smtClean="0"/>
              <a:t>, frowning, squinting, etc.)</a:t>
            </a:r>
          </a:p>
          <a:p>
            <a:pPr lvl="2" defTabSz="180000"/>
            <a:r>
              <a:rPr lang="en-US" sz="1600" dirty="0" smtClean="0"/>
              <a:t>hand </a:t>
            </a:r>
            <a:r>
              <a:rPr lang="en-US" sz="1600" dirty="0" smtClean="0"/>
              <a:t>gestures (e.g., the THROW-AWAY gesture—see Francis et al. 2022 on the latter</a:t>
            </a:r>
            <a:r>
              <a:rPr lang="en-US" sz="1600" dirty="0" smtClean="0"/>
              <a:t>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059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OY DA </a:t>
            </a:r>
            <a:r>
              <a:rPr lang="en-US" sz="3600" i="1" dirty="0" err="1" smtClean="0">
                <a:solidFill>
                  <a:srgbClr val="C00000"/>
                </a:solidFill>
              </a:rPr>
              <a:t>wh</a:t>
            </a:r>
            <a:r>
              <a:rPr lang="en-US" sz="3600" dirty="0" smtClean="0">
                <a:solidFill>
                  <a:srgbClr val="C00000"/>
                </a:solidFill>
              </a:rPr>
              <a:t>-questions</a:t>
            </a:r>
            <a:endParaRPr lang="en-US" sz="3600" i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14" y="2715251"/>
            <a:ext cx="4937759" cy="1645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5198121"/>
            <a:ext cx="5486399" cy="13715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 defTabSz="180000">
              <a:buNone/>
            </a:pPr>
            <a:r>
              <a:rPr lang="en-US" sz="2400" dirty="0" smtClean="0"/>
              <a:t>(2)		</a:t>
            </a:r>
            <a:r>
              <a:rPr lang="en-US" sz="2400" dirty="0" err="1" smtClean="0"/>
              <a:t>Komu</a:t>
            </a:r>
            <a:r>
              <a:rPr lang="en-US" sz="2400" dirty="0" smtClean="0"/>
              <a:t>	</a:t>
            </a:r>
            <a:r>
              <a:rPr lang="en-US" sz="2400" baseline="-25000" dirty="0" smtClean="0"/>
              <a:t>L+H*</a:t>
            </a:r>
            <a:r>
              <a:rPr lang="en-US" sz="2400" dirty="0" smtClean="0"/>
              <a:t>	</a:t>
            </a:r>
            <a:r>
              <a:rPr lang="en-US" sz="2400" dirty="0" err="1" smtClean="0"/>
              <a:t>ona</a:t>
            </a:r>
            <a:r>
              <a:rPr lang="en-US" sz="2400" dirty="0" smtClean="0"/>
              <a:t>	</a:t>
            </a:r>
            <a:r>
              <a:rPr lang="en-US" sz="2400" dirty="0" err="1" smtClean="0"/>
              <a:t>budet</a:t>
            </a:r>
            <a:r>
              <a:rPr lang="en-US" sz="2400" dirty="0" smtClean="0"/>
              <a:t>	</a:t>
            </a:r>
            <a:r>
              <a:rPr lang="en-US" sz="2400" dirty="0" err="1" smtClean="0"/>
              <a:t>zvonit</a:t>
            </a:r>
            <a:r>
              <a:rPr lang="en-US" sz="2400" dirty="0" smtClean="0"/>
              <a:t>’?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</a:t>
            </a:r>
            <a:r>
              <a:rPr lang="en-US" sz="2400" i="1" dirty="0" smtClean="0"/>
              <a:t>who.DAT	she	will			call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‘Who </a:t>
            </a:r>
            <a:r>
              <a:rPr lang="en-US" sz="2400" dirty="0"/>
              <a:t>will she call</a:t>
            </a:r>
            <a:r>
              <a:rPr lang="en-US" sz="2400" dirty="0" smtClean="0"/>
              <a:t>?’</a:t>
            </a:r>
          </a:p>
          <a:p>
            <a:pPr marL="0" indent="0" defTabSz="180000">
              <a:buNone/>
            </a:pPr>
            <a:r>
              <a:rPr lang="en-US" sz="2400" dirty="0" smtClean="0"/>
              <a:t>(3)	</a:t>
            </a:r>
            <a:r>
              <a:rPr lang="en-US" sz="2400" dirty="0"/>
              <a:t>	</a:t>
            </a:r>
            <a:r>
              <a:rPr lang="en-US" sz="2400" dirty="0" err="1" smtClean="0"/>
              <a:t>Oj</a:t>
            </a:r>
            <a:r>
              <a:rPr lang="en-US" sz="2400" dirty="0" smtClean="0"/>
              <a:t>		da		</a:t>
            </a:r>
            <a:r>
              <a:rPr lang="en-US" sz="2400" dirty="0" err="1" smtClean="0"/>
              <a:t>komu</a:t>
            </a:r>
            <a:r>
              <a:rPr lang="en-US" sz="2400" dirty="0"/>
              <a:t>	</a:t>
            </a:r>
            <a:r>
              <a:rPr lang="en-US" sz="2400" baseline="-25000" dirty="0"/>
              <a:t>L+(↑)</a:t>
            </a:r>
            <a:r>
              <a:rPr lang="en-US" sz="2400" baseline="-25000" dirty="0" smtClean="0"/>
              <a:t>H*</a:t>
            </a:r>
            <a:r>
              <a:rPr lang="en-US" sz="2400" dirty="0"/>
              <a:t>	</a:t>
            </a:r>
            <a:r>
              <a:rPr lang="en-US" sz="2400" dirty="0" err="1" smtClean="0"/>
              <a:t>ona</a:t>
            </a:r>
            <a:r>
              <a:rPr lang="en-US" sz="2400" dirty="0"/>
              <a:t>	</a:t>
            </a:r>
            <a:r>
              <a:rPr lang="en-US" sz="2400" dirty="0" err="1"/>
              <a:t>budet</a:t>
            </a:r>
            <a:r>
              <a:rPr lang="en-US" sz="2400" dirty="0"/>
              <a:t>	</a:t>
            </a:r>
            <a:r>
              <a:rPr lang="en-US" sz="2400" dirty="0" err="1"/>
              <a:t>zvonit</a:t>
            </a:r>
            <a:r>
              <a:rPr lang="en-US" sz="2400" dirty="0"/>
              <a:t>’?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		</a:t>
            </a:r>
            <a:r>
              <a:rPr lang="en-US" sz="2400" i="1" dirty="0" smtClean="0"/>
              <a:t>OY		DA		who.DAT</a:t>
            </a:r>
            <a:r>
              <a:rPr lang="en-US" sz="2400" i="1" dirty="0"/>
              <a:t>	</a:t>
            </a:r>
            <a:r>
              <a:rPr lang="en-US" sz="2400" i="1" dirty="0" smtClean="0"/>
              <a:t>		she</a:t>
            </a:r>
            <a:r>
              <a:rPr lang="en-US" sz="2400" i="1" dirty="0"/>
              <a:t>	will			call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		</a:t>
            </a:r>
            <a:r>
              <a:rPr lang="en-US" sz="2400" dirty="0" smtClean="0"/>
              <a:t>≈‘Oh please, who </a:t>
            </a:r>
            <a:r>
              <a:rPr lang="en-US" sz="2400" dirty="0"/>
              <a:t>will </a:t>
            </a:r>
            <a:r>
              <a:rPr lang="en-US" sz="2400" dirty="0" smtClean="0"/>
              <a:t>she even call?’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(She won’t call anyone of significance &amp;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I’m annoyed this QUD is being raised.)</a:t>
            </a:r>
          </a:p>
          <a:p>
            <a:pPr marL="0" indent="0" defTabSz="180000">
              <a:buNone/>
            </a:pPr>
            <a:r>
              <a:rPr lang="en-US" sz="2400" dirty="0" smtClean="0"/>
              <a:t>(4)		</a:t>
            </a:r>
            <a:r>
              <a:rPr lang="en-US" sz="2400" dirty="0" err="1" smtClean="0"/>
              <a:t>Oj</a:t>
            </a:r>
            <a:r>
              <a:rPr lang="en-US" sz="2400" dirty="0"/>
              <a:t>	</a:t>
            </a:r>
            <a:r>
              <a:rPr lang="en-US" sz="2400" dirty="0" smtClean="0"/>
              <a:t>	da		</a:t>
            </a:r>
            <a:r>
              <a:rPr lang="en-US" sz="2400" dirty="0" err="1"/>
              <a:t>otkuda</a:t>
            </a:r>
            <a:r>
              <a:rPr lang="en-US" sz="2400" baseline="-25000" dirty="0" err="1"/>
              <a:t>L</a:t>
            </a:r>
            <a:r>
              <a:rPr lang="en-US" sz="2400" baseline="-25000" dirty="0" smtClean="0"/>
              <a:t>+↑H</a:t>
            </a:r>
            <a:r>
              <a:rPr lang="en-US" sz="2400" baseline="-25000" dirty="0"/>
              <a:t>*</a:t>
            </a:r>
            <a:r>
              <a:rPr lang="en-US" sz="2400" dirty="0"/>
              <a:t>	</a:t>
            </a:r>
            <a:r>
              <a:rPr lang="en-US" sz="2400" dirty="0" smtClean="0"/>
              <a:t>u</a:t>
            </a:r>
            <a:r>
              <a:rPr lang="en-US" sz="2400" dirty="0" smtClean="0"/>
              <a:t>		</a:t>
            </a:r>
            <a:r>
              <a:rPr lang="en-US" sz="2400" dirty="0" err="1" smtClean="0"/>
              <a:t>nego</a:t>
            </a:r>
            <a:r>
              <a:rPr lang="en-US" sz="2400" dirty="0"/>
              <a:t>	</a:t>
            </a:r>
            <a:r>
              <a:rPr lang="en-US" sz="2400" dirty="0" err="1" smtClean="0"/>
              <a:t>deduška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err="1" smtClean="0"/>
              <a:t>amerikanskij</a:t>
            </a:r>
            <a:r>
              <a:rPr lang="en-US" sz="2400" dirty="0" smtClean="0"/>
              <a:t>?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			</a:t>
            </a:r>
            <a:r>
              <a:rPr lang="en-US" sz="2400" i="1" dirty="0" smtClean="0"/>
              <a:t>OY		DA		from-where	at	him		grandfather	American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/>
              <a:t> ≈‘Oh </a:t>
            </a:r>
            <a:r>
              <a:rPr lang="en-US" sz="2400" dirty="0" smtClean="0"/>
              <a:t>please, how would he even have an American grandfather?’ (MURCO)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(He doesn’t have an American grandfather &amp; 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I’m annoyed this QUD is being raised.)</a:t>
            </a:r>
            <a:endParaRPr lang="en-US" sz="2400" dirty="0"/>
          </a:p>
          <a:p>
            <a:pPr marL="0" indent="0" defTabSz="180000">
              <a:spcBef>
                <a:spcPts val="0"/>
              </a:spcBef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14" y="1069331"/>
            <a:ext cx="4937760" cy="1645920"/>
          </a:xfrm>
          <a:prstGeom prst="rect">
            <a:avLst/>
          </a:prstGeom>
        </p:spPr>
      </p:pic>
      <p:pic>
        <p:nvPicPr>
          <p:cNvPr id="7" name="komu-ona-budet-zvon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65906" y="1682665"/>
            <a:ext cx="365759" cy="365760"/>
          </a:xfrm>
          <a:prstGeom prst="rect">
            <a:avLst/>
          </a:prstGeom>
        </p:spPr>
      </p:pic>
      <p:pic>
        <p:nvPicPr>
          <p:cNvPr id="8" name="oy-da-komu-ona-budet-zvoni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05601" y="2696151"/>
            <a:ext cx="365759" cy="365760"/>
          </a:xfrm>
          <a:prstGeom prst="rect">
            <a:avLst/>
          </a:prstGeom>
        </p:spPr>
      </p:pic>
      <p:pic>
        <p:nvPicPr>
          <p:cNvPr id="9" name="amer_dedush_0019-clippe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83459" y="4322971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4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grey hyperlink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A1D2CB9-5E25-0148-A264-6DDC496856F7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67875</TotalTime>
  <Words>3181</Words>
  <Application>Microsoft Office PowerPoint</Application>
  <PresentationFormat>Widescreen</PresentationFormat>
  <Paragraphs>187</Paragraphs>
  <Slides>24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Segoe UI Symbol</vt:lpstr>
      <vt:lpstr>Wingdings</vt:lpstr>
      <vt:lpstr>Office Theme</vt:lpstr>
      <vt:lpstr>Annoyance and architecture: lessons from Russian OY DA sentences</vt:lpstr>
      <vt:lpstr>PowerPoint Presentation</vt:lpstr>
      <vt:lpstr>PowerPoint Presentation</vt:lpstr>
      <vt:lpstr>Intro</vt:lpstr>
      <vt:lpstr>OY DA sentences</vt:lpstr>
      <vt:lpstr>This talk</vt:lpstr>
      <vt:lpstr>PowerPoint Presentation</vt:lpstr>
      <vt:lpstr>OY DA meaning and form</vt:lpstr>
      <vt:lpstr>OY DA wh-questions</vt:lpstr>
      <vt:lpstr>OY DA declaratives</vt:lpstr>
      <vt:lpstr>OY DA imperatives</vt:lpstr>
      <vt:lpstr>OY DA polar questions</vt:lpstr>
      <vt:lpstr>Constraints on OY DA prosody</vt:lpstr>
      <vt:lpstr>Constraints on OY DA prosody</vt:lpstr>
      <vt:lpstr>Constraints on OY DA prosody</vt:lpstr>
      <vt:lpstr>OY DA summary</vt:lpstr>
      <vt:lpstr>PowerPoint Presentation</vt:lpstr>
      <vt:lpstr>Analysis of OY DA</vt:lpstr>
      <vt:lpstr>Analysis of OY DA</vt:lpstr>
      <vt:lpstr>Analysis of OY DA</vt:lpstr>
      <vt:lpstr>PowerPoint Presentation</vt:lpstr>
      <vt:lpstr>Outro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 Language Linguistics</dc:title>
  <dc:creator>Masha Esipova</dc:creator>
  <cp:lastModifiedBy>Mariia Esipova</cp:lastModifiedBy>
  <cp:revision>1051</cp:revision>
  <dcterms:created xsi:type="dcterms:W3CDTF">2018-06-16T14:12:39Z</dcterms:created>
  <dcterms:modified xsi:type="dcterms:W3CDTF">2022-06-24T19:02:07Z</dcterms:modified>
</cp:coreProperties>
</file>