
<file path=[Content_Types].xml><?xml version="1.0" encoding="utf-8"?>
<Types xmlns="http://schemas.openxmlformats.org/package/2006/content-types">
  <Default Extension="mp4" ContentType="video/mp4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324" r:id="rId3"/>
    <p:sldId id="511" r:id="rId4"/>
    <p:sldId id="565" r:id="rId5"/>
    <p:sldId id="648" r:id="rId6"/>
    <p:sldId id="640" r:id="rId7"/>
    <p:sldId id="574" r:id="rId8"/>
    <p:sldId id="606" r:id="rId9"/>
    <p:sldId id="649" r:id="rId10"/>
    <p:sldId id="647" r:id="rId11"/>
    <p:sldId id="641" r:id="rId12"/>
    <p:sldId id="650" r:id="rId13"/>
    <p:sldId id="651" r:id="rId14"/>
    <p:sldId id="642" r:id="rId15"/>
    <p:sldId id="643" r:id="rId16"/>
    <p:sldId id="625" r:id="rId17"/>
    <p:sldId id="652" r:id="rId18"/>
    <p:sldId id="653" r:id="rId19"/>
    <p:sldId id="607" r:id="rId20"/>
    <p:sldId id="644" r:id="rId21"/>
    <p:sldId id="645" r:id="rId22"/>
    <p:sldId id="654" r:id="rId23"/>
    <p:sldId id="655" r:id="rId24"/>
    <p:sldId id="559" r:id="rId25"/>
    <p:sldId id="631" r:id="rId26"/>
    <p:sldId id="637" r:id="rId27"/>
    <p:sldId id="639" r:id="rId28"/>
    <p:sldId id="571" r:id="rId29"/>
    <p:sldId id="646" r:id="rId30"/>
    <p:sldId id="656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286E1AF-A120-4D8A-B848-DF196F946976}">
          <p14:sldIdLst>
            <p14:sldId id="286"/>
            <p14:sldId id="324"/>
          </p14:sldIdLst>
        </p14:section>
        <p14:section name="Intro" id="{880AAE83-F071-4449-9141-732FEF91B113}">
          <p14:sldIdLst>
            <p14:sldId id="511"/>
            <p14:sldId id="565"/>
            <p14:sldId id="648"/>
            <p14:sldId id="640"/>
          </p14:sldIdLst>
        </p14:section>
        <p14:section name="Root vs. explanation-seeking questions" id="{6CA91A4F-4CBF-4F34-878B-609FD1324110}">
          <p14:sldIdLst>
            <p14:sldId id="574"/>
            <p14:sldId id="606"/>
            <p14:sldId id="649"/>
            <p14:sldId id="647"/>
            <p14:sldId id="641"/>
            <p14:sldId id="650"/>
            <p14:sldId id="651"/>
            <p14:sldId id="642"/>
            <p14:sldId id="643"/>
          </p14:sldIdLst>
        </p14:section>
        <p14:section name="Explanation-seeking vs. re-asking rhetorical strategies" id="{A314003F-99FE-4B51-A8D9-FA362F85B133}">
          <p14:sldIdLst>
            <p14:sldId id="625"/>
            <p14:sldId id="652"/>
            <p14:sldId id="653"/>
            <p14:sldId id="607"/>
            <p14:sldId id="644"/>
            <p14:sldId id="645"/>
            <p14:sldId id="654"/>
            <p14:sldId id="655"/>
          </p14:sldIdLst>
        </p14:section>
        <p14:section name="Outro" id="{FF95750F-D87C-4887-BA50-5A20223DCDA9}">
          <p14:sldIdLst>
            <p14:sldId id="559"/>
            <p14:sldId id="631"/>
            <p14:sldId id="637"/>
            <p14:sldId id="639"/>
          </p14:sldIdLst>
        </p14:section>
        <p14:section name="References" id="{0B77C780-F4FF-44D3-A765-84239429DCC1}">
          <p14:sldIdLst>
            <p14:sldId id="571"/>
          </p14:sldIdLst>
        </p14:section>
        <p14:section name="Hidden slides" id="{62E2C3FA-7F39-4AF9-B498-FEC8826E1848}">
          <p14:sldIdLst>
            <p14:sldId id="646"/>
            <p14:sldId id="65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sha Esipova" initials="ME" lastIdx="1" clrIdx="0">
    <p:extLst>
      <p:ext uri="{19B8F6BF-5375-455C-9EA6-DF929625EA0E}">
        <p15:presenceInfo xmlns:p15="http://schemas.microsoft.com/office/powerpoint/2012/main" userId="S::mesipova@princeton.edu::9540ce15-ef9a-4d98-a077-4af5c349655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958" autoAdjust="0"/>
    <p:restoredTop sz="94672" autoAdjust="0"/>
  </p:normalViewPr>
  <p:slideViewPr>
    <p:cSldViewPr snapToGrid="0">
      <p:cViewPr varScale="1">
        <p:scale>
          <a:sx n="62" d="100"/>
          <a:sy n="62" d="100"/>
        </p:scale>
        <p:origin x="48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80739-852B-4838-A11E-B17C0B3609A2}" type="datetimeFigureOut">
              <a:rPr lang="en-US" smtClean="0"/>
              <a:t>5/20/2023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1A8-F9E5-40EC-91A8-1269AD871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739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80739-852B-4838-A11E-B17C0B3609A2}" type="datetimeFigureOut">
              <a:rPr lang="en-US" smtClean="0"/>
              <a:t>5/20/2023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1A8-F9E5-40EC-91A8-1269AD871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576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80739-852B-4838-A11E-B17C0B3609A2}" type="datetimeFigureOut">
              <a:rPr lang="en-US" smtClean="0"/>
              <a:t>5/20/2023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1A8-F9E5-40EC-91A8-1269AD871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372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80739-852B-4838-A11E-B17C0B3609A2}" type="datetimeFigureOut">
              <a:rPr lang="en-US" smtClean="0"/>
              <a:t>5/20/2023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1A8-F9E5-40EC-91A8-1269AD871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73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80739-852B-4838-A11E-B17C0B3609A2}" type="datetimeFigureOut">
              <a:rPr lang="en-US" smtClean="0"/>
              <a:t>5/20/2023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1A8-F9E5-40EC-91A8-1269AD871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943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80739-852B-4838-A11E-B17C0B3609A2}" type="datetimeFigureOut">
              <a:rPr lang="en-US" smtClean="0"/>
              <a:t>5/20/2023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1A8-F9E5-40EC-91A8-1269AD871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813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80739-852B-4838-A11E-B17C0B3609A2}" type="datetimeFigureOut">
              <a:rPr lang="en-US" smtClean="0"/>
              <a:t>5/20/2023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1A8-F9E5-40EC-91A8-1269AD871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314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80739-852B-4838-A11E-B17C0B3609A2}" type="datetimeFigureOut">
              <a:rPr lang="en-US" smtClean="0"/>
              <a:t>5/20/2023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1A8-F9E5-40EC-91A8-1269AD871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909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80739-852B-4838-A11E-B17C0B3609A2}" type="datetimeFigureOut">
              <a:rPr lang="en-US" smtClean="0"/>
              <a:t>5/20/2023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1A8-F9E5-40EC-91A8-1269AD871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484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80739-852B-4838-A11E-B17C0B3609A2}" type="datetimeFigureOut">
              <a:rPr lang="en-US" smtClean="0"/>
              <a:t>5/20/2023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1A8-F9E5-40EC-91A8-1269AD871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029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80739-852B-4838-A11E-B17C0B3609A2}" type="datetimeFigureOut">
              <a:rPr lang="en-US" smtClean="0"/>
              <a:t>5/20/2023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1A8-F9E5-40EC-91A8-1269AD871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346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F80739-852B-4838-A11E-B17C0B3609A2}" type="datetimeFigureOut">
              <a:rPr lang="en-US" smtClean="0"/>
              <a:t>5/20/2023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C2E1A8-F9E5-40EC-91A8-1269AD871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977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video" Target="../media/media6.mp4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3.png"/><Relationship Id="rId3" Type="http://schemas.microsoft.com/office/2007/relationships/media" Target="../media/media4.mp4"/><Relationship Id="rId7" Type="http://schemas.microsoft.com/office/2007/relationships/media" Target="../media/media6.mp4"/><Relationship Id="rId12" Type="http://schemas.openxmlformats.org/officeDocument/2006/relationships/audio" Target="../media/media8.wav"/><Relationship Id="rId17" Type="http://schemas.openxmlformats.org/officeDocument/2006/relationships/image" Target="../media/image7.png"/><Relationship Id="rId2" Type="http://schemas.openxmlformats.org/officeDocument/2006/relationships/video" Target="../media/media3.mp4"/><Relationship Id="rId16" Type="http://schemas.openxmlformats.org/officeDocument/2006/relationships/image" Target="../media/image6.png"/><Relationship Id="rId1" Type="http://schemas.microsoft.com/office/2007/relationships/media" Target="../media/media3.mp4"/><Relationship Id="rId6" Type="http://schemas.openxmlformats.org/officeDocument/2006/relationships/audio" Target="../media/media5.wav"/><Relationship Id="rId11" Type="http://schemas.microsoft.com/office/2007/relationships/media" Target="../media/media8.wav"/><Relationship Id="rId5" Type="http://schemas.microsoft.com/office/2007/relationships/media" Target="../media/media5.wav"/><Relationship Id="rId15" Type="http://schemas.openxmlformats.org/officeDocument/2006/relationships/image" Target="../media/image5.png"/><Relationship Id="rId10" Type="http://schemas.openxmlformats.org/officeDocument/2006/relationships/audio" Target="../media/media7.wav"/><Relationship Id="rId19" Type="http://schemas.openxmlformats.org/officeDocument/2006/relationships/image" Target="../media/image8.png"/><Relationship Id="rId4" Type="http://schemas.openxmlformats.org/officeDocument/2006/relationships/video" Target="../media/media4.mp4"/><Relationship Id="rId9" Type="http://schemas.microsoft.com/office/2007/relationships/media" Target="../media/media7.wav"/><Relationship Id="rId1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media" Target="../media/media10.wav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0.wav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audio" Target="../media/media14.wav"/><Relationship Id="rId3" Type="http://schemas.microsoft.com/office/2007/relationships/media" Target="../media/media12.wav"/><Relationship Id="rId7" Type="http://schemas.microsoft.com/office/2007/relationships/media" Target="../media/media14.wav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6" Type="http://schemas.openxmlformats.org/officeDocument/2006/relationships/audio" Target="../media/media13.wav"/><Relationship Id="rId5" Type="http://schemas.microsoft.com/office/2007/relationships/media" Target="../media/media13.wav"/><Relationship Id="rId10" Type="http://schemas.openxmlformats.org/officeDocument/2006/relationships/image" Target="../media/image3.png"/><Relationship Id="rId4" Type="http://schemas.openxmlformats.org/officeDocument/2006/relationships/audio" Target="../media/media12.wav"/><Relationship Id="rId9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media" Target="../media/media16.mp4"/><Relationship Id="rId7" Type="http://schemas.openxmlformats.org/officeDocument/2006/relationships/image" Target="../media/image10.png"/><Relationship Id="rId2" Type="http://schemas.openxmlformats.org/officeDocument/2006/relationships/video" Target="../media/media15.mp4"/><Relationship Id="rId1" Type="http://schemas.microsoft.com/office/2007/relationships/media" Target="../media/media15.mp4"/><Relationship Id="rId6" Type="http://schemas.openxmlformats.org/officeDocument/2006/relationships/image" Target="../media/image9.png"/><Relationship Id="rId5" Type="http://schemas.openxmlformats.org/officeDocument/2006/relationships/slideLayout" Target="../slideLayouts/slideLayout2.xml"/><Relationship Id="rId4" Type="http://schemas.openxmlformats.org/officeDocument/2006/relationships/video" Target="../media/media16.mp4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2.wav"/><Relationship Id="rId7" Type="http://schemas.openxmlformats.org/officeDocument/2006/relationships/image" Target="../media/image2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3600" b="1" dirty="0"/>
              <a:t>Prejacent truth in rhetorical questions: </a:t>
            </a:r>
            <a:br>
              <a:rPr lang="en-GB" sz="3600" b="1" dirty="0"/>
            </a:br>
            <a:r>
              <a:rPr lang="en-GB" sz="3600" b="1" dirty="0"/>
              <a:t>lessons from Russian</a:t>
            </a:r>
            <a:endParaRPr lang="en-US" sz="2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025590"/>
            <a:ext cx="9144000" cy="123221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Maria Esipova &amp; Maribel Romero (University of Konstanz)</a:t>
            </a:r>
          </a:p>
          <a:p>
            <a:r>
              <a:rPr lang="en-US" dirty="0"/>
              <a:t>FASL 32</a:t>
            </a:r>
          </a:p>
          <a:p>
            <a:r>
              <a:rPr lang="en-US" dirty="0"/>
              <a:t>May 20, 2023</a:t>
            </a:r>
          </a:p>
        </p:txBody>
      </p:sp>
    </p:spTree>
    <p:extLst>
      <p:ext uri="{BB962C8B-B14F-4D97-AF65-F5344CB8AC3E}">
        <p14:creationId xmlns:p14="http://schemas.microsoft.com/office/powerpoint/2010/main" val="22300025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Root vs. explanation-seeking questions: Russian prosody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4862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Naturalistic examples from MURCO:</a:t>
            </a:r>
          </a:p>
          <a:p>
            <a:pPr marL="0" indent="0" defTabSz="91440">
              <a:buNone/>
            </a:pPr>
            <a:r>
              <a:rPr lang="en-US" sz="2400" dirty="0"/>
              <a:t>(4)		</a:t>
            </a:r>
            <a:r>
              <a:rPr lang="en-US" sz="2400" dirty="0">
                <a:solidFill>
                  <a:srgbClr val="0070C0"/>
                </a:solidFill>
              </a:rPr>
              <a:t>Ty				</a:t>
            </a:r>
            <a:r>
              <a:rPr lang="en-US" sz="2400" dirty="0" err="1">
                <a:solidFill>
                  <a:srgbClr val="0070C0"/>
                </a:solidFill>
              </a:rPr>
              <a:t>XOčeš</a:t>
            </a:r>
            <a:r>
              <a:rPr lang="en-US" sz="2400" dirty="0">
                <a:solidFill>
                  <a:srgbClr val="0070C0"/>
                </a:solidFill>
              </a:rPr>
              <a:t>’	</a:t>
            </a:r>
            <a:r>
              <a:rPr lang="en-US" sz="2400" dirty="0" err="1">
                <a:solidFill>
                  <a:srgbClr val="0070C0"/>
                </a:solidFill>
              </a:rPr>
              <a:t>domoj</a:t>
            </a:r>
            <a:r>
              <a:rPr lang="en-US" sz="2400" dirty="0">
                <a:solidFill>
                  <a:srgbClr val="0070C0"/>
                </a:solidFill>
              </a:rPr>
              <a:t>? (root contour)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400" dirty="0"/>
              <a:t>					you		want				home	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400" dirty="0"/>
              <a:t>					‘Do you want to go home?’</a:t>
            </a:r>
          </a:p>
          <a:p>
            <a:pPr marL="0" indent="0" defTabSz="91440">
              <a:buNone/>
            </a:pPr>
            <a:r>
              <a:rPr lang="en-US" sz="2400" dirty="0"/>
              <a:t>(5)		</a:t>
            </a:r>
            <a:r>
              <a:rPr lang="en-US" sz="2400" dirty="0" err="1">
                <a:solidFill>
                  <a:srgbClr val="C00000"/>
                </a:solidFill>
              </a:rPr>
              <a:t>Vy</a:t>
            </a:r>
            <a:r>
              <a:rPr lang="en-US" sz="2400" dirty="0">
                <a:solidFill>
                  <a:srgbClr val="C00000"/>
                </a:solidFill>
              </a:rPr>
              <a:t>			</a:t>
            </a:r>
            <a:r>
              <a:rPr lang="en-US" sz="2400" dirty="0" err="1">
                <a:solidFill>
                  <a:srgbClr val="C00000"/>
                </a:solidFill>
              </a:rPr>
              <a:t>xotite</a:t>
            </a:r>
            <a:r>
              <a:rPr lang="en-US" sz="2400" dirty="0">
                <a:solidFill>
                  <a:srgbClr val="C00000"/>
                </a:solidFill>
              </a:rPr>
              <a:t>		</a:t>
            </a:r>
            <a:r>
              <a:rPr lang="en-US" sz="2400" dirty="0" err="1">
                <a:solidFill>
                  <a:srgbClr val="C00000"/>
                </a:solidFill>
              </a:rPr>
              <a:t>ujTI</a:t>
            </a:r>
            <a:r>
              <a:rPr lang="en-US" sz="2400" dirty="0">
                <a:solidFill>
                  <a:srgbClr val="C00000"/>
                </a:solidFill>
              </a:rPr>
              <a:t>? (explanation-seeking contour)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400" dirty="0"/>
              <a:t>					you		want			leave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400" dirty="0"/>
              <a:t>					‘Do you want to leave?’</a:t>
            </a:r>
          </a:p>
          <a:p>
            <a:pPr marL="0" indent="0" defTabSz="91440">
              <a:buNone/>
            </a:pPr>
            <a:r>
              <a:rPr lang="en-US" sz="2400" dirty="0"/>
              <a:t>(6)		</a:t>
            </a:r>
            <a:r>
              <a:rPr lang="en-US" sz="2400" dirty="0" err="1">
                <a:solidFill>
                  <a:srgbClr val="C00000"/>
                </a:solidFill>
              </a:rPr>
              <a:t>Vy</a:t>
            </a:r>
            <a:r>
              <a:rPr lang="en-US" sz="2400" dirty="0">
                <a:solidFill>
                  <a:srgbClr val="C00000"/>
                </a:solidFill>
              </a:rPr>
              <a:t>			</a:t>
            </a:r>
            <a:r>
              <a:rPr lang="en-US" sz="2400" dirty="0" err="1">
                <a:solidFill>
                  <a:srgbClr val="C00000"/>
                </a:solidFill>
              </a:rPr>
              <a:t>xotite</a:t>
            </a:r>
            <a:r>
              <a:rPr lang="en-US" sz="2400" dirty="0">
                <a:solidFill>
                  <a:srgbClr val="C00000"/>
                </a:solidFill>
              </a:rPr>
              <a:t>		</a:t>
            </a:r>
            <a:r>
              <a:rPr lang="en-US" sz="2400" dirty="0" err="1">
                <a:solidFill>
                  <a:srgbClr val="C00000"/>
                </a:solidFill>
              </a:rPr>
              <a:t>ujti</a:t>
            </a:r>
            <a:r>
              <a:rPr lang="en-US" sz="2400" dirty="0">
                <a:solidFill>
                  <a:srgbClr val="C00000"/>
                </a:solidFill>
              </a:rPr>
              <a:t>				</a:t>
            </a:r>
            <a:r>
              <a:rPr lang="en-US" sz="2400" dirty="0" err="1">
                <a:solidFill>
                  <a:srgbClr val="C00000"/>
                </a:solidFill>
              </a:rPr>
              <a:t>iz</a:t>
            </a:r>
            <a:r>
              <a:rPr lang="en-US" sz="2400" dirty="0">
                <a:solidFill>
                  <a:srgbClr val="C00000"/>
                </a:solidFill>
              </a:rPr>
              <a:t>						</a:t>
            </a:r>
            <a:r>
              <a:rPr lang="en-US" sz="2400" dirty="0" err="1">
                <a:solidFill>
                  <a:srgbClr val="C00000"/>
                </a:solidFill>
              </a:rPr>
              <a:t>igRY</a:t>
            </a:r>
            <a:r>
              <a:rPr lang="en-US" sz="2400" dirty="0">
                <a:solidFill>
                  <a:srgbClr val="C00000"/>
                </a:solidFill>
              </a:rPr>
              <a:t>? (explanation-seeking contour)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400" dirty="0"/>
              <a:t>					you		want			leave	from		game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400" dirty="0"/>
              <a:t>					≈‘Do you want out?’</a:t>
            </a:r>
          </a:p>
        </p:txBody>
      </p:sp>
      <p:pic>
        <p:nvPicPr>
          <p:cNvPr id="5" name="31june_204">
            <a:hlinkClick r:id="" action="ppaction://media"/>
            <a:extLst>
              <a:ext uri="{FF2B5EF4-FFF2-40B4-BE49-F238E27FC236}">
                <a16:creationId xmlns:a16="http://schemas.microsoft.com/office/drawing/2014/main" id="{7B11DD46-79A5-2F4A-1C6C-17B5EEDB4A9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9762953" y="3211994"/>
            <a:ext cx="2194560" cy="1645920"/>
          </a:xfrm>
          <a:prstGeom prst="rect">
            <a:avLst/>
          </a:prstGeom>
        </p:spPr>
      </p:pic>
      <p:pic>
        <p:nvPicPr>
          <p:cNvPr id="7" name="Picture 6" descr="A picture containing text, screenshot, line, diagram&#10;&#10;Description automatically generated">
            <a:extLst>
              <a:ext uri="{FF2B5EF4-FFF2-40B4-BE49-F238E27FC236}">
                <a16:creationId xmlns:a16="http://schemas.microsoft.com/office/drawing/2014/main" id="{9952B66A-4FF7-BCC8-FE57-96CF33BD899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258" y="1876426"/>
            <a:ext cx="3798277" cy="1371600"/>
          </a:xfrm>
          <a:prstGeom prst="rect">
            <a:avLst/>
          </a:prstGeom>
        </p:spPr>
      </p:pic>
      <p:pic>
        <p:nvPicPr>
          <p:cNvPr id="9" name="Picture 8" descr="A picture containing text, diagram, screenshot, line&#10;&#10;Description automatically generated">
            <a:extLst>
              <a:ext uri="{FF2B5EF4-FFF2-40B4-BE49-F238E27FC236}">
                <a16:creationId xmlns:a16="http://schemas.microsoft.com/office/drawing/2014/main" id="{FB3E253A-4DBC-D10A-DB0D-4BA8C5E75EAD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841" y="4744393"/>
            <a:ext cx="3798280" cy="1371600"/>
          </a:xfrm>
          <a:prstGeom prst="rect">
            <a:avLst/>
          </a:prstGeom>
        </p:spPr>
      </p:pic>
      <p:pic>
        <p:nvPicPr>
          <p:cNvPr id="10" name="17_mgnov_vesny_1138">
            <a:hlinkClick r:id="" action="ppaction://media"/>
            <a:extLst>
              <a:ext uri="{FF2B5EF4-FFF2-40B4-BE49-F238E27FC236}">
                <a16:creationId xmlns:a16="http://schemas.microsoft.com/office/drawing/2014/main" id="{F2B5E598-CA76-4B08-9419-5D9AA2533B1D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9762953" y="4981694"/>
            <a:ext cx="2194560" cy="1645920"/>
          </a:xfrm>
          <a:prstGeom prst="rect">
            <a:avLst/>
          </a:prstGeom>
        </p:spPr>
      </p:pic>
      <p:pic>
        <p:nvPicPr>
          <p:cNvPr id="11" name="you-want-leave-game">
            <a:hlinkClick r:id="" action="ppaction://media"/>
            <a:extLst>
              <a:ext uri="{FF2B5EF4-FFF2-40B4-BE49-F238E27FC236}">
                <a16:creationId xmlns:a16="http://schemas.microsoft.com/office/drawing/2014/main" id="{A2248B91-9956-7CE3-EE5F-2990391E34B8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8702922" y="4439593"/>
            <a:ext cx="304800" cy="304800"/>
          </a:xfrm>
          <a:prstGeom prst="rect">
            <a:avLst/>
          </a:prstGeom>
        </p:spPr>
      </p:pic>
      <p:pic>
        <p:nvPicPr>
          <p:cNvPr id="12" name="osen_maraf_173">
            <a:hlinkClick r:id="" action="ppaction://media"/>
            <a:extLst>
              <a:ext uri="{FF2B5EF4-FFF2-40B4-BE49-F238E27FC236}">
                <a16:creationId xmlns:a16="http://schemas.microsoft.com/office/drawing/2014/main" id="{2F7AEBFE-6D5A-0382-285C-C5E7CA028149}"/>
              </a:ext>
            </a:extLst>
          </p:cNvPr>
          <p:cNvPicPr>
            <a:picLocks noChangeAspect="1"/>
          </p:cNvPicPr>
          <p:nvPr>
            <a:vide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9762953" y="1442294"/>
            <a:ext cx="2194560" cy="1645920"/>
          </a:xfrm>
          <a:prstGeom prst="rect">
            <a:avLst/>
          </a:prstGeom>
        </p:spPr>
      </p:pic>
      <p:pic>
        <p:nvPicPr>
          <p:cNvPr id="13" name="you-want-home">
            <a:hlinkClick r:id="" action="ppaction://media"/>
            <a:extLst>
              <a:ext uri="{FF2B5EF4-FFF2-40B4-BE49-F238E27FC236}">
                <a16:creationId xmlns:a16="http://schemas.microsoft.com/office/drawing/2014/main" id="{8F33D16A-0E2D-E9FE-C2C0-FAC291BCC0B4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5636458" y="2226381"/>
            <a:ext cx="304800" cy="304800"/>
          </a:xfrm>
          <a:prstGeom prst="rect">
            <a:avLst/>
          </a:prstGeom>
        </p:spPr>
      </p:pic>
      <p:pic>
        <p:nvPicPr>
          <p:cNvPr id="14" name="you-want-leave">
            <a:hlinkClick r:id="" action="ppaction://media"/>
            <a:extLst>
              <a:ext uri="{FF2B5EF4-FFF2-40B4-BE49-F238E27FC236}">
                <a16:creationId xmlns:a16="http://schemas.microsoft.com/office/drawing/2014/main" id="{DC37ABB6-8F1C-5F16-2B11-D2032BFA94E3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7197712" y="3332987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816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video>
              <p:cMediaNode vol="80000">
                <p:cTn id="48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  <p:video>
              <p:cMediaNode vol="80000">
                <p:cTn id="49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audio>
              <p:cMediaNode vol="80000">
                <p:cTn id="50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51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video>
              <p:cMediaNode vol="80000">
                <p:cTn id="52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dirty="0"/>
              <a:t>Question forms with only explanation-seeking uses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4862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Both English and Russian have ‘what’-marked YNQs (w/syntactic and attitudinal differences b/n the two), which only have explanation-seeking uses</a:t>
            </a:r>
          </a:p>
          <a:p>
            <a:pPr marL="0" indent="0" defTabSz="91440">
              <a:buNone/>
            </a:pPr>
            <a:r>
              <a:rPr lang="en-GB" sz="2400" dirty="0"/>
              <a:t>(7)		‘I just saw Nina cheering in the hallway.’</a:t>
            </a:r>
          </a:p>
          <a:p>
            <a:pPr marL="0" indent="0" defTabSz="91440">
              <a:buNone/>
            </a:pPr>
            <a:r>
              <a:rPr lang="en-GB" sz="2400" dirty="0"/>
              <a:t>					a.		</a:t>
            </a:r>
            <a:r>
              <a:rPr lang="en-GB" sz="2400" dirty="0" err="1">
                <a:solidFill>
                  <a:srgbClr val="C00000"/>
                </a:solidFill>
              </a:rPr>
              <a:t>What</a:t>
            </a:r>
            <a:r>
              <a:rPr lang="en-GB" sz="2400" baseline="-25000" dirty="0" err="1">
                <a:solidFill>
                  <a:srgbClr val="C00000"/>
                </a:solidFill>
              </a:rPr>
              <a:t>H</a:t>
            </a:r>
            <a:r>
              <a:rPr lang="en-GB" sz="2400" baseline="-25000" dirty="0">
                <a:solidFill>
                  <a:srgbClr val="C00000"/>
                </a:solidFill>
              </a:rPr>
              <a:t>*</a:t>
            </a:r>
            <a:r>
              <a:rPr lang="en-GB" sz="2400" dirty="0">
                <a:solidFill>
                  <a:srgbClr val="C00000"/>
                </a:solidFill>
              </a:rPr>
              <a:t> did </a:t>
            </a:r>
            <a:r>
              <a:rPr lang="en-GB" sz="2400" dirty="0" err="1">
                <a:solidFill>
                  <a:srgbClr val="C00000"/>
                </a:solidFill>
              </a:rPr>
              <a:t>she</a:t>
            </a:r>
            <a:r>
              <a:rPr lang="en-GB" sz="2400" baseline="-25000" dirty="0" err="1">
                <a:solidFill>
                  <a:srgbClr val="C00000"/>
                </a:solidFill>
              </a:rPr>
              <a:t>L</a:t>
            </a:r>
            <a:r>
              <a:rPr lang="en-GB" sz="2400" baseline="-25000" dirty="0">
                <a:solidFill>
                  <a:srgbClr val="C00000"/>
                </a:solidFill>
              </a:rPr>
              <a:t>-L%</a:t>
            </a:r>
            <a:r>
              <a:rPr lang="en-GB" sz="2400" dirty="0">
                <a:solidFill>
                  <a:srgbClr val="C00000"/>
                </a:solidFill>
              </a:rPr>
              <a:t>, pass the </a:t>
            </a:r>
            <a:r>
              <a:rPr lang="en-GB" sz="2400" dirty="0" err="1">
                <a:solidFill>
                  <a:srgbClr val="C00000"/>
                </a:solidFill>
              </a:rPr>
              <a:t>exam</a:t>
            </a:r>
            <a:r>
              <a:rPr lang="en-GB" sz="2400" baseline="-25000" dirty="0" err="1">
                <a:solidFill>
                  <a:srgbClr val="C00000"/>
                </a:solidFill>
              </a:rPr>
              <a:t>L</a:t>
            </a:r>
            <a:r>
              <a:rPr lang="en-GB" sz="2400" baseline="-25000" dirty="0">
                <a:solidFill>
                  <a:srgbClr val="C00000"/>
                </a:solidFill>
              </a:rPr>
              <a:t>*H-H%</a:t>
            </a:r>
            <a:r>
              <a:rPr lang="en-GB" sz="2400" dirty="0">
                <a:solidFill>
                  <a:srgbClr val="C00000"/>
                </a:solidFill>
              </a:rPr>
              <a:t>?</a:t>
            </a:r>
            <a:r>
              <a:rPr lang="en-GB" sz="2400" dirty="0"/>
              <a:t> (see Tortora &amp; Bishop 2021)</a:t>
            </a:r>
          </a:p>
          <a:p>
            <a:pPr marL="0" indent="0" defTabSz="91440">
              <a:buNone/>
            </a:pPr>
            <a:r>
              <a:rPr lang="en-GB" sz="2400" dirty="0"/>
              <a:t>					b.		</a:t>
            </a:r>
            <a:r>
              <a:rPr lang="en-GB" sz="2400" dirty="0">
                <a:solidFill>
                  <a:srgbClr val="C00000"/>
                </a:solidFill>
              </a:rPr>
              <a:t>Ona		</a:t>
            </a:r>
            <a:r>
              <a:rPr lang="en-GB" sz="2400" dirty="0" err="1">
                <a:solidFill>
                  <a:srgbClr val="C00000"/>
                </a:solidFill>
              </a:rPr>
              <a:t>čto</a:t>
            </a:r>
            <a:r>
              <a:rPr lang="en-GB" sz="2400" dirty="0">
                <a:solidFill>
                  <a:srgbClr val="C00000"/>
                </a:solidFill>
              </a:rPr>
              <a:t>,					</a:t>
            </a:r>
            <a:r>
              <a:rPr lang="en-GB" sz="2400" dirty="0" err="1">
                <a:solidFill>
                  <a:srgbClr val="C00000"/>
                </a:solidFill>
              </a:rPr>
              <a:t>sdala</a:t>
            </a:r>
            <a:r>
              <a:rPr lang="en-GB" sz="2400" dirty="0">
                <a:solidFill>
                  <a:srgbClr val="C00000"/>
                </a:solidFill>
              </a:rPr>
              <a:t>		</a:t>
            </a:r>
            <a:r>
              <a:rPr lang="en-GB" sz="2400" dirty="0" err="1">
                <a:solidFill>
                  <a:srgbClr val="C00000"/>
                </a:solidFill>
              </a:rPr>
              <a:t>ekZAmen</a:t>
            </a:r>
            <a:r>
              <a:rPr lang="en-GB" sz="2400" dirty="0">
                <a:solidFill>
                  <a:srgbClr val="C00000"/>
                </a:solidFill>
              </a:rPr>
              <a:t>?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GB" sz="2400" dirty="0"/>
              <a:t>									she			WHAT		pass				exam</a:t>
            </a:r>
          </a:p>
        </p:txBody>
      </p:sp>
    </p:spTree>
    <p:extLst>
      <p:ext uri="{BB962C8B-B14F-4D97-AF65-F5344CB8AC3E}">
        <p14:creationId xmlns:p14="http://schemas.microsoft.com/office/powerpoint/2010/main" val="1994905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dirty="0"/>
              <a:t>Question forms with only explanation-seeking uses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486274"/>
          </a:xfrm>
        </p:spPr>
        <p:txBody>
          <a:bodyPr>
            <a:normAutofit fontScale="85000" lnSpcReduction="20000"/>
          </a:bodyPr>
          <a:lstStyle/>
          <a:p>
            <a:pPr marL="0" indent="0" defTabSz="91440">
              <a:buNone/>
            </a:pPr>
            <a:r>
              <a:rPr lang="en-GB" sz="2400" dirty="0"/>
              <a:t>(8)		</a:t>
            </a:r>
            <a:r>
              <a:rPr lang="en-GB" sz="2400" dirty="0">
                <a:solidFill>
                  <a:srgbClr val="0070C0"/>
                </a:solidFill>
              </a:rPr>
              <a:t>Context A (root): I open the fridge to get wine for myself and ask Anna the following question to 					see if she wants a glass as well.</a:t>
            </a:r>
          </a:p>
          <a:p>
            <a:pPr marL="0" indent="0" defTabSz="91440">
              <a:buNone/>
            </a:pPr>
            <a:r>
              <a:rPr lang="en-GB" sz="2400" dirty="0">
                <a:solidFill>
                  <a:srgbClr val="C00000"/>
                </a:solidFill>
              </a:rPr>
              <a:t>					Context B (explanation-seeking): We’re in a restaurant, looking at the drinks menus; Anna goes 					straight for the wine list. Observing this, I ask the following question.</a:t>
            </a:r>
          </a:p>
          <a:p>
            <a:pPr marL="0" indent="0" defTabSz="91440">
              <a:buNone/>
            </a:pPr>
            <a:r>
              <a:rPr lang="en-GB" sz="2400" dirty="0"/>
              <a:t>					a.		</a:t>
            </a:r>
            <a:r>
              <a:rPr lang="en-GB" sz="2400" dirty="0">
                <a:gradFill flip="none" rotWithShape="1">
                  <a:gsLst>
                    <a:gs pos="20000">
                      <a:srgbClr val="FF0000"/>
                    </a:gs>
                    <a:gs pos="70000">
                      <a:srgbClr val="0070C0"/>
                    </a:gs>
                  </a:gsLst>
                  <a:lin ang="0" scaled="1"/>
                  <a:tileRect/>
                </a:gradFill>
              </a:rPr>
              <a:t>Are you interested in a glass of wine?	</a:t>
            </a:r>
            <a:r>
              <a:rPr lang="en-GB" sz="2400" dirty="0"/>
              <a:t>	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GB" sz="2400" dirty="0"/>
              <a:t>									</a:t>
            </a:r>
            <a:r>
              <a:rPr lang="en-US" sz="2400" dirty="0"/>
              <a:t>Context A: OK; Context B: OK (according to Tortora &amp; Bishop 2021)</a:t>
            </a:r>
            <a:endParaRPr lang="en-GB" sz="2400" dirty="0"/>
          </a:p>
          <a:p>
            <a:pPr marL="0" indent="0" defTabSz="91440">
              <a:buNone/>
            </a:pPr>
            <a:r>
              <a:rPr lang="en-US" sz="2400" dirty="0"/>
              <a:t>					b.		</a:t>
            </a:r>
            <a:r>
              <a:rPr lang="en-US" sz="2400" dirty="0">
                <a:solidFill>
                  <a:srgbClr val="C00000"/>
                </a:solidFill>
              </a:rPr>
              <a:t>What are you, interested in a glass of wine?</a:t>
            </a:r>
            <a:endParaRPr lang="en-GB" sz="2400" dirty="0">
              <a:solidFill>
                <a:srgbClr val="C00000"/>
              </a:solidFill>
            </a:endParaRPr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400" dirty="0"/>
              <a:t>									Context A: #; Context B: OK	 (according to Tortora &amp; Bishop 2021)</a:t>
            </a:r>
          </a:p>
          <a:p>
            <a:pPr marL="0" indent="0" defTabSz="91440">
              <a:buNone/>
            </a:pPr>
            <a:r>
              <a:rPr lang="en-US" sz="2400" dirty="0"/>
              <a:t>					c.			</a:t>
            </a:r>
            <a:r>
              <a:rPr lang="en-US" sz="2400" dirty="0">
                <a:solidFill>
                  <a:srgbClr val="0070C0"/>
                </a:solidFill>
              </a:rPr>
              <a:t>Ty				</a:t>
            </a:r>
            <a:r>
              <a:rPr lang="en-US" sz="2400" dirty="0" err="1">
                <a:solidFill>
                  <a:srgbClr val="0070C0"/>
                </a:solidFill>
              </a:rPr>
              <a:t>XOčeš</a:t>
            </a:r>
            <a:r>
              <a:rPr lang="en-US" sz="2400" dirty="0">
                <a:solidFill>
                  <a:srgbClr val="0070C0"/>
                </a:solidFill>
              </a:rPr>
              <a:t>’		</a:t>
            </a:r>
            <a:r>
              <a:rPr lang="en-US" sz="2400" dirty="0" err="1">
                <a:solidFill>
                  <a:srgbClr val="0070C0"/>
                </a:solidFill>
              </a:rPr>
              <a:t>bokal</a:t>
            </a:r>
            <a:r>
              <a:rPr lang="en-US" sz="2400" dirty="0">
                <a:solidFill>
                  <a:srgbClr val="0070C0"/>
                </a:solidFill>
              </a:rPr>
              <a:t>		vina? </a:t>
            </a:r>
            <a:r>
              <a:rPr lang="en-US" sz="2400" dirty="0"/>
              <a:t>(root contour)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400" dirty="0"/>
              <a:t>									you		want				glass			of-wine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400" dirty="0"/>
              <a:t>									Context A: OK; Context B: OK, but as “out of the blue”, ignoring the evidence</a:t>
            </a:r>
          </a:p>
          <a:p>
            <a:pPr marL="0" indent="0" defTabSz="91440">
              <a:buNone/>
            </a:pPr>
            <a:r>
              <a:rPr lang="en-US" sz="2400" dirty="0"/>
              <a:t>					d.		</a:t>
            </a:r>
            <a:r>
              <a:rPr lang="en-US" sz="2400" dirty="0">
                <a:solidFill>
                  <a:srgbClr val="C00000"/>
                </a:solidFill>
              </a:rPr>
              <a:t>Ty		</a:t>
            </a:r>
            <a:r>
              <a:rPr lang="en-US" sz="2400" dirty="0" err="1">
                <a:solidFill>
                  <a:srgbClr val="C00000"/>
                </a:solidFill>
              </a:rPr>
              <a:t>xočeš</a:t>
            </a:r>
            <a:r>
              <a:rPr lang="en-US" sz="2400" dirty="0">
                <a:solidFill>
                  <a:srgbClr val="C00000"/>
                </a:solidFill>
              </a:rPr>
              <a:t>’		</a:t>
            </a:r>
            <a:r>
              <a:rPr lang="en-US" sz="2400" dirty="0" err="1">
                <a:solidFill>
                  <a:srgbClr val="C00000"/>
                </a:solidFill>
              </a:rPr>
              <a:t>bokal</a:t>
            </a:r>
            <a:r>
              <a:rPr lang="en-US" sz="2400" dirty="0">
                <a:solidFill>
                  <a:srgbClr val="C00000"/>
                </a:solidFill>
              </a:rPr>
              <a:t>		</a:t>
            </a:r>
            <a:r>
              <a:rPr lang="en-US" sz="2400" dirty="0" err="1">
                <a:solidFill>
                  <a:srgbClr val="C00000"/>
                </a:solidFill>
              </a:rPr>
              <a:t>viNA</a:t>
            </a:r>
            <a:r>
              <a:rPr lang="en-US" sz="2400" dirty="0">
                <a:solidFill>
                  <a:srgbClr val="C00000"/>
                </a:solidFill>
              </a:rPr>
              <a:t>? </a:t>
            </a:r>
            <a:r>
              <a:rPr lang="en-US" sz="2400" dirty="0"/>
              <a:t>(explanation-seeking contour)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400" dirty="0"/>
              <a:t>									Context A: #; Context B: OK</a:t>
            </a:r>
          </a:p>
          <a:p>
            <a:pPr marL="0" indent="0" defTabSz="91440">
              <a:buNone/>
            </a:pPr>
            <a:r>
              <a:rPr lang="en-US" sz="2400" dirty="0"/>
              <a:t>					e.		</a:t>
            </a:r>
            <a:r>
              <a:rPr lang="en-US" sz="2400" dirty="0">
                <a:solidFill>
                  <a:srgbClr val="C00000"/>
                </a:solidFill>
              </a:rPr>
              <a:t>Ty				</a:t>
            </a:r>
            <a:r>
              <a:rPr lang="en-US" sz="2400" dirty="0" err="1">
                <a:solidFill>
                  <a:srgbClr val="C00000"/>
                </a:solidFill>
              </a:rPr>
              <a:t>čto</a:t>
            </a:r>
            <a:r>
              <a:rPr lang="en-US" sz="2400" dirty="0">
                <a:solidFill>
                  <a:srgbClr val="C00000"/>
                </a:solidFill>
              </a:rPr>
              <a:t>,					</a:t>
            </a:r>
            <a:r>
              <a:rPr lang="en-US" sz="2400" dirty="0" err="1">
                <a:solidFill>
                  <a:srgbClr val="C00000"/>
                </a:solidFill>
              </a:rPr>
              <a:t>xočeš</a:t>
            </a:r>
            <a:r>
              <a:rPr lang="en-US" sz="2400" dirty="0">
                <a:solidFill>
                  <a:srgbClr val="C00000"/>
                </a:solidFill>
              </a:rPr>
              <a:t>’		</a:t>
            </a:r>
            <a:r>
              <a:rPr lang="en-US" sz="2400" dirty="0" err="1">
                <a:solidFill>
                  <a:srgbClr val="C00000"/>
                </a:solidFill>
              </a:rPr>
              <a:t>bokal</a:t>
            </a:r>
            <a:r>
              <a:rPr lang="en-US" sz="2400" dirty="0">
                <a:solidFill>
                  <a:srgbClr val="C00000"/>
                </a:solidFill>
              </a:rPr>
              <a:t>		</a:t>
            </a:r>
            <a:r>
              <a:rPr lang="en-US" sz="2400" dirty="0" err="1">
                <a:solidFill>
                  <a:srgbClr val="C00000"/>
                </a:solidFill>
              </a:rPr>
              <a:t>viNA</a:t>
            </a:r>
            <a:r>
              <a:rPr lang="en-US" sz="2400" dirty="0">
                <a:solidFill>
                  <a:srgbClr val="C00000"/>
                </a:solidFill>
              </a:rPr>
              <a:t>?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400" dirty="0"/>
              <a:t>									you		WHAT			want			glass			of-wine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400" dirty="0"/>
              <a:t>									Context A: #; Context B: OK</a:t>
            </a:r>
          </a:p>
        </p:txBody>
      </p:sp>
    </p:spTree>
    <p:extLst>
      <p:ext uri="{BB962C8B-B14F-4D97-AF65-F5344CB8AC3E}">
        <p14:creationId xmlns:p14="http://schemas.microsoft.com/office/powerpoint/2010/main" val="3922433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dirty="0"/>
              <a:t>Question forms with only explanation-seeking uses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4862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Side note: there are at least two other YNQ forms in Russian that involve </a:t>
            </a:r>
            <a:r>
              <a:rPr lang="en-GB" sz="2400" i="1" dirty="0" err="1"/>
              <a:t>čto</a:t>
            </a:r>
            <a:r>
              <a:rPr lang="en-GB" sz="2400" dirty="0"/>
              <a:t> and/or a “meet”-type particle (in the sense of </a:t>
            </a:r>
            <a:r>
              <a:rPr lang="en-GB" sz="2400" dirty="0" err="1"/>
              <a:t>Szabolcsi</a:t>
            </a:r>
            <a:r>
              <a:rPr lang="en-GB" sz="2400" dirty="0"/>
              <a:t> 2015) and only have explanation-seeking uses (+ further differences in attitudinal and/or sociolinguistic component)</a:t>
            </a:r>
          </a:p>
          <a:p>
            <a:pPr marL="0" indent="0" defTabSz="91440">
              <a:buNone/>
            </a:pPr>
            <a:r>
              <a:rPr lang="en-GB" sz="2400" dirty="0"/>
              <a:t>(9)		a.		</a:t>
            </a:r>
            <a:r>
              <a:rPr lang="en-GB" sz="2400" dirty="0">
                <a:solidFill>
                  <a:srgbClr val="C00000"/>
                </a:solidFill>
              </a:rPr>
              <a:t>Ty				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xočeš</a:t>
            </a:r>
            <a:r>
              <a:rPr lang="en-US" sz="2400" dirty="0">
                <a:solidFill>
                  <a:srgbClr val="C00000"/>
                </a:solidFill>
              </a:rPr>
              <a:t>’		</a:t>
            </a:r>
            <a:r>
              <a:rPr lang="en-US" sz="2400" dirty="0" err="1">
                <a:solidFill>
                  <a:srgbClr val="C00000"/>
                </a:solidFill>
              </a:rPr>
              <a:t>bokal</a:t>
            </a:r>
            <a:r>
              <a:rPr lang="en-US" sz="2400" dirty="0">
                <a:solidFill>
                  <a:srgbClr val="C00000"/>
                </a:solidFill>
              </a:rPr>
              <a:t>		</a:t>
            </a:r>
            <a:r>
              <a:rPr lang="en-US" sz="2400" dirty="0" err="1">
                <a:solidFill>
                  <a:srgbClr val="C00000"/>
                </a:solidFill>
              </a:rPr>
              <a:t>viNA</a:t>
            </a:r>
            <a:r>
              <a:rPr lang="en-US" sz="2400" dirty="0">
                <a:solidFill>
                  <a:srgbClr val="C00000"/>
                </a:solidFill>
              </a:rPr>
              <a:t>,		 			</a:t>
            </a:r>
            <a:r>
              <a:rPr lang="en-US" sz="2400" dirty="0" err="1">
                <a:solidFill>
                  <a:srgbClr val="C00000"/>
                </a:solidFill>
              </a:rPr>
              <a:t>čto</a:t>
            </a:r>
            <a:r>
              <a:rPr lang="en-US" sz="2400" dirty="0">
                <a:solidFill>
                  <a:srgbClr val="C00000"/>
                </a:solidFill>
              </a:rPr>
              <a:t>						li?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GB" sz="2400" dirty="0"/>
              <a:t>									you			want				glass			of-wine		WHAT		LI</a:t>
            </a:r>
          </a:p>
          <a:p>
            <a:pPr marL="0" indent="0" defTabSz="91440">
              <a:buNone/>
            </a:pPr>
            <a:r>
              <a:rPr lang="en-GB" sz="2400" dirty="0"/>
              <a:t>					b.		</a:t>
            </a:r>
            <a:r>
              <a:rPr lang="en-GB" sz="2400" dirty="0">
                <a:solidFill>
                  <a:srgbClr val="C00000"/>
                </a:solidFill>
              </a:rPr>
              <a:t>Ty					</a:t>
            </a:r>
            <a:r>
              <a:rPr lang="en-US" sz="2400" dirty="0" err="1">
                <a:solidFill>
                  <a:srgbClr val="C00000"/>
                </a:solidFill>
              </a:rPr>
              <a:t>libo</a:t>
            </a:r>
            <a:r>
              <a:rPr lang="en-US" sz="2400" dirty="0">
                <a:solidFill>
                  <a:srgbClr val="C00000"/>
                </a:solidFill>
              </a:rPr>
              <a:t>				</a:t>
            </a:r>
            <a:r>
              <a:rPr lang="en-US" sz="2400" dirty="0" err="1">
                <a:solidFill>
                  <a:srgbClr val="C00000"/>
                </a:solidFill>
              </a:rPr>
              <a:t>xočeš</a:t>
            </a:r>
            <a:r>
              <a:rPr lang="en-US" sz="2400" dirty="0">
                <a:solidFill>
                  <a:srgbClr val="C00000"/>
                </a:solidFill>
              </a:rPr>
              <a:t>’		</a:t>
            </a:r>
            <a:r>
              <a:rPr lang="en-US" sz="2400" dirty="0" err="1">
                <a:solidFill>
                  <a:srgbClr val="C00000"/>
                </a:solidFill>
              </a:rPr>
              <a:t>bokal</a:t>
            </a:r>
            <a:r>
              <a:rPr lang="en-US" sz="2400" dirty="0">
                <a:solidFill>
                  <a:srgbClr val="C00000"/>
                </a:solidFill>
              </a:rPr>
              <a:t>		</a:t>
            </a:r>
            <a:r>
              <a:rPr lang="en-US" sz="2400" dirty="0" err="1">
                <a:solidFill>
                  <a:srgbClr val="C00000"/>
                </a:solidFill>
              </a:rPr>
              <a:t>viNA</a:t>
            </a:r>
            <a:r>
              <a:rPr lang="en-US" sz="2400" dirty="0">
                <a:solidFill>
                  <a:srgbClr val="C00000"/>
                </a:solidFill>
              </a:rPr>
              <a:t>? </a:t>
            </a:r>
            <a:r>
              <a:rPr lang="en-US" sz="2400" dirty="0"/>
              <a:t>(regional)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GB" sz="2400" dirty="0"/>
              <a:t>									you			LIBO		want				glass			of-wine</a:t>
            </a:r>
          </a:p>
        </p:txBody>
      </p:sp>
    </p:spTree>
    <p:extLst>
      <p:ext uri="{BB962C8B-B14F-4D97-AF65-F5344CB8AC3E}">
        <p14:creationId xmlns:p14="http://schemas.microsoft.com/office/powerpoint/2010/main" val="329265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dirty="0"/>
              <a:t>‘Or not’ </a:t>
            </a:r>
            <a:r>
              <a:rPr lang="en-GB" sz="3600" dirty="0" err="1"/>
              <a:t>AltQs</a:t>
            </a:r>
            <a:r>
              <a:rPr lang="en-GB" sz="3600" dirty="0"/>
              <a:t> cannot be explanation-seeking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4862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‘Or not’ </a:t>
            </a:r>
            <a:r>
              <a:rPr lang="en-GB" sz="2400" dirty="0" err="1"/>
              <a:t>AltQ</a:t>
            </a:r>
            <a:r>
              <a:rPr lang="en-GB" sz="2400" dirty="0"/>
              <a:t> counterparts are only available for root </a:t>
            </a:r>
            <a:r>
              <a:rPr lang="en-GB" sz="2400" dirty="0" err="1"/>
              <a:t>PolQs</a:t>
            </a:r>
            <a:r>
              <a:rPr lang="en-GB" sz="2400" dirty="0"/>
              <a:t>, but not for explanation-seeking </a:t>
            </a:r>
            <a:r>
              <a:rPr lang="en-GB" sz="2400" dirty="0" err="1"/>
              <a:t>PolQs</a:t>
            </a:r>
            <a:r>
              <a:rPr lang="en-GB" sz="2400" dirty="0"/>
              <a:t> (see also </a:t>
            </a:r>
            <a:r>
              <a:rPr lang="en-GB" sz="2400" dirty="0" err="1"/>
              <a:t>Bolinger</a:t>
            </a:r>
            <a:r>
              <a:rPr lang="en-GB" sz="2400" dirty="0"/>
              <a:t> 1978)</a:t>
            </a:r>
          </a:p>
          <a:p>
            <a:pPr marL="0" indent="0">
              <a:buNone/>
            </a:pPr>
            <a:r>
              <a:rPr lang="en-GB" sz="2400" dirty="0"/>
              <a:t>We can see this for YNQ forms that only have explanation-seeking uses:</a:t>
            </a:r>
          </a:p>
          <a:p>
            <a:pPr marL="0" indent="0" defTabSz="91440">
              <a:buNone/>
            </a:pPr>
            <a:r>
              <a:rPr lang="en-GB" sz="2400" dirty="0"/>
              <a:t>(10)		a.		</a:t>
            </a:r>
            <a:r>
              <a:rPr lang="en-GB" sz="2400" dirty="0">
                <a:solidFill>
                  <a:srgbClr val="0070C0"/>
                </a:solidFill>
              </a:rPr>
              <a:t>Nina		</a:t>
            </a:r>
            <a:r>
              <a:rPr lang="en-GB" sz="2400" dirty="0" err="1">
                <a:solidFill>
                  <a:srgbClr val="0070C0"/>
                </a:solidFill>
              </a:rPr>
              <a:t>sdaLA</a:t>
            </a:r>
            <a:r>
              <a:rPr lang="en-GB" sz="2400" dirty="0">
                <a:solidFill>
                  <a:srgbClr val="0070C0"/>
                </a:solidFill>
              </a:rPr>
              <a:t>				</a:t>
            </a:r>
            <a:r>
              <a:rPr lang="en-GB" sz="2400" dirty="0" err="1">
                <a:solidFill>
                  <a:srgbClr val="0070C0"/>
                </a:solidFill>
              </a:rPr>
              <a:t>ekzamen</a:t>
            </a:r>
            <a:r>
              <a:rPr lang="en-GB" sz="2400" dirty="0">
                <a:solidFill>
                  <a:srgbClr val="0070C0"/>
                </a:solidFill>
              </a:rPr>
              <a:t>		</a:t>
            </a:r>
            <a:r>
              <a:rPr lang="en-GB" sz="2400" dirty="0" err="1">
                <a:solidFill>
                  <a:srgbClr val="0070C0"/>
                </a:solidFill>
              </a:rPr>
              <a:t>ili</a:t>
            </a:r>
            <a:r>
              <a:rPr lang="en-GB" sz="2400" dirty="0">
                <a:solidFill>
                  <a:srgbClr val="0070C0"/>
                </a:solidFill>
              </a:rPr>
              <a:t>			net?</a:t>
            </a:r>
            <a:r>
              <a:rPr lang="en-GB" sz="2400" dirty="0"/>
              <a:t> (root contour)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400" dirty="0"/>
              <a:t>											Nina		passed		exam							or			not</a:t>
            </a:r>
          </a:p>
          <a:p>
            <a:pPr marL="0" indent="0" defTabSz="91440">
              <a:buNone/>
            </a:pPr>
            <a:r>
              <a:rPr lang="en-US" sz="2400" dirty="0"/>
              <a:t>							b.		</a:t>
            </a:r>
            <a:r>
              <a:rPr lang="en-US" sz="2400" dirty="0">
                <a:solidFill>
                  <a:srgbClr val="C00000"/>
                </a:solidFill>
              </a:rPr>
              <a:t>Nina		</a:t>
            </a:r>
            <a:r>
              <a:rPr lang="en-US" sz="2400" dirty="0" err="1">
                <a:solidFill>
                  <a:srgbClr val="C00000"/>
                </a:solidFill>
              </a:rPr>
              <a:t>sdala</a:t>
            </a:r>
            <a:r>
              <a:rPr lang="en-US" sz="2400" dirty="0">
                <a:solidFill>
                  <a:srgbClr val="C00000"/>
                </a:solidFill>
              </a:rPr>
              <a:t>		</a:t>
            </a:r>
            <a:r>
              <a:rPr lang="en-US" sz="2400" dirty="0" err="1">
                <a:solidFill>
                  <a:srgbClr val="C00000"/>
                </a:solidFill>
              </a:rPr>
              <a:t>ekZAmen</a:t>
            </a:r>
            <a:r>
              <a:rPr lang="en-US" sz="2400" dirty="0">
                <a:solidFill>
                  <a:srgbClr val="C00000"/>
                </a:solidFill>
              </a:rPr>
              <a:t>		{*</a:t>
            </a:r>
            <a:r>
              <a:rPr lang="en-US" sz="2400" dirty="0" err="1">
                <a:solidFill>
                  <a:srgbClr val="C00000"/>
                </a:solidFill>
              </a:rPr>
              <a:t>ili</a:t>
            </a:r>
            <a:r>
              <a:rPr lang="en-US" sz="2400" dirty="0">
                <a:solidFill>
                  <a:srgbClr val="C00000"/>
                </a:solidFill>
              </a:rPr>
              <a:t>		net	/	</a:t>
            </a:r>
            <a:r>
              <a:rPr lang="en-US" sz="2400" dirty="0" err="1">
                <a:solidFill>
                  <a:srgbClr val="C00000"/>
                </a:solidFill>
              </a:rPr>
              <a:t>ili</a:t>
            </a:r>
            <a:r>
              <a:rPr lang="en-US" sz="2400" dirty="0">
                <a:solidFill>
                  <a:srgbClr val="C00000"/>
                </a:solidFill>
              </a:rPr>
              <a:t>		</a:t>
            </a:r>
            <a:r>
              <a:rPr lang="en-US" sz="2400" dirty="0" err="1">
                <a:solidFill>
                  <a:srgbClr val="C00000"/>
                </a:solidFill>
              </a:rPr>
              <a:t>čto</a:t>
            </a:r>
            <a:r>
              <a:rPr lang="en-US" sz="2400" dirty="0">
                <a:solidFill>
                  <a:srgbClr val="C00000"/>
                </a:solidFill>
              </a:rPr>
              <a:t>}? </a:t>
            </a:r>
            <a:r>
              <a:rPr lang="en-US" sz="2400" dirty="0"/>
              <a:t>(explanation-seeking contour)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400" dirty="0"/>
              <a:t>											Nina		passed		exam					{*or		not	/	or		WHAT}</a:t>
            </a:r>
          </a:p>
          <a:p>
            <a:pPr marL="0" indent="0" defTabSz="91440">
              <a:buNone/>
            </a:pPr>
            <a:r>
              <a:rPr lang="en-US" sz="2400" dirty="0"/>
              <a:t>							c.		</a:t>
            </a:r>
            <a:r>
              <a:rPr lang="en-US" sz="2400" dirty="0">
                <a:solidFill>
                  <a:srgbClr val="C00000"/>
                </a:solidFill>
              </a:rPr>
              <a:t>What did she, pass the exam </a:t>
            </a:r>
            <a:r>
              <a:rPr lang="en-US" sz="2400" dirty="0"/>
              <a:t>{*or not / </a:t>
            </a:r>
            <a:r>
              <a:rPr lang="en-US" sz="2400" dirty="0">
                <a:solidFill>
                  <a:srgbClr val="C00000"/>
                </a:solidFill>
              </a:rPr>
              <a:t>or something}?</a:t>
            </a:r>
          </a:p>
          <a:p>
            <a:pPr marL="0" indent="0" defTabSz="91440">
              <a:buNone/>
            </a:pPr>
            <a:r>
              <a:rPr lang="en-US" sz="2400" dirty="0"/>
              <a:t>							d.		</a:t>
            </a:r>
            <a:r>
              <a:rPr lang="en-US" sz="2400" dirty="0">
                <a:solidFill>
                  <a:srgbClr val="C00000"/>
                </a:solidFill>
              </a:rPr>
              <a:t>Nina		</a:t>
            </a:r>
            <a:r>
              <a:rPr lang="en-US" sz="2400" dirty="0" err="1">
                <a:solidFill>
                  <a:srgbClr val="C00000"/>
                </a:solidFill>
              </a:rPr>
              <a:t>čto</a:t>
            </a:r>
            <a:r>
              <a:rPr lang="en-US" sz="2400" dirty="0">
                <a:solidFill>
                  <a:srgbClr val="C00000"/>
                </a:solidFill>
              </a:rPr>
              <a:t>,					</a:t>
            </a:r>
            <a:r>
              <a:rPr lang="en-US" sz="2400" dirty="0" err="1">
                <a:solidFill>
                  <a:srgbClr val="C00000"/>
                </a:solidFill>
              </a:rPr>
              <a:t>sdala</a:t>
            </a:r>
            <a:r>
              <a:rPr lang="en-US" sz="2400" dirty="0">
                <a:solidFill>
                  <a:srgbClr val="C00000"/>
                </a:solidFill>
              </a:rPr>
              <a:t>				</a:t>
            </a:r>
            <a:r>
              <a:rPr lang="en-US" sz="2400" dirty="0" err="1">
                <a:solidFill>
                  <a:srgbClr val="C00000"/>
                </a:solidFill>
              </a:rPr>
              <a:t>ekZAmen</a:t>
            </a:r>
            <a:r>
              <a:rPr lang="en-US" sz="2400" dirty="0">
                <a:solidFill>
                  <a:srgbClr val="C00000"/>
                </a:solidFill>
              </a:rPr>
              <a:t>		</a:t>
            </a:r>
            <a:r>
              <a:rPr lang="en-US" sz="2400" dirty="0"/>
              <a:t>{*	</a:t>
            </a:r>
            <a:r>
              <a:rPr lang="en-US" sz="2400" dirty="0" err="1"/>
              <a:t>ili</a:t>
            </a:r>
            <a:r>
              <a:rPr lang="en-US" sz="2400" dirty="0"/>
              <a:t>		net /</a:t>
            </a:r>
            <a:r>
              <a:rPr lang="en-US" sz="2400" dirty="0">
                <a:solidFill>
                  <a:srgbClr val="C00000"/>
                </a:solidFill>
              </a:rPr>
              <a:t>	</a:t>
            </a:r>
            <a:r>
              <a:rPr lang="en-US" sz="2400" dirty="0" err="1">
                <a:solidFill>
                  <a:srgbClr val="C00000"/>
                </a:solidFill>
              </a:rPr>
              <a:t>ili</a:t>
            </a:r>
            <a:r>
              <a:rPr lang="en-US" sz="2400" dirty="0">
                <a:solidFill>
                  <a:srgbClr val="C00000"/>
                </a:solidFill>
              </a:rPr>
              <a:t>		</a:t>
            </a:r>
            <a:r>
              <a:rPr lang="en-US" sz="2400" dirty="0" err="1">
                <a:solidFill>
                  <a:srgbClr val="C00000"/>
                </a:solidFill>
              </a:rPr>
              <a:t>čto</a:t>
            </a:r>
            <a:r>
              <a:rPr lang="en-US" sz="2400" dirty="0">
                <a:solidFill>
                  <a:srgbClr val="C00000"/>
                </a:solidFill>
              </a:rPr>
              <a:t>}?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400" dirty="0"/>
              <a:t>											Nina		WHAT		passed		exam							{*	or		not	/	or		WHAT}</a:t>
            </a:r>
          </a:p>
        </p:txBody>
      </p:sp>
      <p:pic>
        <p:nvPicPr>
          <p:cNvPr id="4" name="ru-nina-passed-exam-or-not">
            <a:hlinkClick r:id="" action="ppaction://media"/>
            <a:extLst>
              <a:ext uri="{FF2B5EF4-FFF2-40B4-BE49-F238E27FC236}">
                <a16:creationId xmlns:a16="http://schemas.microsoft.com/office/drawing/2014/main" id="{0F6B7382-ABEF-7559-DE05-E5D5F45CFBF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927297" y="2974977"/>
            <a:ext cx="406400" cy="406400"/>
          </a:xfrm>
          <a:prstGeom prst="rect">
            <a:avLst/>
          </a:prstGeom>
        </p:spPr>
      </p:pic>
      <p:pic>
        <p:nvPicPr>
          <p:cNvPr id="5" name="ru-nina-passed-exam-or-what">
            <a:hlinkClick r:id="" action="ppaction://media"/>
            <a:extLst>
              <a:ext uri="{FF2B5EF4-FFF2-40B4-BE49-F238E27FC236}">
                <a16:creationId xmlns:a16="http://schemas.microsoft.com/office/drawing/2014/main" id="{BBCA1108-0C78-2F8A-1ADA-1BD11B16CFC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947400" y="3730626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87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dirty="0"/>
              <a:t>A note on constituent sub-QUD yes/no questions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4862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err="1"/>
              <a:t>PolQs</a:t>
            </a:r>
            <a:r>
              <a:rPr lang="en-GB" sz="2400" dirty="0"/>
              <a:t> can also signal larger QUDs of a constituent (i.e., sub-clausal) type; those are marked with narrow prosodic focus on the relevant constituent in both English and Russian, and can in principle have ‘or not’ </a:t>
            </a:r>
            <a:r>
              <a:rPr lang="en-GB" sz="2400" dirty="0" err="1"/>
              <a:t>AltQ</a:t>
            </a:r>
            <a:r>
              <a:rPr lang="en-GB" sz="2400" dirty="0"/>
              <a:t> counterparts, although other types of disjunct continuations are often preferable:</a:t>
            </a:r>
          </a:p>
          <a:p>
            <a:pPr marL="0" indent="0" defTabSz="91440">
              <a:buNone/>
            </a:pPr>
            <a:r>
              <a:rPr lang="en-GB" sz="2400" dirty="0"/>
              <a:t>(11)		a.		Who called you? Did </a:t>
            </a:r>
            <a:r>
              <a:rPr lang="en-GB" sz="2400" dirty="0" err="1"/>
              <a:t>NIna</a:t>
            </a:r>
            <a:r>
              <a:rPr lang="en-GB" sz="2400" dirty="0"/>
              <a:t> call you (or someone else / ?or not)?</a:t>
            </a:r>
          </a:p>
          <a:p>
            <a:pPr marL="0" indent="0" defTabSz="91440">
              <a:buNone/>
            </a:pPr>
            <a:r>
              <a:rPr lang="en-US" sz="2400" dirty="0"/>
              <a:t>							b.		</a:t>
            </a:r>
            <a:r>
              <a:rPr lang="en-US" sz="2400" dirty="0" err="1"/>
              <a:t>Kto</a:t>
            </a:r>
            <a:r>
              <a:rPr lang="en-US" sz="2400" dirty="0"/>
              <a:t>			</a:t>
            </a:r>
            <a:r>
              <a:rPr lang="en-US" sz="2400" dirty="0" err="1"/>
              <a:t>tebe</a:t>
            </a:r>
            <a:r>
              <a:rPr lang="en-US" sz="2400" dirty="0"/>
              <a:t>						</a:t>
            </a:r>
            <a:r>
              <a:rPr lang="en-US" sz="2400" dirty="0" err="1"/>
              <a:t>zvonil</a:t>
            </a:r>
            <a:r>
              <a:rPr lang="en-US" sz="2400" dirty="0"/>
              <a:t>?		</a:t>
            </a:r>
            <a:r>
              <a:rPr lang="en-US" sz="2400" dirty="0" err="1"/>
              <a:t>Tebe</a:t>
            </a:r>
            <a:r>
              <a:rPr lang="en-US" sz="2400" dirty="0"/>
              <a:t>							</a:t>
            </a:r>
            <a:r>
              <a:rPr lang="en-US" sz="2400" dirty="0" err="1"/>
              <a:t>NIna</a:t>
            </a:r>
            <a:r>
              <a:rPr lang="en-US" sz="2400" dirty="0"/>
              <a:t>		</a:t>
            </a:r>
            <a:r>
              <a:rPr lang="en-US" sz="2400" dirty="0" err="1"/>
              <a:t>zvonila</a:t>
            </a:r>
            <a:r>
              <a:rPr lang="en-US" sz="2400" dirty="0"/>
              <a:t>		(</a:t>
            </a:r>
            <a:r>
              <a:rPr lang="en-US" sz="2400" dirty="0" err="1"/>
              <a:t>ili</a:t>
            </a:r>
            <a:r>
              <a:rPr lang="en-US" sz="2400" dirty="0"/>
              <a:t>		</a:t>
            </a:r>
            <a:r>
              <a:rPr lang="en-US" sz="2400" dirty="0" err="1"/>
              <a:t>kto</a:t>
            </a:r>
            <a:r>
              <a:rPr lang="en-US" sz="2400" dirty="0"/>
              <a:t>			/		?	</a:t>
            </a:r>
            <a:r>
              <a:rPr lang="en-US" sz="2400" dirty="0" err="1"/>
              <a:t>ili</a:t>
            </a:r>
            <a:r>
              <a:rPr lang="en-US" sz="2400" dirty="0"/>
              <a:t>		net)?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400" dirty="0"/>
              <a:t>											who		you	.DAT	called				you.DAT		Nina		called				(or		who		/		?	or		not)</a:t>
            </a:r>
          </a:p>
          <a:p>
            <a:pPr marL="0" indent="0" defTabSz="91440">
              <a:buNone/>
            </a:pPr>
            <a:r>
              <a:rPr lang="en-US" sz="2400" dirty="0"/>
              <a:t>							</a:t>
            </a:r>
            <a:r>
              <a:rPr lang="en-US" sz="2400" i="1" dirty="0"/>
              <a:t>p</a:t>
            </a:r>
            <a:r>
              <a:rPr lang="en-US" sz="2400" dirty="0"/>
              <a:t>: ‘Nina called you’; larger QUD </a:t>
            </a:r>
            <a:r>
              <a:rPr lang="en-US" sz="2400" i="1" dirty="0"/>
              <a:t>Q</a:t>
            </a:r>
            <a:r>
              <a:rPr lang="en-US" sz="2400" dirty="0"/>
              <a:t>: ‘Who called you?’; (a/b) is both a </a:t>
            </a:r>
            <a:r>
              <a:rPr lang="en-GB" sz="2400" dirty="0"/>
              <a:t>{</a:t>
            </a:r>
            <a:r>
              <a:rPr lang="en-GB" sz="2400" i="1" dirty="0"/>
              <a:t>p</a:t>
            </a:r>
            <a:r>
              <a:rPr lang="en-GB" sz="2400" dirty="0"/>
              <a:t>, ¬</a:t>
            </a:r>
            <a:r>
              <a:rPr lang="en-GB" sz="2400" i="1" dirty="0"/>
              <a:t>p</a:t>
            </a:r>
            <a:r>
              <a:rPr lang="en-GB" sz="2400" dirty="0"/>
              <a:t>} 											question and a sub-QUD of </a:t>
            </a:r>
            <a:r>
              <a:rPr lang="en-GB" sz="2400" i="1" dirty="0"/>
              <a:t>Q</a:t>
            </a:r>
          </a:p>
          <a:p>
            <a:pPr marL="0" indent="0" defTabSz="91440">
              <a:buNone/>
            </a:pPr>
            <a:r>
              <a:rPr lang="en-GB" sz="2400" dirty="0"/>
              <a:t>We’ll set aside constituent sub-QUD YNQs beyond noting that they add further potential for ambiguity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90819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38200" y="688258"/>
            <a:ext cx="10515600" cy="54887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Intro</a:t>
            </a:r>
          </a:p>
          <a:p>
            <a:pPr marL="0" indent="0">
              <a:buNone/>
            </a:pPr>
            <a:r>
              <a:rPr lang="en-US" sz="2400" dirty="0"/>
              <a:t>Root vs. explanation-seeking questions</a:t>
            </a:r>
          </a:p>
          <a:p>
            <a:pPr marL="0" indent="0">
              <a:buNone/>
            </a:pPr>
            <a:r>
              <a:rPr lang="en-GB" sz="2400" b="1" dirty="0"/>
              <a:t>Explanation-seeking vs. re-asking rhetorical strategies</a:t>
            </a:r>
            <a:endParaRPr lang="en-US" sz="2400" b="1" dirty="0"/>
          </a:p>
          <a:p>
            <a:pPr marL="0" indent="0">
              <a:buNone/>
            </a:pPr>
            <a:r>
              <a:rPr lang="en-US" sz="2400" dirty="0"/>
              <a:t>Outro</a:t>
            </a:r>
          </a:p>
        </p:txBody>
      </p:sp>
    </p:spTree>
    <p:extLst>
      <p:ext uri="{BB962C8B-B14F-4D97-AF65-F5344CB8AC3E}">
        <p14:creationId xmlns:p14="http://schemas.microsoft.com/office/powerpoint/2010/main" val="14639178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dirty="0"/>
              <a:t>Prejacent truth in unambiguous yes/no </a:t>
            </a:r>
            <a:r>
              <a:rPr lang="en-GB" sz="3600" dirty="0" err="1"/>
              <a:t>RheQs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486274"/>
          </a:xfrm>
        </p:spPr>
        <p:txBody>
          <a:bodyPr>
            <a:normAutofit fontScale="85000" lnSpcReduction="20000"/>
          </a:bodyPr>
          <a:lstStyle/>
          <a:p>
            <a:pPr marL="0" indent="0" defTabSz="182880">
              <a:buNone/>
            </a:pPr>
            <a:r>
              <a:rPr lang="en-GB" sz="2400" dirty="0">
                <a:solidFill>
                  <a:srgbClr val="C00000"/>
                </a:solidFill>
              </a:rPr>
              <a:t>Explanation-seeking </a:t>
            </a:r>
            <a:r>
              <a:rPr lang="en-GB" sz="2400" dirty="0" err="1">
                <a:solidFill>
                  <a:srgbClr val="C00000"/>
                </a:solidFill>
              </a:rPr>
              <a:t>RheQs</a:t>
            </a:r>
            <a:r>
              <a:rPr lang="en-GB" sz="2400" dirty="0">
                <a:solidFill>
                  <a:srgbClr val="C00000"/>
                </a:solidFill>
              </a:rPr>
              <a:t> </a:t>
            </a:r>
            <a:r>
              <a:rPr lang="en-GB" sz="2400" dirty="0"/>
              <a:t>must have false </a:t>
            </a:r>
            <a:r>
              <a:rPr lang="en-GB" sz="2400" dirty="0" err="1"/>
              <a:t>prejacents</a:t>
            </a:r>
            <a:r>
              <a:rPr lang="en-GB" sz="2400" dirty="0"/>
              <a:t>, </a:t>
            </a:r>
            <a:r>
              <a:rPr lang="en-GB" sz="2400" dirty="0">
                <a:solidFill>
                  <a:srgbClr val="0070C0"/>
                </a:solidFill>
              </a:rPr>
              <a:t>root </a:t>
            </a:r>
            <a:r>
              <a:rPr lang="en-GB" sz="2400" dirty="0" err="1">
                <a:solidFill>
                  <a:srgbClr val="0070C0"/>
                </a:solidFill>
              </a:rPr>
              <a:t>RheQs</a:t>
            </a:r>
            <a:r>
              <a:rPr lang="en-GB" sz="2400" dirty="0"/>
              <a:t> must have true </a:t>
            </a:r>
            <a:r>
              <a:rPr lang="en-GB" sz="2400" dirty="0" err="1"/>
              <a:t>prejacents</a:t>
            </a:r>
            <a:r>
              <a:rPr lang="en-GB" sz="2400" dirty="0"/>
              <a:t>:</a:t>
            </a:r>
          </a:p>
          <a:p>
            <a:pPr defTabSz="182880"/>
            <a:r>
              <a:rPr lang="en-US" sz="2400" dirty="0"/>
              <a:t>Russian “declarative string” rhetorical </a:t>
            </a:r>
            <a:r>
              <a:rPr lang="en-US" sz="2400" dirty="0" err="1"/>
              <a:t>PolQs</a:t>
            </a:r>
            <a:r>
              <a:rPr lang="en-US" sz="2400" dirty="0"/>
              <a:t> with obviously false </a:t>
            </a:r>
            <a:r>
              <a:rPr lang="en-US" sz="2400" dirty="0" err="1"/>
              <a:t>prejacents</a:t>
            </a:r>
            <a:r>
              <a:rPr lang="en-US" sz="2400" dirty="0"/>
              <a:t> can only have the explanation-seeking, but not the root contour, and conversely, those with true </a:t>
            </a:r>
            <a:r>
              <a:rPr lang="en-US" sz="2400" dirty="0" err="1"/>
              <a:t>prejacents</a:t>
            </a:r>
            <a:r>
              <a:rPr lang="en-US" sz="2400" dirty="0"/>
              <a:t> can only have the root contour:</a:t>
            </a:r>
          </a:p>
          <a:p>
            <a:pPr marL="0" indent="0" defTabSz="91440">
              <a:buNone/>
            </a:pPr>
            <a:r>
              <a:rPr lang="en-US" sz="2400" dirty="0"/>
              <a:t>(12)		</a:t>
            </a:r>
            <a:r>
              <a:rPr lang="en-GB" sz="2400" i="1" dirty="0"/>
              <a:t>Context: The addressee is assumed to be sane, but is behaving weirdly.</a:t>
            </a:r>
            <a:endParaRPr lang="en-GB" sz="2400" dirty="0"/>
          </a:p>
          <a:p>
            <a:pPr marL="0" indent="0" defTabSz="91440">
              <a:buNone/>
            </a:pPr>
            <a:r>
              <a:rPr lang="en-US" sz="2400" dirty="0"/>
              <a:t>						a.			</a:t>
            </a:r>
            <a:r>
              <a:rPr lang="en-US" sz="2400" dirty="0">
                <a:solidFill>
                  <a:srgbClr val="C00000"/>
                </a:solidFill>
              </a:rPr>
              <a:t>Ty				</a:t>
            </a:r>
            <a:r>
              <a:rPr lang="en-US" sz="2400" dirty="0" err="1">
                <a:solidFill>
                  <a:srgbClr val="C00000"/>
                </a:solidFill>
              </a:rPr>
              <a:t>sošla</a:t>
            </a:r>
            <a:r>
              <a:rPr lang="en-US" sz="2400" dirty="0">
                <a:solidFill>
                  <a:srgbClr val="C00000"/>
                </a:solidFill>
              </a:rPr>
              <a:t>													s						</a:t>
            </a:r>
            <a:r>
              <a:rPr lang="en-US" sz="2400" dirty="0" err="1">
                <a:solidFill>
                  <a:srgbClr val="C00000"/>
                </a:solidFill>
              </a:rPr>
              <a:t>uMA</a:t>
            </a:r>
            <a:r>
              <a:rPr lang="en-US" sz="2400" dirty="0">
                <a:solidFill>
                  <a:srgbClr val="C00000"/>
                </a:solidFill>
              </a:rPr>
              <a:t>? </a:t>
            </a:r>
            <a:r>
              <a:rPr lang="en-US" sz="2400" dirty="0"/>
              <a:t>(explanation-seeking contour)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400" dirty="0"/>
              <a:t>											you		stepped-down		from		mind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400" dirty="0"/>
              <a:t>											‘Have you lost your mind?’</a:t>
            </a:r>
          </a:p>
          <a:p>
            <a:pPr marL="0" indent="0" defTabSz="91440">
              <a:buNone/>
            </a:pPr>
            <a:r>
              <a:rPr lang="en-US" sz="2400" dirty="0"/>
              <a:t>						b.	#	Ty				</a:t>
            </a:r>
            <a:r>
              <a:rPr lang="en-US" sz="2400" dirty="0" err="1"/>
              <a:t>sošLA</a:t>
            </a:r>
            <a:r>
              <a:rPr lang="en-US" sz="2400" dirty="0"/>
              <a:t>														s							</a:t>
            </a:r>
            <a:r>
              <a:rPr lang="en-US" sz="2400" dirty="0" err="1"/>
              <a:t>uma</a:t>
            </a:r>
            <a:r>
              <a:rPr lang="en-US" sz="2400" dirty="0"/>
              <a:t>? (root contour)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400" dirty="0"/>
              <a:t>											you		stepped-down		from		mind</a:t>
            </a:r>
          </a:p>
          <a:p>
            <a:pPr marL="0" indent="0" defTabSz="91440">
              <a:buNone/>
            </a:pPr>
            <a:r>
              <a:rPr lang="en-US" sz="2400" dirty="0"/>
              <a:t>						c.				</a:t>
            </a:r>
            <a:r>
              <a:rPr lang="en-US" sz="2400" dirty="0">
                <a:solidFill>
                  <a:srgbClr val="0070C0"/>
                </a:solidFill>
              </a:rPr>
              <a:t>Ty				</a:t>
            </a:r>
            <a:r>
              <a:rPr lang="en-US" sz="2400" dirty="0" err="1">
                <a:solidFill>
                  <a:srgbClr val="0070C0"/>
                </a:solidFill>
              </a:rPr>
              <a:t>vmeNJAemyj</a:t>
            </a:r>
            <a:r>
              <a:rPr lang="en-US" sz="2400" dirty="0">
                <a:solidFill>
                  <a:srgbClr val="0070C0"/>
                </a:solidFill>
              </a:rPr>
              <a:t>		</a:t>
            </a:r>
            <a:r>
              <a:rPr lang="en-US" sz="2400" dirty="0" err="1">
                <a:solidFill>
                  <a:srgbClr val="0070C0"/>
                </a:solidFill>
              </a:rPr>
              <a:t>čelovek</a:t>
            </a:r>
            <a:r>
              <a:rPr lang="en-US" sz="2400" dirty="0">
                <a:solidFill>
                  <a:srgbClr val="0070C0"/>
                </a:solidFill>
              </a:rPr>
              <a:t>?</a:t>
            </a:r>
            <a:r>
              <a:rPr lang="en-US" sz="2400" dirty="0"/>
              <a:t> (root contour)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400" dirty="0"/>
              <a:t>											you		sane											person	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400" dirty="0"/>
              <a:t>											‘Are you a sane person?’</a:t>
            </a:r>
          </a:p>
          <a:p>
            <a:pPr marL="0" indent="0" defTabSz="91440">
              <a:buNone/>
            </a:pPr>
            <a:r>
              <a:rPr lang="en-US" sz="2400" dirty="0"/>
              <a:t>						d.	#	</a:t>
            </a:r>
            <a:r>
              <a:rPr lang="en-GB" sz="2400" dirty="0"/>
              <a:t>Ty				</a:t>
            </a:r>
            <a:r>
              <a:rPr lang="en-GB" sz="2400" dirty="0" err="1"/>
              <a:t>vmenjaemyj</a:t>
            </a:r>
            <a:r>
              <a:rPr lang="en-GB" sz="2400" dirty="0"/>
              <a:t>		</a:t>
            </a:r>
            <a:r>
              <a:rPr lang="en-GB" sz="2400" dirty="0" err="1"/>
              <a:t>čeloVEK</a:t>
            </a:r>
            <a:r>
              <a:rPr lang="en-GB" sz="2400" dirty="0"/>
              <a:t>? (explanation-seeking contour)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GB" sz="2400" dirty="0"/>
              <a:t>											you		sane										person</a:t>
            </a:r>
            <a:endParaRPr lang="en-US" sz="2400" dirty="0"/>
          </a:p>
          <a:p>
            <a:pPr defTabSz="182880"/>
            <a:endParaRPr lang="en-US" sz="2400" dirty="0"/>
          </a:p>
          <a:p>
            <a:pPr defTabSz="182880"/>
            <a:endParaRPr lang="en-US" sz="2400" dirty="0"/>
          </a:p>
          <a:p>
            <a:pPr defTabSz="182880"/>
            <a:endParaRPr lang="en-US" sz="2400" dirty="0"/>
          </a:p>
          <a:p>
            <a:pPr defTabSz="182880"/>
            <a:endParaRPr lang="en-US" sz="2400" dirty="0"/>
          </a:p>
        </p:txBody>
      </p:sp>
      <p:pic>
        <p:nvPicPr>
          <p:cNvPr id="4" name="ru-you-sane-person-expl">
            <a:hlinkClick r:id="" action="ppaction://media"/>
            <a:extLst>
              <a:ext uri="{FF2B5EF4-FFF2-40B4-BE49-F238E27FC236}">
                <a16:creationId xmlns:a16="http://schemas.microsoft.com/office/drawing/2014/main" id="{A38E789F-CA0C-FF44-CCB7-15602EBB436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101315" y="5167311"/>
            <a:ext cx="406400" cy="406400"/>
          </a:xfrm>
          <a:prstGeom prst="rect">
            <a:avLst/>
          </a:prstGeom>
        </p:spPr>
      </p:pic>
      <p:pic>
        <p:nvPicPr>
          <p:cNvPr id="8" name="ru-you-sane-person-root">
            <a:hlinkClick r:id="" action="ppaction://media"/>
            <a:extLst>
              <a:ext uri="{FF2B5EF4-FFF2-40B4-BE49-F238E27FC236}">
                <a16:creationId xmlns:a16="http://schemas.microsoft.com/office/drawing/2014/main" id="{15BE6F14-4739-25CC-0437-6636E72601E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485884" y="4406929"/>
            <a:ext cx="406400" cy="406400"/>
          </a:xfrm>
          <a:prstGeom prst="rect">
            <a:avLst/>
          </a:prstGeom>
        </p:spPr>
      </p:pic>
      <p:pic>
        <p:nvPicPr>
          <p:cNvPr id="9" name="ru-you-lost-mind-expl">
            <a:hlinkClick r:id="" action="ppaction://media"/>
            <a:extLst>
              <a:ext uri="{FF2B5EF4-FFF2-40B4-BE49-F238E27FC236}">
                <a16:creationId xmlns:a16="http://schemas.microsoft.com/office/drawing/2014/main" id="{4405A123-4341-61AB-5826-2BB62C440E31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616603" y="3095983"/>
            <a:ext cx="406400" cy="406400"/>
          </a:xfrm>
          <a:prstGeom prst="rect">
            <a:avLst/>
          </a:prstGeom>
        </p:spPr>
      </p:pic>
      <p:pic>
        <p:nvPicPr>
          <p:cNvPr id="10" name="ru-you-lost-mind-root">
            <a:hlinkClick r:id="" action="ppaction://media"/>
            <a:extLst>
              <a:ext uri="{FF2B5EF4-FFF2-40B4-BE49-F238E27FC236}">
                <a16:creationId xmlns:a16="http://schemas.microsoft.com/office/drawing/2014/main" id="{612BA9C2-65C6-B1EB-DD3B-A41786C4D63B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262427" y="38401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841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dirty="0"/>
              <a:t>Prejacent truth in unambiguous yes/no </a:t>
            </a:r>
            <a:r>
              <a:rPr lang="en-GB" sz="3600" dirty="0" err="1"/>
              <a:t>RheQs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486274"/>
          </a:xfrm>
        </p:spPr>
        <p:txBody>
          <a:bodyPr>
            <a:normAutofit/>
          </a:bodyPr>
          <a:lstStyle/>
          <a:p>
            <a:pPr defTabSz="182880"/>
            <a:r>
              <a:rPr lang="en-US" sz="2400" dirty="0"/>
              <a:t>Both English and Russian ‘what’-marked YNQs necessarily have obviously false </a:t>
            </a:r>
            <a:r>
              <a:rPr lang="en-US" sz="2400" dirty="0" err="1"/>
              <a:t>prejacents</a:t>
            </a:r>
            <a:r>
              <a:rPr lang="en-US" sz="2400" dirty="0"/>
              <a:t> when used rhetorically:</a:t>
            </a:r>
          </a:p>
          <a:p>
            <a:pPr marL="0" indent="0" defTabSz="91440">
              <a:buNone/>
            </a:pPr>
            <a:r>
              <a:rPr lang="en-US" sz="2400" dirty="0"/>
              <a:t>(13)		</a:t>
            </a:r>
            <a:r>
              <a:rPr lang="en-GB" sz="2400" i="1" dirty="0"/>
              <a:t>Context: The addressee is assumed to be sane, but is behaving weirdly.</a:t>
            </a:r>
            <a:endParaRPr lang="en-GB" sz="2400" dirty="0"/>
          </a:p>
          <a:p>
            <a:pPr marL="0" indent="0" defTabSz="91440">
              <a:buNone/>
            </a:pPr>
            <a:r>
              <a:rPr lang="en-US" sz="2400" dirty="0"/>
              <a:t>							a.		</a:t>
            </a:r>
            <a:r>
              <a:rPr lang="en-US" sz="2400" dirty="0">
                <a:solidFill>
                  <a:srgbClr val="C00000"/>
                </a:solidFill>
              </a:rPr>
              <a:t>What are you, {insane / </a:t>
            </a:r>
            <a:r>
              <a:rPr lang="en-US" sz="2400" dirty="0"/>
              <a:t>#sane}</a:t>
            </a:r>
            <a:r>
              <a:rPr lang="en-US" sz="2400" dirty="0">
                <a:solidFill>
                  <a:srgbClr val="C00000"/>
                </a:solidFill>
              </a:rPr>
              <a:t>?</a:t>
            </a:r>
          </a:p>
          <a:p>
            <a:pPr marL="0" indent="0" defTabSz="91440">
              <a:buNone/>
            </a:pPr>
            <a:r>
              <a:rPr lang="en-US" sz="2400" dirty="0"/>
              <a:t>							b.		</a:t>
            </a:r>
            <a:r>
              <a:rPr lang="en-US" sz="2400" dirty="0">
                <a:solidFill>
                  <a:srgbClr val="C00000"/>
                </a:solidFill>
              </a:rPr>
              <a:t>Ty					</a:t>
            </a:r>
            <a:r>
              <a:rPr lang="en-US" sz="2400" dirty="0" err="1">
                <a:solidFill>
                  <a:srgbClr val="C00000"/>
                </a:solidFill>
              </a:rPr>
              <a:t>čto</a:t>
            </a:r>
            <a:r>
              <a:rPr lang="en-US" sz="2400" dirty="0">
                <a:solidFill>
                  <a:srgbClr val="C00000"/>
                </a:solidFill>
              </a:rPr>
              <a:t>,					{</a:t>
            </a:r>
            <a:r>
              <a:rPr lang="en-US" sz="2400" dirty="0" err="1">
                <a:solidFill>
                  <a:srgbClr val="C00000"/>
                </a:solidFill>
              </a:rPr>
              <a:t>nevmenjaemaja</a:t>
            </a:r>
            <a:r>
              <a:rPr lang="en-US" sz="2400" dirty="0">
                <a:solidFill>
                  <a:srgbClr val="C00000"/>
                </a:solidFill>
              </a:rPr>
              <a:t>		/	</a:t>
            </a:r>
            <a:r>
              <a:rPr lang="en-US" sz="2400" dirty="0"/>
              <a:t>#	</a:t>
            </a:r>
            <a:r>
              <a:rPr lang="en-US" sz="2400" dirty="0" err="1"/>
              <a:t>vmenjaemaja</a:t>
            </a:r>
            <a:r>
              <a:rPr lang="en-US" sz="2400" dirty="0"/>
              <a:t>}</a:t>
            </a:r>
            <a:r>
              <a:rPr lang="en-US" sz="2400" dirty="0">
                <a:solidFill>
                  <a:srgbClr val="C00000"/>
                </a:solidFill>
              </a:rPr>
              <a:t>?		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400" dirty="0"/>
              <a:t>											you			WHAT		{insane															/	#	sane}</a:t>
            </a:r>
          </a:p>
          <a:p>
            <a:pPr defTabSz="182880"/>
            <a:endParaRPr lang="en-US" sz="2400" dirty="0"/>
          </a:p>
          <a:p>
            <a:pPr defTabSz="182880"/>
            <a:endParaRPr lang="en-US" sz="2400" dirty="0"/>
          </a:p>
          <a:p>
            <a:pPr defTabSz="182880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22093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dirty="0"/>
              <a:t>Explanation-seeking vs. re-asking rhetorical strategies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486274"/>
          </a:xfrm>
        </p:spPr>
        <p:txBody>
          <a:bodyPr>
            <a:normAutofit/>
          </a:bodyPr>
          <a:lstStyle/>
          <a:p>
            <a:pPr marL="0" indent="0" defTabSz="182880">
              <a:buNone/>
            </a:pPr>
            <a:r>
              <a:rPr lang="en-GB" sz="2400" dirty="0"/>
              <a:t>We maintain that speakers do not simply ask a question with an obvious answer for no reason—they do so to make an additional point in a given context</a:t>
            </a:r>
          </a:p>
          <a:p>
            <a:pPr marL="0" indent="0" defTabSz="182880">
              <a:buNone/>
            </a:pPr>
            <a:r>
              <a:rPr lang="en-GB" sz="2400" dirty="0"/>
              <a:t>However, yes/no </a:t>
            </a:r>
            <a:r>
              <a:rPr lang="en-GB" sz="2400" dirty="0" err="1"/>
              <a:t>RheQs</a:t>
            </a:r>
            <a:r>
              <a:rPr lang="en-GB" sz="2400" dirty="0"/>
              <a:t> whose prejacent is assumed to be false, like (1a) (</a:t>
            </a:r>
            <a:r>
              <a:rPr lang="en-GB" sz="2400" i="1" dirty="0"/>
              <a:t>Are you a child?</a:t>
            </a:r>
            <a:r>
              <a:rPr lang="en-GB" sz="2400" dirty="0"/>
              <a:t>), and those whose prejacent is assumed to be true, like (1c) (</a:t>
            </a:r>
            <a:r>
              <a:rPr lang="en-GB" sz="2400" i="1" dirty="0"/>
              <a:t>Are you an adult or not?</a:t>
            </a:r>
            <a:r>
              <a:rPr lang="en-GB" sz="2400" dirty="0"/>
              <a:t>), differ in how they make said additional point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32781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38200" y="688258"/>
            <a:ext cx="10515600" cy="54887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Intro</a:t>
            </a:r>
          </a:p>
          <a:p>
            <a:pPr marL="0" indent="0">
              <a:buNone/>
            </a:pPr>
            <a:r>
              <a:rPr lang="en-US" sz="2400" dirty="0"/>
              <a:t>Root vs. explanation-seeking questions</a:t>
            </a:r>
          </a:p>
          <a:p>
            <a:pPr marL="0" indent="0">
              <a:buNone/>
            </a:pPr>
            <a:r>
              <a:rPr lang="en-GB" sz="2400" dirty="0"/>
              <a:t>Explanation-seeking vs. re-asking rhetorical strategies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Outro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70793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dirty="0"/>
              <a:t>Explanation-seeking rhetorical strategy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486274"/>
          </a:xfrm>
        </p:spPr>
        <p:txBody>
          <a:bodyPr>
            <a:normAutofit fontScale="85000" lnSpcReduction="10000"/>
          </a:bodyPr>
          <a:lstStyle/>
          <a:p>
            <a:pPr marL="0" indent="0" defTabSz="182880">
              <a:buNone/>
            </a:pPr>
            <a:r>
              <a:rPr lang="en-GB" sz="2400" dirty="0" err="1"/>
              <a:t>RheQs</a:t>
            </a:r>
            <a:r>
              <a:rPr lang="en-GB" sz="2400" dirty="0"/>
              <a:t> like (1a), where the prejacent is assumed to be false, are explanation-seeking questions using the </a:t>
            </a:r>
            <a:r>
              <a:rPr lang="en-GB" sz="2400" dirty="0">
                <a:solidFill>
                  <a:srgbClr val="C00000"/>
                </a:solidFill>
              </a:rPr>
              <a:t>explanation-seeking rhetorical strategy</a:t>
            </a:r>
            <a:r>
              <a:rPr lang="en-US" sz="2400" dirty="0"/>
              <a:t>, i.e., “a preposterous explanation for a preposterous situation”:</a:t>
            </a:r>
          </a:p>
          <a:p>
            <a:pPr defTabSz="182880"/>
            <a:r>
              <a:rPr lang="en-US" sz="2400" dirty="0"/>
              <a:t>A situation </a:t>
            </a:r>
            <a:r>
              <a:rPr lang="en-US" sz="2400" i="1" dirty="0"/>
              <a:t>s </a:t>
            </a:r>
            <a:r>
              <a:rPr lang="en-US" sz="2400" dirty="0"/>
              <a:t>that the speaker finds weird, preposterous, outrageous, etc. and wants to call it out as such</a:t>
            </a:r>
          </a:p>
          <a:p>
            <a:pPr defTabSz="182880"/>
            <a:r>
              <a:rPr lang="en-US" sz="2400" dirty="0"/>
              <a:t>Prejacent </a:t>
            </a:r>
            <a:r>
              <a:rPr lang="en-US" sz="2400" i="1" dirty="0"/>
              <a:t>p</a:t>
            </a:r>
            <a:r>
              <a:rPr lang="en-US" sz="2400" dirty="0"/>
              <a:t> in any explanation-seeking YNQ, rhetorical or not, is a potential explanation for </a:t>
            </a:r>
            <a:r>
              <a:rPr lang="en-US" sz="2400" i="1" dirty="0"/>
              <a:t>s</a:t>
            </a:r>
          </a:p>
          <a:p>
            <a:pPr defTabSz="182880"/>
            <a:r>
              <a:rPr lang="en-GB" sz="2400" dirty="0"/>
              <a:t>In </a:t>
            </a:r>
            <a:r>
              <a:rPr lang="en-GB" sz="2400" dirty="0" err="1"/>
              <a:t>RheQs</a:t>
            </a:r>
            <a:r>
              <a:rPr lang="en-GB" sz="2400" dirty="0"/>
              <a:t> like (1a) (e.g., </a:t>
            </a:r>
            <a:r>
              <a:rPr lang="en-GB" sz="2400" i="1" dirty="0"/>
              <a:t>Are you a child?</a:t>
            </a:r>
            <a:r>
              <a:rPr lang="en-GB" sz="2400" dirty="0"/>
              <a:t>), the speaker makes their rhetorical point by offering a “preposterous”, i.e., obviously false, potential explanation for </a:t>
            </a:r>
            <a:r>
              <a:rPr lang="en-GB" sz="2400" i="1" dirty="0"/>
              <a:t>s</a:t>
            </a:r>
            <a:r>
              <a:rPr lang="en-GB" sz="2400" dirty="0"/>
              <a:t> to alert the addressee to the preposterous nature of </a:t>
            </a:r>
            <a:r>
              <a:rPr lang="en-GB" sz="2400" i="1" dirty="0"/>
              <a:t>s</a:t>
            </a:r>
            <a:r>
              <a:rPr lang="en-GB" sz="2400" dirty="0"/>
              <a:t> itself</a:t>
            </a:r>
          </a:p>
          <a:p>
            <a:pPr defTabSz="182880"/>
            <a:r>
              <a:rPr lang="en-GB" sz="2400" dirty="0"/>
              <a:t>Thus, </a:t>
            </a:r>
            <a:r>
              <a:rPr lang="en-GB" sz="2400" i="1" dirty="0"/>
              <a:t>p </a:t>
            </a:r>
            <a:r>
              <a:rPr lang="en-GB" sz="2400" dirty="0"/>
              <a:t>must be false because:</a:t>
            </a:r>
          </a:p>
          <a:p>
            <a:pPr lvl="1" defTabSz="182880"/>
            <a:r>
              <a:rPr lang="en-GB" sz="2000" dirty="0"/>
              <a:t>If </a:t>
            </a:r>
            <a:r>
              <a:rPr lang="en-GB" sz="2000" i="1" dirty="0"/>
              <a:t>p</a:t>
            </a:r>
            <a:r>
              <a:rPr lang="en-GB" sz="2000" dirty="0"/>
              <a:t> was assumed to be true, but could not serve as an explanation for </a:t>
            </a:r>
            <a:r>
              <a:rPr lang="en-GB" sz="2000" i="1" dirty="0"/>
              <a:t>s</a:t>
            </a:r>
            <a:r>
              <a:rPr lang="en-GB" sz="2000" dirty="0"/>
              <a:t>, one would not be able to felicitously ask an explanation-seeking question with </a:t>
            </a:r>
            <a:r>
              <a:rPr lang="en-GB" sz="2000" i="1" dirty="0"/>
              <a:t>p</a:t>
            </a:r>
            <a:r>
              <a:rPr lang="en-GB" sz="2000" dirty="0"/>
              <a:t> as the prejacent (e.g., </a:t>
            </a:r>
            <a:r>
              <a:rPr lang="en-GB" sz="2000" i="1" dirty="0"/>
              <a:t>What are you, an adult? </a:t>
            </a:r>
            <a:r>
              <a:rPr lang="en-GB" sz="2000" dirty="0"/>
              <a:t>when the addressee is behaving childishly)</a:t>
            </a:r>
          </a:p>
          <a:p>
            <a:pPr lvl="1" defTabSz="182880"/>
            <a:r>
              <a:rPr lang="en-GB" sz="2000" dirty="0"/>
              <a:t>If </a:t>
            </a:r>
            <a:r>
              <a:rPr lang="en-GB" sz="2000" i="1" dirty="0"/>
              <a:t>p</a:t>
            </a:r>
            <a:r>
              <a:rPr lang="en-GB" sz="2000" dirty="0"/>
              <a:t> was assumed to be true and could also serve as an explanation for </a:t>
            </a:r>
            <a:r>
              <a:rPr lang="en-GB" sz="2000" i="1" dirty="0"/>
              <a:t>s</a:t>
            </a:r>
            <a:r>
              <a:rPr lang="en-GB" sz="2000" dirty="0"/>
              <a:t>, there would be no additional point to be made by offering an obviously true explanation for </a:t>
            </a:r>
            <a:r>
              <a:rPr lang="en-GB" sz="2000" i="1" dirty="0"/>
              <a:t>s </a:t>
            </a:r>
            <a:r>
              <a:rPr lang="en-GB" sz="2000" dirty="0"/>
              <a:t>(e.g., </a:t>
            </a:r>
            <a:r>
              <a:rPr lang="en-GB" sz="2000" i="1" dirty="0"/>
              <a:t>What are you, a republican? </a:t>
            </a:r>
            <a:r>
              <a:rPr lang="en-GB" sz="2000" dirty="0"/>
              <a:t>when the addressee is a Republican and is behaving accordingly)</a:t>
            </a:r>
          </a:p>
          <a:p>
            <a:pPr defTabSz="182880"/>
            <a:endParaRPr lang="en-US" sz="2400" dirty="0"/>
          </a:p>
          <a:p>
            <a:pPr defTabSz="182880"/>
            <a:endParaRPr lang="en-US" sz="2400" dirty="0"/>
          </a:p>
          <a:p>
            <a:pPr defTabSz="182880"/>
            <a:endParaRPr lang="en-US" sz="2400" dirty="0"/>
          </a:p>
          <a:p>
            <a:pPr defTabSz="182880"/>
            <a:endParaRPr lang="en-US" sz="2400" dirty="0"/>
          </a:p>
          <a:p>
            <a:pPr defTabSz="182880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3154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dirty="0"/>
              <a:t>Re-asking rhetorical strategy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486274"/>
          </a:xfrm>
        </p:spPr>
        <p:txBody>
          <a:bodyPr>
            <a:normAutofit fontScale="85000" lnSpcReduction="10000"/>
          </a:bodyPr>
          <a:lstStyle/>
          <a:p>
            <a:pPr marL="0" indent="0" defTabSz="182880">
              <a:buNone/>
            </a:pPr>
            <a:r>
              <a:rPr lang="en-GB" sz="2400" dirty="0" err="1"/>
              <a:t>RheQs</a:t>
            </a:r>
            <a:r>
              <a:rPr lang="en-GB" sz="2400" dirty="0"/>
              <a:t> like (1c) (e.g., </a:t>
            </a:r>
            <a:r>
              <a:rPr lang="en-GB" sz="2400" i="1" dirty="0"/>
              <a:t>Are you an adult or not?</a:t>
            </a:r>
            <a:r>
              <a:rPr lang="en-GB" sz="2400" dirty="0"/>
              <a:t>), where the prejacent is assumed to be true, employ the </a:t>
            </a:r>
            <a:r>
              <a:rPr lang="en-GB" sz="2400" dirty="0">
                <a:solidFill>
                  <a:srgbClr val="0070C0"/>
                </a:solidFill>
              </a:rPr>
              <a:t>re-asking rhetorical strategy</a:t>
            </a:r>
            <a:r>
              <a:rPr lang="en-GB" sz="2400" dirty="0"/>
              <a:t>, i.e., “</a:t>
            </a:r>
            <a:r>
              <a:rPr lang="en-GB" sz="2400" i="1" dirty="0"/>
              <a:t>p</a:t>
            </a:r>
            <a:r>
              <a:rPr lang="en-GB" sz="2400" dirty="0"/>
              <a:t> is still true, so act accordingly”:</a:t>
            </a:r>
          </a:p>
          <a:p>
            <a:pPr defTabSz="182880"/>
            <a:r>
              <a:rPr lang="en-GB" sz="2400" dirty="0"/>
              <a:t>Their prototypical form is ‘</a:t>
            </a:r>
            <a:r>
              <a:rPr lang="en-GB" sz="2400" i="1" dirty="0"/>
              <a:t>p</a:t>
            </a:r>
            <a:r>
              <a:rPr lang="en-GB" sz="2400" dirty="0"/>
              <a:t> or not?’, hence the re-asking intuition, as ‘</a:t>
            </a:r>
            <a:r>
              <a:rPr lang="en-GB" sz="2400" i="1" dirty="0"/>
              <a:t>p</a:t>
            </a:r>
            <a:r>
              <a:rPr lang="en-GB" sz="2400" dirty="0"/>
              <a:t> or not?’ questions are typically used to re-ask an original </a:t>
            </a:r>
            <a:r>
              <a:rPr lang="en-GB" sz="2400" i="1" dirty="0"/>
              <a:t>p</a:t>
            </a:r>
            <a:r>
              <a:rPr lang="en-GB" sz="2400" dirty="0"/>
              <a:t>? (</a:t>
            </a:r>
            <a:r>
              <a:rPr lang="en-GB" sz="2400" dirty="0" err="1"/>
              <a:t>Biezma</a:t>
            </a:r>
            <a:r>
              <a:rPr lang="en-GB" sz="2400" dirty="0"/>
              <a:t> 2009)</a:t>
            </a:r>
          </a:p>
          <a:p>
            <a:pPr defTabSz="182880"/>
            <a:r>
              <a:rPr lang="en-GB" sz="2400" dirty="0"/>
              <a:t>When asking ‘</a:t>
            </a:r>
            <a:r>
              <a:rPr lang="en-GB" sz="2400" i="1" dirty="0"/>
              <a:t>p</a:t>
            </a:r>
            <a:r>
              <a:rPr lang="en-GB" sz="2400" dirty="0"/>
              <a:t> or not?’ rhetorically, the speaker pretends to re-ask an original </a:t>
            </a:r>
            <a:r>
              <a:rPr lang="en-GB" sz="2400" dirty="0" err="1"/>
              <a:t>PolQ</a:t>
            </a:r>
            <a:r>
              <a:rPr lang="en-GB" sz="2400" dirty="0"/>
              <a:t> ‘</a:t>
            </a:r>
            <a:r>
              <a:rPr lang="en-GB" sz="2400" i="1" dirty="0"/>
              <a:t>p</a:t>
            </a:r>
            <a:r>
              <a:rPr lang="en-GB" sz="2400" dirty="0"/>
              <a:t>?’ in order to discourage/encourage a certain </a:t>
            </a:r>
            <a:r>
              <a:rPr lang="en-GB" sz="2400" dirty="0" err="1"/>
              <a:t>behavior</a:t>
            </a:r>
            <a:r>
              <a:rPr lang="en-GB" sz="2400" dirty="0"/>
              <a:t> given situation </a:t>
            </a:r>
            <a:r>
              <a:rPr lang="en-GB" sz="2400" i="1" dirty="0"/>
              <a:t>s</a:t>
            </a:r>
            <a:endParaRPr lang="en-GB" sz="2400" dirty="0"/>
          </a:p>
          <a:p>
            <a:pPr defTabSz="182880"/>
            <a:r>
              <a:rPr lang="en-GB" sz="2400" dirty="0"/>
              <a:t>‘</a:t>
            </a:r>
            <a:r>
              <a:rPr lang="en-GB" sz="2400" i="1" dirty="0"/>
              <a:t>p</a:t>
            </a:r>
            <a:r>
              <a:rPr lang="en-GB" sz="2400" dirty="0"/>
              <a:t>?’ is thus assumed to have been resolved, in principle to: (</a:t>
            </a:r>
            <a:r>
              <a:rPr lang="en-GB" sz="2400" dirty="0" err="1"/>
              <a:t>i</a:t>
            </a:r>
            <a:r>
              <a:rPr lang="en-GB" sz="2400" dirty="0"/>
              <a:t>) </a:t>
            </a:r>
            <a:r>
              <a:rPr lang="en-GB" sz="2400" i="1" dirty="0"/>
              <a:t>p</a:t>
            </a:r>
            <a:r>
              <a:rPr lang="en-GB" sz="2400" dirty="0"/>
              <a:t> or (ii) ¬</a:t>
            </a:r>
            <a:r>
              <a:rPr lang="en-GB" sz="2400" i="1" dirty="0"/>
              <a:t>p</a:t>
            </a:r>
            <a:endParaRPr lang="en-GB" sz="2400" dirty="0"/>
          </a:p>
          <a:p>
            <a:pPr defTabSz="182880"/>
            <a:r>
              <a:rPr lang="en-GB" sz="2400" dirty="0"/>
              <a:t>However, only (</a:t>
            </a:r>
            <a:r>
              <a:rPr lang="en-GB" sz="2400" dirty="0" err="1"/>
              <a:t>i</a:t>
            </a:r>
            <a:r>
              <a:rPr lang="en-GB" sz="2400" dirty="0"/>
              <a:t>) gets to make a sensible rhetorical point:</a:t>
            </a:r>
          </a:p>
          <a:p>
            <a:pPr lvl="1" defTabSz="182880"/>
            <a:r>
              <a:rPr lang="en-GB" sz="2000" dirty="0"/>
              <a:t>Following Van </a:t>
            </a:r>
            <a:r>
              <a:rPr lang="en-GB" sz="2000" dirty="0" err="1"/>
              <a:t>Rooy</a:t>
            </a:r>
            <a:r>
              <a:rPr lang="en-GB" sz="2000" dirty="0"/>
              <a:t> &amp; </a:t>
            </a:r>
            <a:r>
              <a:rPr lang="en-GB" sz="2000" dirty="0" err="1"/>
              <a:t>Šafářová</a:t>
            </a:r>
            <a:r>
              <a:rPr lang="en-GB" sz="2000" dirty="0"/>
              <a:t> 2003, the prejacent </a:t>
            </a:r>
            <a:r>
              <a:rPr lang="en-GB" sz="2000" i="1" dirty="0"/>
              <a:t>p</a:t>
            </a:r>
            <a:r>
              <a:rPr lang="en-GB" sz="2000" dirty="0"/>
              <a:t> of the original </a:t>
            </a:r>
            <a:r>
              <a:rPr lang="en-GB" sz="2000" dirty="0" err="1"/>
              <a:t>PolQ</a:t>
            </a:r>
            <a:r>
              <a:rPr lang="en-GB" sz="2000" dirty="0"/>
              <a:t> ‘</a:t>
            </a:r>
            <a:r>
              <a:rPr lang="en-GB" sz="2000" i="1" dirty="0"/>
              <a:t>p</a:t>
            </a:r>
            <a:r>
              <a:rPr lang="en-GB" sz="2000" dirty="0"/>
              <a:t>?’ was chosen so that it aligns with the speaker’s goals (e.g., ‘You are an adult/Democrat’ if you want to encourage adult/Democrat-like </a:t>
            </a:r>
            <a:r>
              <a:rPr lang="en-GB" sz="2000" dirty="0" err="1"/>
              <a:t>behavior</a:t>
            </a:r>
            <a:r>
              <a:rPr lang="en-GB" sz="2000" dirty="0"/>
              <a:t>)</a:t>
            </a:r>
          </a:p>
          <a:p>
            <a:pPr lvl="1" defTabSz="182880"/>
            <a:r>
              <a:rPr lang="en-GB" sz="2000" dirty="0"/>
              <a:t>In (</a:t>
            </a:r>
            <a:r>
              <a:rPr lang="en-GB" sz="2000" dirty="0" err="1"/>
              <a:t>i</a:t>
            </a:r>
            <a:r>
              <a:rPr lang="en-GB" sz="2000" dirty="0"/>
              <a:t>), a re-asking </a:t>
            </a:r>
            <a:r>
              <a:rPr lang="en-GB" sz="2000" dirty="0" err="1"/>
              <a:t>RheQ</a:t>
            </a:r>
            <a:r>
              <a:rPr lang="en-GB" sz="2000" dirty="0"/>
              <a:t> thus signals that, in view of situation </a:t>
            </a:r>
            <a:r>
              <a:rPr lang="en-GB" sz="2000" i="1" dirty="0"/>
              <a:t>s</a:t>
            </a:r>
            <a:r>
              <a:rPr lang="en-GB" sz="2000" dirty="0"/>
              <a:t>, the issue ‘</a:t>
            </a:r>
            <a:r>
              <a:rPr lang="en-GB" sz="2000" i="1" dirty="0"/>
              <a:t>p</a:t>
            </a:r>
            <a:r>
              <a:rPr lang="en-GB" sz="2000" dirty="0"/>
              <a:t>?’, which was “happily” settled to </a:t>
            </a:r>
            <a:r>
              <a:rPr lang="en-GB" sz="2000" i="1" dirty="0"/>
              <a:t>p</a:t>
            </a:r>
            <a:r>
              <a:rPr lang="en-GB" sz="2000" dirty="0"/>
              <a:t>, needs to be raised again to remind the addressee that the answer is still </a:t>
            </a:r>
            <a:r>
              <a:rPr lang="en-GB" sz="2000" i="1" dirty="0"/>
              <a:t>p</a:t>
            </a:r>
            <a:r>
              <a:rPr lang="en-GB" sz="2000" dirty="0"/>
              <a:t> in order to discourage/encourage an action </a:t>
            </a:r>
            <a:r>
              <a:rPr lang="en-GB" sz="2000" dirty="0" err="1"/>
              <a:t>wrt</a:t>
            </a:r>
            <a:r>
              <a:rPr lang="en-GB" sz="2000" dirty="0"/>
              <a:t> </a:t>
            </a:r>
            <a:r>
              <a:rPr lang="en-GB" sz="2000" i="1" dirty="0"/>
              <a:t>s</a:t>
            </a:r>
            <a:endParaRPr lang="en-GB" sz="2000" dirty="0"/>
          </a:p>
          <a:p>
            <a:pPr lvl="1" defTabSz="182880"/>
            <a:r>
              <a:rPr lang="en-GB" sz="2000" dirty="0"/>
              <a:t>In case of resolution (ii), a re-asking </a:t>
            </a:r>
            <a:r>
              <a:rPr lang="en-GB" sz="2000" dirty="0" err="1"/>
              <a:t>RheQ</a:t>
            </a:r>
            <a:r>
              <a:rPr lang="en-GB" sz="2000" dirty="0"/>
              <a:t> would signal that, given situation </a:t>
            </a:r>
            <a:r>
              <a:rPr lang="en-GB" sz="2000" i="1" dirty="0"/>
              <a:t>s</a:t>
            </a:r>
            <a:r>
              <a:rPr lang="en-GB" sz="2000" dirty="0"/>
              <a:t>, the issue ‘</a:t>
            </a:r>
            <a:r>
              <a:rPr lang="en-GB" sz="2000" i="1" dirty="0"/>
              <a:t>p</a:t>
            </a:r>
            <a:r>
              <a:rPr lang="en-GB" sz="2000" dirty="0"/>
              <a:t>?’, which was “unhappily” settled to ¬</a:t>
            </a:r>
            <a:r>
              <a:rPr lang="en-GB" sz="2000" i="1" dirty="0"/>
              <a:t>p</a:t>
            </a:r>
            <a:r>
              <a:rPr lang="en-GB" sz="2000" dirty="0"/>
              <a:t>, needs to be raised again; but reminding the addressee that </a:t>
            </a:r>
            <a:r>
              <a:rPr lang="en-GB" sz="2000" i="1" dirty="0"/>
              <a:t>p </a:t>
            </a:r>
            <a:r>
              <a:rPr lang="en-GB" sz="2000" dirty="0"/>
              <a:t>is still “unhappily” false would serve no purpose: either </a:t>
            </a:r>
            <a:r>
              <a:rPr lang="en-GB" sz="2000" i="1" dirty="0"/>
              <a:t>s</a:t>
            </a:r>
            <a:r>
              <a:rPr lang="en-GB" sz="2000" dirty="0"/>
              <a:t> is “bad”, but consistent with ¬</a:t>
            </a:r>
            <a:r>
              <a:rPr lang="en-GB" sz="2000" i="1" dirty="0"/>
              <a:t>p</a:t>
            </a:r>
            <a:r>
              <a:rPr lang="en-GB" sz="2000" dirty="0"/>
              <a:t>;</a:t>
            </a:r>
            <a:r>
              <a:rPr lang="en-GB" sz="2000" i="1" dirty="0"/>
              <a:t> </a:t>
            </a:r>
            <a:r>
              <a:rPr lang="en-GB" sz="2000" dirty="0"/>
              <a:t>or it’s “good” and no action is needed 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2125207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dirty="0"/>
              <a:t>Re-asking rhetorical strategy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486274"/>
          </a:xfrm>
        </p:spPr>
        <p:txBody>
          <a:bodyPr>
            <a:normAutofit/>
          </a:bodyPr>
          <a:lstStyle/>
          <a:p>
            <a:pPr marL="0" indent="0" defTabSz="182880">
              <a:buNone/>
            </a:pPr>
            <a:r>
              <a:rPr lang="en-GB" sz="2400" dirty="0"/>
              <a:t>The re-asking rhetorical strategy, thus, has a more loaded pragmatics than the explanation-seeking one: the latter simply calls out the “weirdness” of the situation at hand; the former signals the speaker’s goals and sometimes even values, and is used as a call for action</a:t>
            </a:r>
          </a:p>
          <a:p>
            <a:pPr marL="0" indent="0" defTabSz="182880">
              <a:buNone/>
            </a:pPr>
            <a:r>
              <a:rPr lang="en-GB" sz="2400" dirty="0"/>
              <a:t>This call for action via reminding the addressee about the truth of the prejacent doesn’t have to be to discourage some existing </a:t>
            </a:r>
            <a:r>
              <a:rPr lang="en-GB" sz="2400" dirty="0" err="1"/>
              <a:t>behavior</a:t>
            </a:r>
            <a:r>
              <a:rPr lang="en-GB" sz="2400" dirty="0"/>
              <a:t>, as in (1c), but could be to </a:t>
            </a:r>
            <a:r>
              <a:rPr lang="en-GB" sz="2400" i="1" dirty="0"/>
              <a:t>en</a:t>
            </a:r>
            <a:r>
              <a:rPr lang="en-GB" sz="2400" dirty="0"/>
              <a:t>courage some </a:t>
            </a:r>
            <a:r>
              <a:rPr lang="en-GB" sz="2400" dirty="0" err="1"/>
              <a:t>behavior</a:t>
            </a:r>
            <a:r>
              <a:rPr lang="en-GB" sz="2400" dirty="0"/>
              <a:t> (that would be in line with natural consequences of </a:t>
            </a:r>
            <a:r>
              <a:rPr lang="en-GB" sz="2400" i="1" dirty="0"/>
              <a:t>p</a:t>
            </a:r>
            <a:r>
              <a:rPr lang="en-GB" sz="2400" dirty="0"/>
              <a:t>)</a:t>
            </a:r>
          </a:p>
          <a:p>
            <a:pPr marL="0" indent="0" defTabSz="182880">
              <a:buNone/>
            </a:pPr>
            <a:r>
              <a:rPr lang="en-GB" sz="2400" dirty="0"/>
              <a:t>(14)		</a:t>
            </a:r>
            <a:r>
              <a:rPr lang="en-GB" sz="2400" i="1" dirty="0"/>
              <a:t>Context: The captain of the team currently holding the world champion title is 				addressing their teammates with a motivational speech before a decisive 							game in the ongoing world cup.</a:t>
            </a:r>
          </a:p>
          <a:p>
            <a:pPr marL="0" indent="0" defTabSz="182880">
              <a:spcBef>
                <a:spcPts val="0"/>
              </a:spcBef>
              <a:buNone/>
            </a:pPr>
            <a:r>
              <a:rPr lang="en-GB" sz="2400" i="1" dirty="0"/>
              <a:t>				</a:t>
            </a:r>
            <a:r>
              <a:rPr lang="en-GB" sz="2400" dirty="0">
                <a:solidFill>
                  <a:srgbClr val="0070C0"/>
                </a:solidFill>
              </a:rPr>
              <a:t>Are we the standing world champions or not?!</a:t>
            </a:r>
            <a:endParaRPr 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736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dirty="0"/>
              <a:t>Going back to (1)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486274"/>
          </a:xfrm>
        </p:spPr>
        <p:txBody>
          <a:bodyPr>
            <a:normAutofit/>
          </a:bodyPr>
          <a:lstStyle/>
          <a:p>
            <a:pPr marL="0" indent="0" defTabSz="182880">
              <a:buNone/>
            </a:pPr>
            <a:r>
              <a:rPr lang="en-US" sz="2400" dirty="0"/>
              <a:t>Re infelicity of (1d) (</a:t>
            </a:r>
            <a:r>
              <a:rPr lang="en-US" sz="2400" i="1" dirty="0"/>
              <a:t>Are you a child or not?</a:t>
            </a:r>
            <a:r>
              <a:rPr lang="en-US" sz="2400" dirty="0"/>
              <a:t> when the addressee is an adult):</a:t>
            </a:r>
          </a:p>
          <a:p>
            <a:pPr defTabSz="182880"/>
            <a:r>
              <a:rPr lang="en-US" sz="2400" dirty="0"/>
              <a:t>‘Or not’ </a:t>
            </a:r>
            <a:r>
              <a:rPr lang="en-US" sz="2400" dirty="0" err="1"/>
              <a:t>AltQs</a:t>
            </a:r>
            <a:r>
              <a:rPr lang="en-US" sz="2400" dirty="0"/>
              <a:t> cannot have explanation-seeking uses, so only the re-asking strategy is available to them, thus, their </a:t>
            </a:r>
            <a:r>
              <a:rPr lang="en-US" sz="2400" dirty="0" err="1"/>
              <a:t>prejacents</a:t>
            </a:r>
            <a:r>
              <a:rPr lang="en-US" sz="2400" dirty="0"/>
              <a:t> must be true when they are used rhetorically</a:t>
            </a:r>
          </a:p>
          <a:p>
            <a:pPr marL="0" indent="0" defTabSz="182880">
              <a:buNone/>
            </a:pPr>
            <a:r>
              <a:rPr lang="en-US" sz="2400" dirty="0"/>
              <a:t>Re variably felicitous status of (1b) (</a:t>
            </a:r>
            <a:r>
              <a:rPr lang="en-US" sz="2400" i="1" dirty="0"/>
              <a:t>Are you an adult?</a:t>
            </a:r>
            <a:r>
              <a:rPr lang="en-US" sz="2400" dirty="0"/>
              <a:t> when the addressee is an adult):</a:t>
            </a:r>
          </a:p>
          <a:p>
            <a:pPr defTabSz="182880"/>
            <a:r>
              <a:rPr lang="en-GB" sz="2400" dirty="0" err="1"/>
              <a:t>PolQs</a:t>
            </a:r>
            <a:r>
              <a:rPr lang="en-GB" sz="2400" dirty="0"/>
              <a:t> without ‘or not’ can in principle be used to re-ask a question</a:t>
            </a:r>
          </a:p>
          <a:p>
            <a:pPr defTabSz="182880"/>
            <a:r>
              <a:rPr lang="en-GB" sz="2400" dirty="0"/>
              <a:t>But ‘or not’ </a:t>
            </a:r>
            <a:r>
              <a:rPr lang="en-GB" sz="2400" dirty="0" err="1"/>
              <a:t>AltQs</a:t>
            </a:r>
            <a:r>
              <a:rPr lang="en-GB" sz="2400" dirty="0"/>
              <a:t> are often a more optimal way to do so unambiguously and emphatically</a:t>
            </a:r>
          </a:p>
          <a:p>
            <a:pPr defTabSz="182880"/>
            <a:r>
              <a:rPr lang="en-GB" sz="2400" dirty="0"/>
              <a:t>However some re-asking </a:t>
            </a:r>
            <a:r>
              <a:rPr lang="en-GB" sz="2400" dirty="0" err="1"/>
              <a:t>PolQs</a:t>
            </a:r>
            <a:r>
              <a:rPr lang="en-GB" sz="2400" dirty="0"/>
              <a:t> without ‘or not’ are perfectly fine (e.g., Russian (12c))</a:t>
            </a:r>
          </a:p>
        </p:txBody>
      </p:sp>
    </p:spTree>
    <p:extLst>
      <p:ext uri="{BB962C8B-B14F-4D97-AF65-F5344CB8AC3E}">
        <p14:creationId xmlns:p14="http://schemas.microsoft.com/office/powerpoint/2010/main" val="3632947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38200" y="688258"/>
            <a:ext cx="10515600" cy="54887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Intro</a:t>
            </a:r>
          </a:p>
          <a:p>
            <a:pPr marL="0" indent="0">
              <a:buNone/>
            </a:pPr>
            <a:r>
              <a:rPr lang="en-US" sz="2400" dirty="0"/>
              <a:t>Root vs. explanation-seeking questions</a:t>
            </a:r>
          </a:p>
          <a:p>
            <a:pPr marL="0" indent="0">
              <a:buNone/>
            </a:pPr>
            <a:r>
              <a:rPr lang="en-GB" sz="2400" dirty="0"/>
              <a:t>Explanation-seeking vs. re-asking rhetorical strategies</a:t>
            </a:r>
            <a:endParaRPr lang="en-US" sz="2400" dirty="0"/>
          </a:p>
          <a:p>
            <a:pPr marL="0" indent="0">
              <a:buNone/>
            </a:pPr>
            <a:r>
              <a:rPr lang="en-US" sz="2400" b="1" dirty="0"/>
              <a:t>Outro</a:t>
            </a:r>
          </a:p>
        </p:txBody>
      </p:sp>
    </p:spTree>
    <p:extLst>
      <p:ext uri="{BB962C8B-B14F-4D97-AF65-F5344CB8AC3E}">
        <p14:creationId xmlns:p14="http://schemas.microsoft.com/office/powerpoint/2010/main" val="36547024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>
            <a:normAutofit/>
          </a:bodyPr>
          <a:lstStyle/>
          <a:p>
            <a:r>
              <a:rPr lang="en-US" sz="3600" dirty="0"/>
              <a:t>Outro: main take-home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486274"/>
          </a:xfrm>
        </p:spPr>
        <p:txBody>
          <a:bodyPr>
            <a:normAutofit lnSpcReduction="10000"/>
          </a:bodyPr>
          <a:lstStyle/>
          <a:p>
            <a:r>
              <a:rPr lang="en-GB" sz="2400" dirty="0"/>
              <a:t>We have examined why in some yes/no </a:t>
            </a:r>
            <a:r>
              <a:rPr lang="en-GB" sz="2400" dirty="0" err="1"/>
              <a:t>RheQs</a:t>
            </a:r>
            <a:r>
              <a:rPr lang="en-GB" sz="2400" dirty="0"/>
              <a:t> the prejacent is assumed to be false, while in others it is assumed to be true</a:t>
            </a:r>
          </a:p>
          <a:p>
            <a:r>
              <a:rPr lang="en-GB" sz="2400" dirty="0"/>
              <a:t>We have argued that there are (at least) two different rhetorical strategies:</a:t>
            </a:r>
          </a:p>
          <a:p>
            <a:pPr lvl="1">
              <a:buClr>
                <a:schemeClr val="tx1"/>
              </a:buClr>
            </a:pPr>
            <a:r>
              <a:rPr lang="en-GB" sz="2000" dirty="0">
                <a:solidFill>
                  <a:srgbClr val="0070C0"/>
                </a:solidFill>
              </a:rPr>
              <a:t>Re-asking strategy</a:t>
            </a:r>
            <a:r>
              <a:rPr lang="en-GB" sz="2000" dirty="0"/>
              <a:t>, with the prejacent assumed to be true:</a:t>
            </a:r>
          </a:p>
          <a:p>
            <a:pPr lvl="2">
              <a:buClr>
                <a:schemeClr val="tx1"/>
              </a:buClr>
            </a:pPr>
            <a:r>
              <a:rPr lang="en-GB" dirty="0"/>
              <a:t>Only compatible with question forms that allow for </a:t>
            </a:r>
            <a:r>
              <a:rPr lang="en-GB" dirty="0">
                <a:solidFill>
                  <a:srgbClr val="0070C0"/>
                </a:solidFill>
              </a:rPr>
              <a:t>“root” interpretations</a:t>
            </a:r>
          </a:p>
          <a:p>
            <a:pPr lvl="2">
              <a:buClr>
                <a:schemeClr val="tx1"/>
              </a:buClr>
            </a:pPr>
            <a:r>
              <a:rPr lang="en-GB" dirty="0"/>
              <a:t>Thus, forms that only allow for root interpretations (root contour </a:t>
            </a:r>
            <a:r>
              <a:rPr lang="en-GB" dirty="0" err="1"/>
              <a:t>PolQs</a:t>
            </a:r>
            <a:r>
              <a:rPr lang="en-GB" dirty="0"/>
              <a:t> in Russian and ‘or not’ </a:t>
            </a:r>
            <a:r>
              <a:rPr lang="en-GB" dirty="0" err="1"/>
              <a:t>AltQs</a:t>
            </a:r>
            <a:r>
              <a:rPr lang="en-GB" dirty="0"/>
              <a:t> in both English and Russian), can only be used as </a:t>
            </a:r>
            <a:r>
              <a:rPr lang="en-GB" dirty="0" err="1"/>
              <a:t>RheQs</a:t>
            </a:r>
            <a:r>
              <a:rPr lang="en-GB" dirty="0"/>
              <a:t> with obviously true </a:t>
            </a:r>
            <a:r>
              <a:rPr lang="en-GB" dirty="0" err="1"/>
              <a:t>prejacents</a:t>
            </a:r>
            <a:endParaRPr lang="en-GB" dirty="0"/>
          </a:p>
          <a:p>
            <a:pPr lvl="1">
              <a:buClr>
                <a:schemeClr val="tx1"/>
              </a:buClr>
            </a:pPr>
            <a:r>
              <a:rPr lang="en-GB" sz="2000" dirty="0">
                <a:solidFill>
                  <a:srgbClr val="C00000"/>
                </a:solidFill>
              </a:rPr>
              <a:t>Explanation-seeking strategy</a:t>
            </a:r>
            <a:r>
              <a:rPr lang="en-GB" sz="2000" dirty="0"/>
              <a:t>, with the prejacent assumed to be false:</a:t>
            </a:r>
          </a:p>
          <a:p>
            <a:pPr lvl="2">
              <a:buClr>
                <a:schemeClr val="tx1"/>
              </a:buClr>
            </a:pPr>
            <a:r>
              <a:rPr lang="en-GB" dirty="0"/>
              <a:t>Only compatible with question forms that allow for </a:t>
            </a:r>
            <a:r>
              <a:rPr lang="en-GB" dirty="0">
                <a:solidFill>
                  <a:srgbClr val="C00000"/>
                </a:solidFill>
              </a:rPr>
              <a:t>“explanation-seeking” interpretations</a:t>
            </a:r>
          </a:p>
          <a:p>
            <a:pPr lvl="2">
              <a:buClr>
                <a:schemeClr val="tx1"/>
              </a:buClr>
            </a:pPr>
            <a:r>
              <a:rPr lang="en-GB" dirty="0"/>
              <a:t>Thus, forms that can only have explanation-seeking interpretations (explanation-seeking contour </a:t>
            </a:r>
            <a:r>
              <a:rPr lang="en-GB" dirty="0" err="1"/>
              <a:t>PolQs</a:t>
            </a:r>
            <a:r>
              <a:rPr lang="en-GB" dirty="0"/>
              <a:t> in Russian and ‘what’-marked YNQs in both English and Russian), can only be used as </a:t>
            </a:r>
            <a:r>
              <a:rPr lang="en-GB" dirty="0" err="1"/>
              <a:t>RheQs</a:t>
            </a:r>
            <a:r>
              <a:rPr lang="en-GB" dirty="0"/>
              <a:t> with obviously false </a:t>
            </a:r>
            <a:r>
              <a:rPr lang="en-GB" dirty="0" err="1"/>
              <a:t>prejacents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6103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>
            <a:normAutofit/>
          </a:bodyPr>
          <a:lstStyle/>
          <a:p>
            <a:r>
              <a:rPr lang="en-US" sz="3600" dirty="0"/>
              <a:t>Outro: outlook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486274"/>
          </a:xfrm>
        </p:spPr>
        <p:txBody>
          <a:bodyPr>
            <a:normAutofit fontScale="92500" lnSpcReduction="20000"/>
          </a:bodyPr>
          <a:lstStyle/>
          <a:p>
            <a:r>
              <a:rPr lang="en-GB" sz="2400" dirty="0"/>
              <a:t>The two strategies we discussed are not the only rhetorical strategies out there; e.g., we did not talk about what Farkas (2022) calls “self-addressed”, in which “the speaker is assumed to be the responder”:</a:t>
            </a:r>
          </a:p>
          <a:p>
            <a:pPr marL="0" indent="0" defTabSz="91440">
              <a:buNone/>
            </a:pPr>
            <a:r>
              <a:rPr lang="en-GB" sz="2400" dirty="0"/>
              <a:t>(15)		</a:t>
            </a:r>
            <a:r>
              <a:rPr lang="en-GB" sz="2400" i="1" dirty="0"/>
              <a:t>Context: At a conference, where the organizer is introducing the keynote speaker.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GB" sz="2400" dirty="0"/>
              <a:t>						Does our speaker still need an introduction? Of course not. 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GB" sz="2400" dirty="0"/>
              <a:t>						(English translation of Farkas 2022, (49))</a:t>
            </a:r>
          </a:p>
          <a:p>
            <a:pPr defTabSz="91440"/>
            <a:r>
              <a:rPr lang="en-GB" sz="2400" dirty="0"/>
              <a:t>Similarly, there are plenty of YNQ forms we didn’t discuss; e.g., Russian </a:t>
            </a:r>
            <a:r>
              <a:rPr lang="en-GB" sz="2400" i="1" dirty="0"/>
              <a:t>li </a:t>
            </a:r>
            <a:r>
              <a:rPr lang="en-GB" sz="2400" dirty="0"/>
              <a:t>questions (</a:t>
            </a:r>
            <a:r>
              <a:rPr lang="en-GB" sz="2400" dirty="0" err="1"/>
              <a:t>i</a:t>
            </a:r>
            <a:r>
              <a:rPr lang="en-GB" sz="2400" dirty="0"/>
              <a:t>) cannot be explanation-seeking; (ii) can be used rhetorically(-</a:t>
            </a:r>
            <a:r>
              <a:rPr lang="en-GB" sz="2400" dirty="0" err="1"/>
              <a:t>ish</a:t>
            </a:r>
            <a:r>
              <a:rPr lang="en-GB" sz="2400" dirty="0"/>
              <a:t>?), including in self-addressed questions like (15), and/or in a distinct “soapbox” manner (term jointly coined by Masha Esipova and Natasha </a:t>
            </a:r>
            <a:r>
              <a:rPr lang="en-GB" sz="2400" dirty="0" err="1"/>
              <a:t>Korotkova</a:t>
            </a:r>
            <a:r>
              <a:rPr lang="en-GB" sz="2400" dirty="0"/>
              <a:t>—stay tuned…)</a:t>
            </a:r>
          </a:p>
          <a:p>
            <a:pPr marL="0" indent="0" defTabSz="91440">
              <a:buNone/>
            </a:pPr>
            <a:r>
              <a:rPr lang="en-GB" sz="2400" dirty="0"/>
              <a:t>(16)		</a:t>
            </a:r>
            <a:r>
              <a:rPr lang="en-GB" sz="2400" dirty="0" err="1"/>
              <a:t>Nuždaetsja</a:t>
            </a:r>
            <a:r>
              <a:rPr lang="en-GB" sz="2400" dirty="0"/>
              <a:t>		li		</a:t>
            </a:r>
            <a:r>
              <a:rPr lang="en-GB" sz="2400" dirty="0" err="1"/>
              <a:t>naš</a:t>
            </a:r>
            <a:r>
              <a:rPr lang="en-GB" sz="2400" dirty="0"/>
              <a:t>		</a:t>
            </a:r>
            <a:r>
              <a:rPr lang="en-GB" sz="2400" dirty="0" err="1"/>
              <a:t>dokladčik</a:t>
            </a:r>
            <a:r>
              <a:rPr lang="en-GB" sz="2400" dirty="0"/>
              <a:t>		v		</a:t>
            </a:r>
            <a:r>
              <a:rPr lang="en-GB" sz="2400" dirty="0" err="1"/>
              <a:t>predstavlenii</a:t>
            </a:r>
            <a:r>
              <a:rPr lang="en-GB" sz="2400" dirty="0"/>
              <a:t>?		</a:t>
            </a:r>
            <a:r>
              <a:rPr lang="en-GB" sz="2400" dirty="0" err="1"/>
              <a:t>Konečno</a:t>
            </a:r>
            <a:r>
              <a:rPr lang="en-GB" sz="2400" dirty="0"/>
              <a:t>		</a:t>
            </a:r>
            <a:r>
              <a:rPr lang="en-GB" sz="2400" dirty="0" err="1"/>
              <a:t>že</a:t>
            </a:r>
            <a:r>
              <a:rPr lang="en-GB" sz="2400" dirty="0"/>
              <a:t>		net!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GB" sz="2400" dirty="0"/>
              <a:t>						needs								LI		our		speaker				in	introduction			certainly		</a:t>
            </a:r>
            <a:r>
              <a:rPr lang="en-GB" sz="2400" cap="all" dirty="0" err="1"/>
              <a:t>že</a:t>
            </a:r>
            <a:r>
              <a:rPr lang="en-GB" sz="2400" cap="all" dirty="0"/>
              <a:t>		</a:t>
            </a:r>
            <a:r>
              <a:rPr lang="en-GB" sz="2400" dirty="0"/>
              <a:t>no</a:t>
            </a:r>
            <a:endParaRPr lang="en-GB" sz="2400" cap="all" dirty="0"/>
          </a:p>
          <a:p>
            <a:pPr defTabSz="91440"/>
            <a:r>
              <a:rPr lang="en-GB" sz="2400" dirty="0"/>
              <a:t>Most importantly: our work demonstrates </a:t>
            </a:r>
            <a:r>
              <a:rPr lang="en-GB" sz="2400" b="1" dirty="0"/>
              <a:t>the need for a more fine-grained taxonomy of </a:t>
            </a:r>
            <a:r>
              <a:rPr lang="en-GB" sz="2400" b="1" dirty="0" err="1"/>
              <a:t>RheQs</a:t>
            </a:r>
            <a:r>
              <a:rPr lang="en-GB" sz="2400" b="1" dirty="0"/>
              <a:t> </a:t>
            </a:r>
            <a:r>
              <a:rPr lang="en-GB" sz="2400" dirty="0"/>
              <a:t>and highlights the importance of </a:t>
            </a:r>
            <a:r>
              <a:rPr lang="en-GB" sz="2400" b="1" dirty="0"/>
              <a:t>cross-linguistic research </a:t>
            </a:r>
            <a:r>
              <a:rPr lang="en-GB" sz="2400" dirty="0"/>
              <a:t>and careful exploration of </a:t>
            </a:r>
            <a:r>
              <a:rPr lang="en-GB" sz="2400" b="1" dirty="0"/>
              <a:t>prosodic properties of </a:t>
            </a:r>
            <a:r>
              <a:rPr lang="en-GB" sz="2400" b="1" dirty="0" err="1"/>
              <a:t>RheQs</a:t>
            </a:r>
            <a:r>
              <a:rPr lang="en-GB" sz="2400" b="1" dirty="0"/>
              <a:t> </a:t>
            </a:r>
            <a:r>
              <a:rPr lang="en-GB" sz="2400" dirty="0"/>
              <a:t>for developing such a taxonomy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30842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0"/>
            <a:ext cx="10515600" cy="6858000"/>
          </a:xfrm>
        </p:spPr>
        <p:txBody>
          <a:bodyPr anchor="ctr">
            <a:normAutofit/>
          </a:bodyPr>
          <a:lstStyle/>
          <a:p>
            <a:pPr marL="0" lvl="1" indent="0" algn="ctr" defTabSz="91440">
              <a:buNone/>
            </a:pPr>
            <a:r>
              <a:rPr lang="en-US" sz="6000" dirty="0">
                <a:gradFill flip="none" rotWithShape="1">
                  <a:gsLst>
                    <a:gs pos="0">
                      <a:srgbClr val="C00000"/>
                    </a:gs>
                    <a:gs pos="100000">
                      <a:srgbClr val="0070C0"/>
                    </a:gs>
                  </a:gsLst>
                  <a:lin ang="0" scaled="1"/>
                  <a:tileRect/>
                </a:gradFill>
              </a:rPr>
              <a:t>Thanks!</a:t>
            </a:r>
          </a:p>
          <a:p>
            <a:pPr marL="0" lvl="1" indent="0" algn="ctr" defTabSz="91440">
              <a:buNone/>
            </a:pPr>
            <a:r>
              <a:rPr lang="en-US" sz="6000" dirty="0">
                <a:gradFill flip="none" rotWithShape="1">
                  <a:gsLst>
                    <a:gs pos="0">
                      <a:srgbClr val="C00000"/>
                    </a:gs>
                    <a:gs pos="100000">
                      <a:srgbClr val="0070C0"/>
                    </a:gs>
                  </a:gsLst>
                  <a:lin ang="0" scaled="1"/>
                  <a:tileRect/>
                </a:gradFill>
              </a:rPr>
              <a:t>(Non-rhetorical) question time</a:t>
            </a:r>
          </a:p>
        </p:txBody>
      </p:sp>
    </p:spTree>
    <p:extLst>
      <p:ext uri="{BB962C8B-B14F-4D97-AF65-F5344CB8AC3E}">
        <p14:creationId xmlns:p14="http://schemas.microsoft.com/office/powerpoint/2010/main" val="2683694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>
            <a:normAutofit/>
          </a:bodyPr>
          <a:lstStyle/>
          <a:p>
            <a:r>
              <a:rPr lang="en-US" sz="3600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48627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1800" dirty="0" err="1"/>
              <a:t>Biezma</a:t>
            </a:r>
            <a:r>
              <a:rPr lang="en-US" sz="1800" dirty="0"/>
              <a:t>, María. 2009. Alternative vs polar questions: the cornering effect. In Ed </a:t>
            </a:r>
            <a:r>
              <a:rPr lang="en-US" sz="1800" dirty="0" err="1"/>
              <a:t>Cormany</a:t>
            </a:r>
            <a:r>
              <a:rPr lang="en-US" sz="1800" dirty="0"/>
              <a:t>, Satoshi Ito &amp; David Lutz (eds.), </a:t>
            </a:r>
            <a:r>
              <a:rPr lang="en-US" sz="1800" i="1" dirty="0"/>
              <a:t>Proceedings of Semantics and Linguistic Theory </a:t>
            </a:r>
            <a:r>
              <a:rPr lang="en-US" sz="1800" dirty="0"/>
              <a:t>19, 37–54. </a:t>
            </a:r>
            <a:r>
              <a:rPr lang="en-US" sz="1800" dirty="0" err="1"/>
              <a:t>doi</a:t>
            </a:r>
            <a:r>
              <a:rPr lang="en-US" sz="1800" dirty="0"/>
              <a:t>: 10.3765/salt.v19i0.2519</a:t>
            </a:r>
          </a:p>
          <a:p>
            <a:pPr marL="0" indent="0">
              <a:buNone/>
            </a:pPr>
            <a:r>
              <a:rPr lang="en-US" sz="1800" dirty="0" err="1"/>
              <a:t>Bolinger</a:t>
            </a:r>
            <a:r>
              <a:rPr lang="en-US" sz="1800" dirty="0"/>
              <a:t>, Dwight. 1978. Yes-no questions are not alternative questions. In Henry </a:t>
            </a:r>
            <a:r>
              <a:rPr lang="en-US" sz="1800" dirty="0" err="1"/>
              <a:t>Hiż</a:t>
            </a:r>
            <a:r>
              <a:rPr lang="en-US" sz="1800" dirty="0"/>
              <a:t> (ed.), </a:t>
            </a:r>
            <a:r>
              <a:rPr lang="en-US" sz="1800" i="1" dirty="0"/>
              <a:t>Questions</a:t>
            </a:r>
            <a:r>
              <a:rPr lang="en-US" sz="1800" dirty="0"/>
              <a:t>, 87–105. </a:t>
            </a:r>
            <a:r>
              <a:rPr lang="en-US" sz="1800" dirty="0" err="1"/>
              <a:t>Dodrecht</a:t>
            </a:r>
            <a:r>
              <a:rPr lang="en-US" sz="1800" dirty="0"/>
              <a:t>, Holland: D. </a:t>
            </a:r>
            <a:r>
              <a:rPr lang="en-US" sz="1800" dirty="0" err="1"/>
              <a:t>Reidel</a:t>
            </a:r>
            <a:r>
              <a:rPr lang="en-US" sz="1800" dirty="0"/>
              <a:t>.</a:t>
            </a:r>
          </a:p>
          <a:p>
            <a:pPr marL="0" indent="0">
              <a:buNone/>
            </a:pPr>
            <a:r>
              <a:rPr lang="en-US" sz="1800" dirty="0" err="1"/>
              <a:t>Caponigro</a:t>
            </a:r>
            <a:r>
              <a:rPr lang="en-US" sz="1800" dirty="0"/>
              <a:t>, Ivano &amp; Jon Sprouse. 2007. Rhetorical questions as questions. In Louise McNally &amp; Estela Puig-</a:t>
            </a:r>
            <a:r>
              <a:rPr lang="en-US" sz="1800" dirty="0" err="1"/>
              <a:t>Waldm</a:t>
            </a:r>
            <a:r>
              <a:rPr lang="de-DE" sz="1800" dirty="0"/>
              <a:t>ü</a:t>
            </a:r>
            <a:r>
              <a:rPr lang="en-US" sz="1800" dirty="0" err="1"/>
              <a:t>ller</a:t>
            </a:r>
            <a:r>
              <a:rPr lang="en-US" sz="1800" dirty="0"/>
              <a:t> (eds.), </a:t>
            </a:r>
            <a:r>
              <a:rPr lang="en-US" sz="1800" i="1" dirty="0"/>
              <a:t>Proceedings of Sinn und </a:t>
            </a:r>
            <a:r>
              <a:rPr lang="en-US" sz="1800" i="1" dirty="0" err="1"/>
              <a:t>Bedeutung</a:t>
            </a:r>
            <a:r>
              <a:rPr lang="en-US" sz="1800" i="1" dirty="0"/>
              <a:t> </a:t>
            </a:r>
            <a:r>
              <a:rPr lang="en-US" sz="1800" dirty="0"/>
              <a:t>11, 121–133. doi:10.18148/sub/2007.v11i0.635.</a:t>
            </a:r>
          </a:p>
          <a:p>
            <a:pPr marL="0" indent="0">
              <a:buNone/>
            </a:pPr>
            <a:r>
              <a:rPr lang="en-US" sz="1800" dirty="0"/>
              <a:t>Farkas, </a:t>
            </a:r>
            <a:r>
              <a:rPr lang="en-US" sz="1800" dirty="0" err="1"/>
              <a:t>Donka</a:t>
            </a:r>
            <a:r>
              <a:rPr lang="en-US" sz="1800" dirty="0"/>
              <a:t> F. 2022. Non-intrusive questions as a special type of non-canonical questions.</a:t>
            </a:r>
            <a:r>
              <a:rPr lang="en-US" sz="1800" i="1" dirty="0"/>
              <a:t> Journal of Semantics </a:t>
            </a:r>
            <a:r>
              <a:rPr lang="en-US" sz="1800" dirty="0"/>
              <a:t>39(2). 295–337. </a:t>
            </a:r>
            <a:r>
              <a:rPr lang="en-US" sz="1800" dirty="0" err="1"/>
              <a:t>doi</a:t>
            </a:r>
            <a:r>
              <a:rPr lang="en-US" sz="1800" dirty="0"/>
              <a:t>: 10.1093/</a:t>
            </a:r>
            <a:r>
              <a:rPr lang="en-US" sz="1800" dirty="0" err="1"/>
              <a:t>jos</a:t>
            </a:r>
            <a:r>
              <a:rPr lang="en-US" sz="1800" dirty="0"/>
              <a:t>/ffac001.</a:t>
            </a:r>
          </a:p>
          <a:p>
            <a:pPr marL="0" indent="0">
              <a:buNone/>
            </a:pPr>
            <a:r>
              <a:rPr lang="en-US" sz="1800" dirty="0"/>
              <a:t>Jeong, </a:t>
            </a:r>
            <a:r>
              <a:rPr lang="en-US" sz="1800" dirty="0" err="1"/>
              <a:t>Sunwoo</a:t>
            </a:r>
            <a:r>
              <a:rPr lang="en-US" sz="1800" dirty="0"/>
              <a:t>. 2018. Intonation and sentence type conventions: Two types of rising declaratives. </a:t>
            </a:r>
            <a:r>
              <a:rPr lang="en-US" sz="1800" i="1" dirty="0"/>
              <a:t>Journal of Semantics </a:t>
            </a:r>
            <a:r>
              <a:rPr lang="en-US" sz="1800" dirty="0"/>
              <a:t>35(2). 305–356. </a:t>
            </a:r>
            <a:r>
              <a:rPr lang="en-US" sz="1800" dirty="0" err="1"/>
              <a:t>doi</a:t>
            </a:r>
            <a:r>
              <a:rPr lang="en-US" sz="1800" dirty="0"/>
              <a:t>: 10.1093/</a:t>
            </a:r>
            <a:r>
              <a:rPr lang="en-US" sz="1800" dirty="0" err="1"/>
              <a:t>semant</a:t>
            </a:r>
            <a:r>
              <a:rPr lang="en-US" sz="1800" dirty="0"/>
              <a:t>/ffy001.</a:t>
            </a:r>
          </a:p>
          <a:p>
            <a:pPr marL="0" indent="0">
              <a:buNone/>
            </a:pPr>
            <a:r>
              <a:rPr lang="en-US" sz="1800" dirty="0"/>
              <a:t>Roberts, </a:t>
            </a:r>
            <a:r>
              <a:rPr lang="en-US" sz="1800" dirty="0" err="1"/>
              <a:t>Craige</a:t>
            </a:r>
            <a:r>
              <a:rPr lang="en-US" sz="1800" dirty="0"/>
              <a:t>. 2012. Information structure: Towards an integrated formal theory of pragmatics. </a:t>
            </a:r>
            <a:r>
              <a:rPr lang="en-US" sz="1800" i="1" dirty="0"/>
              <a:t>Semantics and Pragmatics</a:t>
            </a:r>
            <a:r>
              <a:rPr lang="en-US" sz="1800" dirty="0"/>
              <a:t> 5(6). 1–69. </a:t>
            </a:r>
            <a:r>
              <a:rPr lang="en-US" sz="1800" dirty="0" err="1"/>
              <a:t>doi</a:t>
            </a:r>
            <a:r>
              <a:rPr lang="en-US" sz="1800" dirty="0"/>
              <a:t>: 10.3765/sp.5.6.</a:t>
            </a:r>
          </a:p>
          <a:p>
            <a:pPr marL="0" indent="0">
              <a:buNone/>
            </a:pPr>
            <a:r>
              <a:rPr lang="en-US" sz="1800" dirty="0" err="1"/>
              <a:t>Szabolcsi</a:t>
            </a:r>
            <a:r>
              <a:rPr lang="en-US" sz="1800" dirty="0"/>
              <a:t>, Anna. 2015. What do quantifier particles do? </a:t>
            </a:r>
            <a:r>
              <a:rPr lang="en-US" sz="1800" i="1" dirty="0"/>
              <a:t>Linguistics and Philosophy </a:t>
            </a:r>
            <a:r>
              <a:rPr lang="en-US" sz="1800" dirty="0"/>
              <a:t>38. 159–204. </a:t>
            </a:r>
            <a:r>
              <a:rPr lang="en-US" sz="1800" dirty="0" err="1"/>
              <a:t>doi</a:t>
            </a:r>
            <a:r>
              <a:rPr lang="en-US" sz="1800" dirty="0"/>
              <a:t>: 10.1007/s10988-015-9166-z.</a:t>
            </a:r>
          </a:p>
          <a:p>
            <a:pPr marL="0" indent="0">
              <a:buNone/>
            </a:pPr>
            <a:r>
              <a:rPr lang="en-US" sz="1800" dirty="0"/>
              <a:t>Tortora, Christina &amp; Jason Bishop. 2021. What-marked yes-no questions in New York City English. Talk given at </a:t>
            </a:r>
            <a:r>
              <a:rPr lang="en-US" sz="1800" i="1" dirty="0"/>
              <a:t>Virtual NYI (The NY-St. Petersburg Institute of Linguistics, Cognition, and Culture) 3</a:t>
            </a:r>
            <a:r>
              <a:rPr lang="en-US" sz="1800" dirty="0"/>
              <a:t>.</a:t>
            </a:r>
          </a:p>
          <a:p>
            <a:pPr marL="0" indent="0">
              <a:buNone/>
            </a:pPr>
            <a:r>
              <a:rPr lang="en-US" sz="1800" dirty="0"/>
              <a:t>Van </a:t>
            </a:r>
            <a:r>
              <a:rPr lang="en-US" sz="1800" dirty="0" err="1"/>
              <a:t>Rooy</a:t>
            </a:r>
            <a:r>
              <a:rPr lang="en-US" sz="1800" dirty="0"/>
              <a:t>, Robert &amp; Marie </a:t>
            </a:r>
            <a:r>
              <a:rPr lang="en-US" sz="1800" dirty="0" err="1"/>
              <a:t>Šafářová</a:t>
            </a:r>
            <a:r>
              <a:rPr lang="en-US" sz="1800" dirty="0"/>
              <a:t>. 2003. On polar questions. In Robert B Young &amp; </a:t>
            </a:r>
            <a:r>
              <a:rPr lang="en-US" sz="1800" dirty="0" err="1"/>
              <a:t>Yuping</a:t>
            </a:r>
            <a:r>
              <a:rPr lang="en-US" sz="1800" dirty="0"/>
              <a:t> Zhou (eds.), </a:t>
            </a:r>
            <a:r>
              <a:rPr lang="en-US" sz="1800" i="1" dirty="0"/>
              <a:t>Proceedings of Semantics and Linguistic Theory </a:t>
            </a:r>
            <a:r>
              <a:rPr lang="en-US" sz="1800" dirty="0"/>
              <a:t>13, 292–309. doi:10.3765/salt.v13i0.2887.</a:t>
            </a:r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7252330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Root vs. explanation-seeking questions: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48627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/>
              <a:t>More naturalistic examples from MURCO:</a:t>
            </a:r>
          </a:p>
          <a:p>
            <a:pPr marL="0" indent="0" defTabSz="91440">
              <a:buNone/>
            </a:pPr>
            <a:r>
              <a:rPr lang="en-US" sz="2400" dirty="0"/>
              <a:t>(1)		Even though I am a woman, I would never run away…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400" dirty="0"/>
              <a:t>					A					</a:t>
            </a:r>
            <a:r>
              <a:rPr lang="en-US" sz="2400" dirty="0" err="1"/>
              <a:t>vy</a:t>
            </a:r>
            <a:r>
              <a:rPr lang="en-US" sz="2400" dirty="0"/>
              <a:t>			</a:t>
            </a:r>
            <a:r>
              <a:rPr lang="en-US" sz="2400" dirty="0" err="1"/>
              <a:t>umejete</a:t>
            </a:r>
            <a:r>
              <a:rPr lang="en-US" sz="2400" dirty="0"/>
              <a:t>		</a:t>
            </a:r>
            <a:r>
              <a:rPr lang="en-US" sz="2400" dirty="0" err="1"/>
              <a:t>streljat</a:t>
            </a:r>
            <a:r>
              <a:rPr lang="en-US" sz="2400" dirty="0"/>
              <a:t>’?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400" dirty="0"/>
              <a:t>					and	you		can									shoot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400" dirty="0"/>
              <a:t>					‘And can you shoot?’</a:t>
            </a:r>
          </a:p>
          <a:p>
            <a:pPr marL="0" indent="0" defTabSz="91440">
              <a:buNone/>
            </a:pPr>
            <a:r>
              <a:rPr lang="de-DE" sz="2400" dirty="0"/>
              <a:t>(2)		M</a:t>
            </a:r>
            <a:r>
              <a:rPr lang="en-US" sz="2400" dirty="0" err="1"/>
              <a:t>yshkin</a:t>
            </a:r>
            <a:r>
              <a:rPr lang="en-US" sz="2400" dirty="0"/>
              <a:t>: And then I was feeling very good almost all of the time. I was… I was 							very happy. </a:t>
            </a:r>
          </a:p>
          <a:p>
            <a:pPr marL="0" indent="0" defTabSz="91440">
              <a:buNone/>
            </a:pPr>
            <a:r>
              <a:rPr lang="en-US" sz="2400" dirty="0"/>
              <a:t>					</a:t>
            </a:r>
            <a:r>
              <a:rPr lang="en-US" sz="2400" dirty="0" err="1"/>
              <a:t>Aglaya</a:t>
            </a:r>
            <a:r>
              <a:rPr lang="en-US" sz="2400" dirty="0"/>
              <a:t>: Happy?		</a:t>
            </a:r>
          </a:p>
          <a:p>
            <a:pPr marL="0" indent="0" defTabSz="91440">
              <a:buNone/>
            </a:pPr>
            <a:r>
              <a:rPr lang="en-US" sz="2400" dirty="0"/>
              <a:t>					</a:t>
            </a:r>
            <a:r>
              <a:rPr lang="en-US" sz="2400" dirty="0" err="1"/>
              <a:t>Myshkin</a:t>
            </a:r>
            <a:r>
              <a:rPr lang="en-US" sz="2400" dirty="0"/>
              <a:t>: Uh-huh.</a:t>
            </a:r>
          </a:p>
          <a:p>
            <a:pPr marL="0" indent="0" defTabSz="91440">
              <a:buNone/>
            </a:pPr>
            <a:r>
              <a:rPr lang="en-US" sz="2400" dirty="0"/>
              <a:t>					</a:t>
            </a:r>
            <a:r>
              <a:rPr lang="en-US" sz="2400" dirty="0" err="1"/>
              <a:t>Aglaya</a:t>
            </a:r>
            <a:r>
              <a:rPr lang="en-US" sz="2400" dirty="0"/>
              <a:t>:		</a:t>
            </a:r>
            <a:r>
              <a:rPr lang="en-US" sz="2400" dirty="0" err="1"/>
              <a:t>Vy</a:t>
            </a:r>
            <a:r>
              <a:rPr lang="en-US" sz="2400" dirty="0"/>
              <a:t>			</a:t>
            </a:r>
            <a:r>
              <a:rPr lang="en-US" sz="2400" dirty="0" err="1"/>
              <a:t>umejete</a:t>
            </a:r>
            <a:r>
              <a:rPr lang="en-US" sz="2400" dirty="0"/>
              <a:t>		</a:t>
            </a:r>
            <a:r>
              <a:rPr lang="en-US" sz="2400" dirty="0" err="1"/>
              <a:t>byt</a:t>
            </a:r>
            <a:r>
              <a:rPr lang="en-US" sz="2400" dirty="0"/>
              <a:t>’		</a:t>
            </a:r>
            <a:r>
              <a:rPr lang="en-US" sz="2400" dirty="0" err="1"/>
              <a:t>sčastlivym</a:t>
            </a:r>
            <a:r>
              <a:rPr lang="en-US" sz="2400" dirty="0"/>
              <a:t>?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400" dirty="0"/>
              <a:t>																you		can									be				happy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400" dirty="0"/>
              <a:t>																‘You know how to be happy?’</a:t>
            </a:r>
          </a:p>
        </p:txBody>
      </p:sp>
      <p:pic>
        <p:nvPicPr>
          <p:cNvPr id="6" name="idiot_0106-cropped">
            <a:hlinkClick r:id="" action="ppaction://media"/>
            <a:extLst>
              <a:ext uri="{FF2B5EF4-FFF2-40B4-BE49-F238E27FC236}">
                <a16:creationId xmlns:a16="http://schemas.microsoft.com/office/drawing/2014/main" id="{6F84B027-64C6-7B77-E61C-8726B25D19B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829800" y="4231481"/>
            <a:ext cx="1524000" cy="1143000"/>
          </a:xfrm>
          <a:prstGeom prst="rect">
            <a:avLst/>
          </a:prstGeom>
        </p:spPr>
      </p:pic>
      <p:pic>
        <p:nvPicPr>
          <p:cNvPr id="7" name="idiot_0688-cropped">
            <a:hlinkClick r:id="" action="ppaction://media"/>
            <a:extLst>
              <a:ext uri="{FF2B5EF4-FFF2-40B4-BE49-F238E27FC236}">
                <a16:creationId xmlns:a16="http://schemas.microsoft.com/office/drawing/2014/main" id="{34B202DB-5280-986B-388A-C75631F5378F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829800" y="2286000"/>
            <a:ext cx="1524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036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122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644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55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0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61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38200" y="688258"/>
            <a:ext cx="10515600" cy="54887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Intro</a:t>
            </a:r>
          </a:p>
          <a:p>
            <a:pPr marL="0" indent="0">
              <a:buNone/>
            </a:pPr>
            <a:r>
              <a:rPr lang="en-US" sz="2400" dirty="0"/>
              <a:t>Root vs. explanation-seeking questions</a:t>
            </a:r>
          </a:p>
          <a:p>
            <a:pPr marL="0" indent="0">
              <a:buNone/>
            </a:pPr>
            <a:r>
              <a:rPr lang="en-GB" sz="2400" dirty="0"/>
              <a:t>Explanation-seeking vs. re-asking rhetorical strategies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Outro</a:t>
            </a:r>
          </a:p>
        </p:txBody>
      </p:sp>
    </p:spTree>
    <p:extLst>
      <p:ext uri="{BB962C8B-B14F-4D97-AF65-F5344CB8AC3E}">
        <p14:creationId xmlns:p14="http://schemas.microsoft.com/office/powerpoint/2010/main" val="2961627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3E10F-F789-5408-38B2-7A7C770E9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Misc</a:t>
            </a:r>
            <a:r>
              <a:rPr lang="en-US" dirty="0"/>
              <a:t> notes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CABBB6-F91A-41D0-7FE8-1616E00B0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800" dirty="0"/>
              <a:t>Russian explanation-seeking </a:t>
            </a:r>
            <a:r>
              <a:rPr lang="en-GB" sz="2800" dirty="0" err="1"/>
              <a:t>PolQs</a:t>
            </a:r>
            <a:r>
              <a:rPr lang="en-GB" sz="2800" dirty="0"/>
              <a:t> like (3b) are somewhat reminiscent of English rising declaratives (Jeong 2018, </a:t>
            </a:r>
            <a:r>
              <a:rPr lang="en-GB" sz="2800" dirty="0" err="1"/>
              <a:t>a.o.</a:t>
            </a:r>
            <a:r>
              <a:rPr lang="en-GB" sz="2800" dirty="0"/>
              <a:t>), which cannot be used as root questions, but can have explanation-seeking uses </a:t>
            </a:r>
          </a:p>
        </p:txBody>
      </p:sp>
    </p:spTree>
    <p:extLst>
      <p:ext uri="{BB962C8B-B14F-4D97-AF65-F5344CB8AC3E}">
        <p14:creationId xmlns:p14="http://schemas.microsoft.com/office/powerpoint/2010/main" val="464273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>
            <a:normAutofit/>
          </a:bodyPr>
          <a:lstStyle/>
          <a:p>
            <a:r>
              <a:rPr lang="en-US" sz="3600" dirty="0"/>
              <a:t>Intro: starting observation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48627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400" b="1" dirty="0"/>
              <a:t>Rhetorical questions (</a:t>
            </a:r>
            <a:r>
              <a:rPr lang="en-GB" sz="2400" b="1" dirty="0" err="1"/>
              <a:t>RheQs</a:t>
            </a:r>
            <a:r>
              <a:rPr lang="en-GB" sz="2400" b="1" dirty="0"/>
              <a:t>) </a:t>
            </a:r>
            <a:r>
              <a:rPr lang="en-GB" sz="2400" dirty="0"/>
              <a:t>are questions answers to which are assumed to be obvious by the speaker (</a:t>
            </a:r>
            <a:r>
              <a:rPr lang="en-GB" sz="2400" dirty="0" err="1"/>
              <a:t>Caponigro</a:t>
            </a:r>
            <a:r>
              <a:rPr lang="en-GB" sz="2400" dirty="0"/>
              <a:t> &amp; Sprouse 2007, </a:t>
            </a:r>
            <a:r>
              <a:rPr lang="en-GB" sz="2400" dirty="0" err="1"/>
              <a:t>a.o.</a:t>
            </a:r>
            <a:r>
              <a:rPr lang="en-GB" sz="2400" dirty="0"/>
              <a:t>)</a:t>
            </a:r>
          </a:p>
          <a:p>
            <a:pPr marL="0" indent="0">
              <a:buNone/>
            </a:pPr>
            <a:r>
              <a:rPr lang="en-GB" sz="2400" dirty="0"/>
              <a:t>But! </a:t>
            </a:r>
            <a:r>
              <a:rPr lang="en-GB" sz="2400" b="1" dirty="0"/>
              <a:t>Yes/no questions (YNQs)</a:t>
            </a:r>
            <a:r>
              <a:rPr lang="en-GB" sz="2400" dirty="0"/>
              <a:t>—</a:t>
            </a:r>
            <a:r>
              <a:rPr lang="en-GB" sz="2400" b="1" dirty="0"/>
              <a:t>polar (</a:t>
            </a:r>
            <a:r>
              <a:rPr lang="en-GB" sz="2400" b="1" dirty="0" err="1"/>
              <a:t>PolQs</a:t>
            </a:r>
            <a:r>
              <a:rPr lang="en-GB" sz="2400" b="1" dirty="0"/>
              <a:t>)</a:t>
            </a:r>
            <a:r>
              <a:rPr lang="en-GB" sz="2400" dirty="0"/>
              <a:t> and </a:t>
            </a:r>
            <a:r>
              <a:rPr lang="en-GB" sz="2400" b="1" dirty="0"/>
              <a:t>‘or not’ alternative questions (</a:t>
            </a:r>
            <a:r>
              <a:rPr lang="en-GB" sz="2400" b="1" dirty="0" err="1"/>
              <a:t>AltQs</a:t>
            </a:r>
            <a:r>
              <a:rPr lang="en-GB" sz="2400" b="1" dirty="0"/>
              <a:t>)</a:t>
            </a:r>
            <a:r>
              <a:rPr lang="en-GB" sz="2400" dirty="0"/>
              <a:t>—vary in whether their prejacent is assumed to be true or false when used rhetorically:</a:t>
            </a:r>
          </a:p>
          <a:p>
            <a:pPr marL="0" indent="0" defTabSz="91440">
              <a:buNone/>
            </a:pPr>
            <a:r>
              <a:rPr lang="en-GB" sz="2400" dirty="0"/>
              <a:t>(1)		</a:t>
            </a:r>
            <a:r>
              <a:rPr lang="en-GB" sz="2400" i="1" dirty="0"/>
              <a:t>Context: The addressee is known to be a(n) adult/human/Democrat, but their 								</a:t>
            </a:r>
            <a:r>
              <a:rPr lang="en-GB" sz="2400" i="1" dirty="0" err="1"/>
              <a:t>behavior</a:t>
            </a:r>
            <a:r>
              <a:rPr lang="en-GB" sz="2400" i="1" dirty="0"/>
              <a:t> at the moment is inconsistent with this characterization (e.g., they 										make a childish request/exhibit extreme cruelty/refuse to support a progressive 					initiative). The speaker asks them:</a:t>
            </a:r>
          </a:p>
          <a:p>
            <a:pPr marL="0" indent="0" defTabSz="91440">
              <a:buNone/>
            </a:pPr>
            <a:r>
              <a:rPr lang="en-GB" sz="2400" dirty="0"/>
              <a:t>					a.							Are you a(n) child/animal/Republican? (prejacent assumed false)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GB" sz="2400" dirty="0"/>
              <a:t>					b.	?	/%	Are you a(n) adult/human/Democrat? (prejacent assumed true)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GB" sz="2400" dirty="0"/>
              <a:t>					c.							Are you a(n) adult/human/Democrat or not? (prejacent assumed true)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GB" sz="2400" dirty="0"/>
              <a:t>					d.					#	Are you a(n) child/animal/Republican or not? (prejacent assumed false)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41362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>
            <a:normAutofit/>
          </a:bodyPr>
          <a:lstStyle/>
          <a:p>
            <a:r>
              <a:rPr lang="en-US" sz="3600" dirty="0"/>
              <a:t>Intro: prior literature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486274"/>
          </a:xfrm>
        </p:spPr>
        <p:txBody>
          <a:bodyPr>
            <a:normAutofit/>
          </a:bodyPr>
          <a:lstStyle/>
          <a:p>
            <a:r>
              <a:rPr lang="en-US" sz="2400" dirty="0"/>
              <a:t>Mostly focuses on </a:t>
            </a:r>
            <a:r>
              <a:rPr lang="en-US" sz="2400" i="1" dirty="0" err="1"/>
              <a:t>wh</a:t>
            </a:r>
            <a:r>
              <a:rPr lang="en-US" sz="2400" dirty="0"/>
              <a:t> </a:t>
            </a:r>
            <a:r>
              <a:rPr lang="en-US" sz="2400" dirty="0" err="1"/>
              <a:t>RheQs</a:t>
            </a:r>
            <a:endParaRPr lang="en-US" sz="2400" dirty="0"/>
          </a:p>
          <a:p>
            <a:r>
              <a:rPr lang="en-US" sz="2400" dirty="0"/>
              <a:t>Standard assumptions relevant for the issue at hand: </a:t>
            </a:r>
          </a:p>
          <a:p>
            <a:pPr lvl="1"/>
            <a:r>
              <a:rPr lang="en-US" sz="2000" dirty="0"/>
              <a:t>Prejacents of rhetorical YNQs are presumed to be false</a:t>
            </a:r>
          </a:p>
          <a:p>
            <a:pPr lvl="1"/>
            <a:r>
              <a:rPr lang="en-US" sz="2000" dirty="0" err="1"/>
              <a:t>AltQs</a:t>
            </a:r>
            <a:r>
              <a:rPr lang="en-US" sz="2000" dirty="0"/>
              <a:t> across the board cannot be used as </a:t>
            </a:r>
            <a:r>
              <a:rPr lang="en-US" sz="2000" dirty="0" err="1"/>
              <a:t>RheQs</a:t>
            </a:r>
            <a:endParaRPr lang="en-US" sz="2000" dirty="0"/>
          </a:p>
          <a:p>
            <a:r>
              <a:rPr lang="en-US" sz="2400" dirty="0"/>
              <a:t>E.g.:</a:t>
            </a:r>
          </a:p>
          <a:p>
            <a:pPr lvl="1"/>
            <a:r>
              <a:rPr lang="en-US" sz="2000" dirty="0" err="1"/>
              <a:t>Caponigro</a:t>
            </a:r>
            <a:r>
              <a:rPr lang="en-US" sz="2000" dirty="0"/>
              <a:t> &amp; Sprouse 2007: “</a:t>
            </a:r>
            <a:r>
              <a:rPr lang="en-GB" sz="2000" dirty="0"/>
              <a:t>yes/no [</a:t>
            </a:r>
            <a:r>
              <a:rPr lang="en-GB" sz="2000" dirty="0" err="1"/>
              <a:t>RheQ</a:t>
            </a:r>
            <a:r>
              <a:rPr lang="en-GB" sz="2000" dirty="0"/>
              <a:t>]s require an answer of the opposite polarity</a:t>
            </a:r>
            <a:r>
              <a:rPr lang="en-US" sz="2000" dirty="0"/>
              <a:t>”</a:t>
            </a:r>
          </a:p>
          <a:p>
            <a:pPr lvl="1"/>
            <a:r>
              <a:rPr lang="en-US" sz="2000" dirty="0"/>
              <a:t>Van </a:t>
            </a:r>
            <a:r>
              <a:rPr lang="en-US" sz="2000" dirty="0" err="1"/>
              <a:t>Rooy</a:t>
            </a:r>
            <a:r>
              <a:rPr lang="en-US" sz="2000" dirty="0"/>
              <a:t> &amp; </a:t>
            </a:r>
            <a:r>
              <a:rPr lang="en-US" sz="2000" dirty="0" err="1"/>
              <a:t>Šafářová</a:t>
            </a:r>
            <a:r>
              <a:rPr lang="en-US" sz="2000" dirty="0"/>
              <a:t> 2003:</a:t>
            </a:r>
          </a:p>
          <a:p>
            <a:pPr lvl="2"/>
            <a:r>
              <a:rPr lang="en-US" sz="1600" dirty="0"/>
              <a:t>“</a:t>
            </a:r>
            <a:r>
              <a:rPr lang="en-GB" sz="1600" dirty="0"/>
              <a:t>It is commonly assumed in the literature that for a rhetorical question the negative answer is presupposed to be true</a:t>
            </a:r>
            <a:r>
              <a:rPr lang="en-US" sz="1600" dirty="0"/>
              <a:t>”</a:t>
            </a:r>
          </a:p>
          <a:p>
            <a:pPr lvl="2"/>
            <a:r>
              <a:rPr lang="en-US" sz="1600" dirty="0"/>
              <a:t>Note that </a:t>
            </a:r>
            <a:r>
              <a:rPr lang="en-GB" sz="1600" i="1" dirty="0"/>
              <a:t>Are you crazy or not?</a:t>
            </a:r>
            <a:r>
              <a:rPr lang="en-GB" sz="1600" dirty="0"/>
              <a:t> is weird as a </a:t>
            </a:r>
            <a:r>
              <a:rPr lang="en-GB" sz="1600" dirty="0" err="1"/>
              <a:t>RheQ</a:t>
            </a:r>
            <a:r>
              <a:rPr lang="en-GB" sz="1600" dirty="0"/>
              <a:t>; suggest that ‘or not’ </a:t>
            </a:r>
            <a:r>
              <a:rPr lang="en-GB" sz="1600" dirty="0" err="1"/>
              <a:t>AltQs</a:t>
            </a:r>
            <a:r>
              <a:rPr lang="en-GB" sz="1600" dirty="0"/>
              <a:t> can’t be used rhetorically (?)</a:t>
            </a:r>
          </a:p>
          <a:p>
            <a:pPr lvl="2"/>
            <a:r>
              <a:rPr lang="en-GB" sz="1600" dirty="0"/>
              <a:t>Do not offer a satisfactory explanation for that, however (“The reason is that the agent wants to highlight/suggest that she recently got some indication that the positive proposition might be true after all”)</a:t>
            </a:r>
          </a:p>
          <a:p>
            <a:pPr lvl="2"/>
            <a:r>
              <a:rPr lang="en-GB" sz="1600" dirty="0"/>
              <a:t>Do not discuss </a:t>
            </a:r>
            <a:r>
              <a:rPr lang="en-GB" sz="1600" dirty="0" err="1"/>
              <a:t>RheQs</a:t>
            </a:r>
            <a:r>
              <a:rPr lang="en-GB" sz="1600" dirty="0"/>
              <a:t> with </a:t>
            </a:r>
            <a:r>
              <a:rPr lang="en-GB" sz="1600" dirty="0" err="1"/>
              <a:t>prejacents</a:t>
            </a:r>
            <a:r>
              <a:rPr lang="en-GB" sz="1600" dirty="0"/>
              <a:t> assumed to be true, or the fact that ‘or not’ </a:t>
            </a:r>
            <a:r>
              <a:rPr lang="en-GB" sz="1600" dirty="0" err="1"/>
              <a:t>AltQs</a:t>
            </a:r>
            <a:r>
              <a:rPr lang="en-GB" sz="1600" dirty="0"/>
              <a:t> can be (and preferably are) used as such </a:t>
            </a:r>
            <a:r>
              <a:rPr lang="en-GB" sz="1600" dirty="0" err="1"/>
              <a:t>RheQs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65217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>
            <a:normAutofit/>
          </a:bodyPr>
          <a:lstStyle/>
          <a:p>
            <a:r>
              <a:rPr lang="en-US" sz="3600" dirty="0"/>
              <a:t>Intro: this talk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486274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/>
              <a:t>Two rhetorical strategies at play in (1):</a:t>
            </a:r>
          </a:p>
          <a:p>
            <a:pPr lvl="1">
              <a:buClr>
                <a:schemeClr val="tx1"/>
              </a:buClr>
            </a:pPr>
            <a:r>
              <a:rPr lang="en-US" sz="2000" dirty="0">
                <a:solidFill>
                  <a:srgbClr val="0070C0"/>
                </a:solidFill>
              </a:rPr>
              <a:t>Re-asking</a:t>
            </a:r>
            <a:r>
              <a:rPr lang="en-GB" sz="2000" dirty="0">
                <a:solidFill>
                  <a:srgbClr val="0070C0"/>
                </a:solidFill>
              </a:rPr>
              <a:t>:</a:t>
            </a:r>
            <a:r>
              <a:rPr lang="en-GB" sz="2000" dirty="0"/>
              <a:t> </a:t>
            </a:r>
            <a:r>
              <a:rPr lang="en-US" sz="2000" dirty="0"/>
              <a:t>reminding the addressee that the prejacent is true in order to discourage/encourage a certain action; </a:t>
            </a:r>
            <a:r>
              <a:rPr lang="en-US" sz="2000" dirty="0">
                <a:solidFill>
                  <a:srgbClr val="0070C0"/>
                </a:solidFill>
              </a:rPr>
              <a:t>prejacent is true</a:t>
            </a:r>
          </a:p>
          <a:p>
            <a:pPr lvl="1">
              <a:buClr>
                <a:schemeClr val="tx1"/>
              </a:buClr>
            </a:pPr>
            <a:r>
              <a:rPr lang="en-US" sz="2000" dirty="0">
                <a:solidFill>
                  <a:srgbClr val="C00000"/>
                </a:solidFill>
              </a:rPr>
              <a:t>Explanation-seeking</a:t>
            </a:r>
            <a:r>
              <a:rPr lang="en-GB" sz="2000" dirty="0">
                <a:solidFill>
                  <a:srgbClr val="C00000"/>
                </a:solidFill>
              </a:rPr>
              <a:t>: </a:t>
            </a:r>
            <a:r>
              <a:rPr lang="en-GB" sz="2000" dirty="0"/>
              <a:t>a </a:t>
            </a:r>
            <a:r>
              <a:rPr lang="en-US" sz="2000" dirty="0"/>
              <a:t>preposterous explanation for a preposterous situation; </a:t>
            </a:r>
            <a:r>
              <a:rPr lang="en-US" sz="2000" dirty="0">
                <a:solidFill>
                  <a:srgbClr val="C00000"/>
                </a:solidFill>
              </a:rPr>
              <a:t>prejacent is false</a:t>
            </a:r>
          </a:p>
          <a:p>
            <a:r>
              <a:rPr lang="en-US" sz="2400" dirty="0"/>
              <a:t>Two (relevant) types of YNQs meaning-wise (</a:t>
            </a:r>
            <a:r>
              <a:rPr lang="en-US" sz="2400" dirty="0" err="1"/>
              <a:t>wrt</a:t>
            </a:r>
            <a:r>
              <a:rPr lang="en-US" sz="2400" dirty="0"/>
              <a:t> alternatives and discourse structure):</a:t>
            </a:r>
          </a:p>
          <a:p>
            <a:pPr lvl="1">
              <a:buClr>
                <a:schemeClr val="tx1"/>
              </a:buClr>
            </a:pPr>
            <a:r>
              <a:rPr lang="en-US" sz="2000" dirty="0">
                <a:solidFill>
                  <a:srgbClr val="0070C0"/>
                </a:solidFill>
              </a:rPr>
              <a:t>Root:</a:t>
            </a:r>
            <a:r>
              <a:rPr lang="en-US" sz="2000" dirty="0"/>
              <a:t> re-asking strategy when used rhetorically</a:t>
            </a:r>
          </a:p>
          <a:p>
            <a:pPr lvl="1">
              <a:buClr>
                <a:schemeClr val="tx1"/>
              </a:buClr>
            </a:pPr>
            <a:r>
              <a:rPr lang="en-US" sz="2000" dirty="0">
                <a:solidFill>
                  <a:srgbClr val="C00000"/>
                </a:solidFill>
              </a:rPr>
              <a:t>Explanation-seeking:</a:t>
            </a:r>
            <a:r>
              <a:rPr lang="en-US" sz="2000" dirty="0"/>
              <a:t> explanation-seeking strategy when used rhetorically</a:t>
            </a:r>
          </a:p>
          <a:p>
            <a:r>
              <a:rPr lang="en-US" sz="2400" dirty="0"/>
              <a:t>Forms of root vs. explanation-seeking YNQs in English and Russian:</a:t>
            </a:r>
          </a:p>
          <a:p>
            <a:pPr lvl="1"/>
            <a:r>
              <a:rPr lang="en-US" sz="2000" dirty="0"/>
              <a:t>English: regular </a:t>
            </a:r>
            <a:r>
              <a:rPr lang="en-US" sz="2000" dirty="0" err="1"/>
              <a:t>PolQs</a:t>
            </a:r>
            <a:r>
              <a:rPr lang="en-US" sz="2000" dirty="0"/>
              <a:t> can be either root or explanation-seeking and can thus in principle use either rhetorical strategy—hence the overall felicity of both (1a) and (1b)</a:t>
            </a:r>
          </a:p>
          <a:p>
            <a:pPr lvl="1"/>
            <a:r>
              <a:rPr lang="en-US" sz="2000" dirty="0"/>
              <a:t>Russian: “declarative string” </a:t>
            </a:r>
            <a:r>
              <a:rPr lang="en-US" sz="2000" dirty="0" err="1"/>
              <a:t>PolQs</a:t>
            </a:r>
            <a:r>
              <a:rPr lang="en-US" sz="2000" dirty="0"/>
              <a:t> distinguish between the two prosodically</a:t>
            </a:r>
          </a:p>
          <a:p>
            <a:pPr lvl="1"/>
            <a:r>
              <a:rPr lang="en-US" sz="2000" dirty="0"/>
              <a:t>Both: special ‘what’-marked forms of explanation-seeking YNQs</a:t>
            </a:r>
          </a:p>
          <a:p>
            <a:pPr lvl="1"/>
            <a:r>
              <a:rPr lang="en-US" sz="2000" dirty="0"/>
              <a:t>Both: ‘or not’ </a:t>
            </a:r>
            <a:r>
              <a:rPr lang="en-US" sz="2000" dirty="0" err="1"/>
              <a:t>AltQs</a:t>
            </a:r>
            <a:r>
              <a:rPr lang="en-US" sz="2000" dirty="0"/>
              <a:t> cannot be explanation-seeking—hence # in (1d)</a:t>
            </a:r>
          </a:p>
          <a:p>
            <a:pPr lvl="1"/>
            <a:r>
              <a:rPr lang="en-US" sz="2000" dirty="0"/>
              <a:t>Both: root </a:t>
            </a:r>
            <a:r>
              <a:rPr lang="en-US" sz="2000" dirty="0" err="1"/>
              <a:t>PolQs</a:t>
            </a:r>
            <a:r>
              <a:rPr lang="en-US" sz="2000" dirty="0"/>
              <a:t> (w/o ‘or not’) can be used as re-asking </a:t>
            </a:r>
            <a:r>
              <a:rPr lang="en-US" sz="2000" dirty="0" err="1"/>
              <a:t>RheQs</a:t>
            </a:r>
            <a:r>
              <a:rPr lang="en-US" sz="2000" dirty="0"/>
              <a:t>, but ‘or not’ </a:t>
            </a:r>
            <a:r>
              <a:rPr lang="en-US" sz="2000" dirty="0" err="1"/>
              <a:t>AltQs</a:t>
            </a:r>
            <a:r>
              <a:rPr lang="en-US" sz="2000" dirty="0"/>
              <a:t> are often better as such—hence ?/% in (1b)</a:t>
            </a:r>
          </a:p>
        </p:txBody>
      </p:sp>
    </p:spTree>
    <p:extLst>
      <p:ext uri="{BB962C8B-B14F-4D97-AF65-F5344CB8AC3E}">
        <p14:creationId xmlns:p14="http://schemas.microsoft.com/office/powerpoint/2010/main" val="603532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38200" y="688258"/>
            <a:ext cx="10515600" cy="54887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Intro</a:t>
            </a:r>
          </a:p>
          <a:p>
            <a:pPr marL="0" indent="0">
              <a:buNone/>
            </a:pPr>
            <a:r>
              <a:rPr lang="en-US" sz="2400" b="1" dirty="0"/>
              <a:t>Root vs. explanation-seeking questions</a:t>
            </a:r>
          </a:p>
          <a:p>
            <a:pPr marL="0" indent="0">
              <a:buNone/>
            </a:pPr>
            <a:r>
              <a:rPr lang="en-GB" sz="2400" dirty="0"/>
              <a:t>Explanation-seeking vs. re-asking rhetorical strategies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Outro</a:t>
            </a:r>
          </a:p>
        </p:txBody>
      </p:sp>
    </p:spTree>
    <p:extLst>
      <p:ext uri="{BB962C8B-B14F-4D97-AF65-F5344CB8AC3E}">
        <p14:creationId xmlns:p14="http://schemas.microsoft.com/office/powerpoint/2010/main" val="22376207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Root vs. explanation-seeking questions: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486274"/>
          </a:xfrm>
        </p:spPr>
        <p:txBody>
          <a:bodyPr>
            <a:normAutofit fontScale="92500" lnSpcReduction="20000"/>
          </a:bodyPr>
          <a:lstStyle/>
          <a:p>
            <a:pPr>
              <a:buClr>
                <a:schemeClr val="tx1"/>
              </a:buClr>
            </a:pPr>
            <a:r>
              <a:rPr lang="en-US" sz="2400" dirty="0">
                <a:solidFill>
                  <a:srgbClr val="0070C0"/>
                </a:solidFill>
              </a:rPr>
              <a:t>Root YNQs</a:t>
            </a:r>
            <a:r>
              <a:rPr lang="en-US" sz="2400" dirty="0"/>
              <a:t> only introduce {</a:t>
            </a:r>
            <a:r>
              <a:rPr lang="en-US" sz="2400" i="1" dirty="0"/>
              <a:t>p</a:t>
            </a:r>
            <a:r>
              <a:rPr lang="en-US" sz="2400" dirty="0"/>
              <a:t>, ¬</a:t>
            </a:r>
            <a:r>
              <a:rPr lang="en-US" sz="2400" i="1" dirty="0"/>
              <a:t>p</a:t>
            </a:r>
            <a:r>
              <a:rPr lang="en-US" sz="2400" dirty="0"/>
              <a:t>} alternatives and don’t signal any larger question under discussion (QUD; Roberts 2012 et seq.)</a:t>
            </a:r>
          </a:p>
          <a:p>
            <a:pPr>
              <a:buClr>
                <a:schemeClr val="tx1"/>
              </a:buClr>
            </a:pPr>
            <a:r>
              <a:rPr lang="en-GB" sz="2400" dirty="0">
                <a:solidFill>
                  <a:srgbClr val="C00000"/>
                </a:solidFill>
              </a:rPr>
              <a:t>Explanation-seeking YNQs </a:t>
            </a:r>
            <a:r>
              <a:rPr lang="en-GB" sz="2400" dirty="0"/>
              <a:t>are sub-QUDs of a larger QUD seeking an explanation for some contextual evidence (while still introducing {</a:t>
            </a:r>
            <a:r>
              <a:rPr lang="en-GB" sz="2400" i="1" dirty="0"/>
              <a:t>p</a:t>
            </a:r>
            <a:r>
              <a:rPr lang="en-GB" sz="2400" dirty="0"/>
              <a:t>, ¬</a:t>
            </a:r>
            <a:r>
              <a:rPr lang="en-GB" sz="2400" i="1" dirty="0"/>
              <a:t>p</a:t>
            </a:r>
            <a:r>
              <a:rPr lang="en-GB" sz="2400" dirty="0"/>
              <a:t>})</a:t>
            </a:r>
          </a:p>
          <a:p>
            <a:pPr marL="0" indent="0" defTabSz="91440">
              <a:buNone/>
            </a:pPr>
            <a:r>
              <a:rPr lang="en-GB" sz="2400" dirty="0"/>
              <a:t>(2)		a.		</a:t>
            </a:r>
            <a:r>
              <a:rPr lang="en-GB" sz="2400" dirty="0">
                <a:solidFill>
                  <a:srgbClr val="0070C0"/>
                </a:solidFill>
              </a:rPr>
              <a:t>Root YNQ (</a:t>
            </a:r>
            <a:r>
              <a:rPr lang="en-GB" sz="2400" dirty="0" err="1">
                <a:solidFill>
                  <a:srgbClr val="0070C0"/>
                </a:solidFill>
              </a:rPr>
              <a:t>PolQ</a:t>
            </a:r>
            <a:r>
              <a:rPr lang="en-GB" sz="2400" dirty="0">
                <a:solidFill>
                  <a:srgbClr val="0070C0"/>
                </a:solidFill>
              </a:rPr>
              <a:t>)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GB" sz="2400" dirty="0"/>
              <a:t>									</a:t>
            </a:r>
            <a:r>
              <a:rPr lang="en-GB" sz="2400" i="1" dirty="0"/>
              <a:t>Context:</a:t>
            </a:r>
            <a:r>
              <a:rPr lang="en-GB" sz="2400" dirty="0"/>
              <a:t> </a:t>
            </a:r>
            <a:r>
              <a:rPr lang="en-GB" sz="2400" i="1" dirty="0"/>
              <a:t>Nina was supposed to take an exam. I am interested in the outcome.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GB" sz="2400" dirty="0"/>
              <a:t>									</a:t>
            </a:r>
            <a:r>
              <a:rPr lang="en-GB" sz="2400" dirty="0">
                <a:solidFill>
                  <a:srgbClr val="0070C0"/>
                </a:solidFill>
              </a:rPr>
              <a:t>Did Nina pass the exam?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GB" sz="2400" dirty="0"/>
              <a:t>									</a:t>
            </a:r>
            <a:r>
              <a:rPr lang="en-GB" sz="2400" i="1" dirty="0"/>
              <a:t>p</a:t>
            </a:r>
            <a:r>
              <a:rPr lang="en-GB" sz="2400" dirty="0"/>
              <a:t>: ‘Nina passed the exam’; alternatives: {</a:t>
            </a:r>
            <a:r>
              <a:rPr lang="en-GB" sz="2400" i="1" dirty="0"/>
              <a:t>p</a:t>
            </a:r>
            <a:r>
              <a:rPr lang="en-GB" sz="2400" dirty="0"/>
              <a:t>, ¬</a:t>
            </a:r>
            <a:r>
              <a:rPr lang="en-GB" sz="2400" i="1" dirty="0"/>
              <a:t>p</a:t>
            </a:r>
            <a:r>
              <a:rPr lang="en-GB" sz="2400" dirty="0"/>
              <a:t>}; no larger QUD signalled</a:t>
            </a:r>
          </a:p>
          <a:p>
            <a:pPr marL="0" indent="0" defTabSz="91440">
              <a:buNone/>
            </a:pPr>
            <a:r>
              <a:rPr lang="en-GB" sz="2400" dirty="0"/>
              <a:t>					b.		</a:t>
            </a:r>
            <a:r>
              <a:rPr lang="en-GB" sz="2400" dirty="0">
                <a:solidFill>
                  <a:srgbClr val="C00000"/>
                </a:solidFill>
              </a:rPr>
              <a:t>Explanation-seeking YNQ (</a:t>
            </a:r>
            <a:r>
              <a:rPr lang="en-GB" sz="2400" dirty="0" err="1">
                <a:solidFill>
                  <a:srgbClr val="C00000"/>
                </a:solidFill>
              </a:rPr>
              <a:t>PolQ</a:t>
            </a:r>
            <a:r>
              <a:rPr lang="en-GB" sz="2400" dirty="0">
                <a:solidFill>
                  <a:srgbClr val="C00000"/>
                </a:solidFill>
              </a:rPr>
              <a:t>)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GB" sz="2400" dirty="0"/>
              <a:t>								</a:t>
            </a:r>
            <a:r>
              <a:rPr lang="en-GB" sz="2400" i="1" dirty="0"/>
              <a:t>	Context: Nina was supposed to take an exam. I just saw her cheering in the hallway. 									I am wondering if she passed the exam and that’s why she’s cheering.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GB" sz="2400" dirty="0"/>
              <a:t>									</a:t>
            </a:r>
            <a:r>
              <a:rPr lang="en-GB" sz="2400" dirty="0">
                <a:solidFill>
                  <a:srgbClr val="C00000"/>
                </a:solidFill>
              </a:rPr>
              <a:t>Did Nina pass the exam?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GB" sz="2400" dirty="0"/>
              <a:t>									</a:t>
            </a:r>
            <a:r>
              <a:rPr lang="en-GB" sz="2400" i="1" dirty="0"/>
              <a:t>p</a:t>
            </a:r>
            <a:r>
              <a:rPr lang="en-GB" sz="2400" dirty="0"/>
              <a:t>: ‘Nina passed the exam’; situation </a:t>
            </a:r>
            <a:r>
              <a:rPr lang="en-GB" sz="2400" i="1" dirty="0"/>
              <a:t>s</a:t>
            </a:r>
            <a:r>
              <a:rPr lang="en-GB" sz="2400" dirty="0"/>
              <a:t>: Nina is cheering in the hallway; larger QUD 											</a:t>
            </a:r>
            <a:r>
              <a:rPr lang="en-GB" sz="2400" i="1" dirty="0"/>
              <a:t>Q</a:t>
            </a:r>
            <a:r>
              <a:rPr lang="en-GB" sz="2400" dirty="0"/>
              <a:t>: ‘What is the explanation for </a:t>
            </a:r>
            <a:r>
              <a:rPr lang="en-GB" sz="2400" i="1" dirty="0"/>
              <a:t>s</a:t>
            </a:r>
            <a:r>
              <a:rPr lang="en-GB" sz="2400" dirty="0"/>
              <a:t>?’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GB" sz="2400" dirty="0"/>
              <a:t>									(b) is both a {</a:t>
            </a:r>
            <a:r>
              <a:rPr lang="en-GB" sz="2400" i="1" dirty="0"/>
              <a:t>p</a:t>
            </a:r>
            <a:r>
              <a:rPr lang="en-GB" sz="2400" dirty="0"/>
              <a:t>, ¬</a:t>
            </a:r>
            <a:r>
              <a:rPr lang="en-GB" sz="2400" i="1" dirty="0"/>
              <a:t>p</a:t>
            </a:r>
            <a:r>
              <a:rPr lang="en-GB" sz="2400" dirty="0"/>
              <a:t>} question and a sub-QUD of </a:t>
            </a:r>
            <a:r>
              <a:rPr lang="en-GB" sz="2400" i="1" dirty="0"/>
              <a:t>Q</a:t>
            </a:r>
            <a:r>
              <a:rPr lang="en-GB" sz="2400" dirty="0"/>
              <a:t>: {</a:t>
            </a:r>
            <a:r>
              <a:rPr lang="en-GB" sz="2400" i="1" dirty="0"/>
              <a:t>p</a:t>
            </a:r>
            <a:r>
              <a:rPr lang="en-GB" sz="2400" dirty="0"/>
              <a:t> is the answer to </a:t>
            </a:r>
            <a:r>
              <a:rPr lang="en-GB" sz="2400" i="1" dirty="0"/>
              <a:t>Q</a:t>
            </a:r>
            <a:r>
              <a:rPr lang="en-GB" sz="2400" dirty="0"/>
              <a:t>, ¬(</a:t>
            </a:r>
            <a:r>
              <a:rPr lang="en-GB" sz="2400" i="1" dirty="0"/>
              <a:t>p</a:t>
            </a:r>
            <a:r>
              <a:rPr lang="en-GB" sz="2400" dirty="0"/>
              <a:t> is the 											answer to </a:t>
            </a:r>
            <a:r>
              <a:rPr lang="en-GB" sz="2400" i="1" dirty="0"/>
              <a:t>Q</a:t>
            </a:r>
            <a:r>
              <a:rPr lang="en-GB" sz="2400" dirty="0"/>
              <a:t>)}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9835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Root vs. explanation-seeking questions: Russian prosody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486274"/>
          </a:xfrm>
        </p:spPr>
        <p:txBody>
          <a:bodyPr>
            <a:normAutofit fontScale="92500" lnSpcReduction="20000"/>
          </a:bodyPr>
          <a:lstStyle/>
          <a:p>
            <a:pPr marL="0" indent="0">
              <a:buClr>
                <a:schemeClr val="tx1"/>
              </a:buClr>
              <a:buNone/>
            </a:pPr>
            <a:r>
              <a:rPr lang="en-GB" sz="2400" dirty="0"/>
              <a:t>In English, the </a:t>
            </a:r>
            <a:r>
              <a:rPr lang="en-GB" sz="2400" dirty="0" err="1"/>
              <a:t>PolQs</a:t>
            </a:r>
            <a:r>
              <a:rPr lang="en-GB" sz="2400" dirty="0"/>
              <a:t> in (2a) and (2b) can in principle be asked with the same intonational contour (e.g., L* H-H%)</a:t>
            </a:r>
            <a:endParaRPr lang="en-US" sz="2400" dirty="0"/>
          </a:p>
          <a:p>
            <a:pPr marL="0" indent="0">
              <a:buClr>
                <a:schemeClr val="tx1"/>
              </a:buClr>
              <a:buNone/>
            </a:pPr>
            <a:r>
              <a:rPr lang="en-US" sz="2400" dirty="0"/>
              <a:t>Russian “declarative string” (i.e., default) </a:t>
            </a:r>
            <a:r>
              <a:rPr lang="en-US" sz="2400" dirty="0" err="1"/>
              <a:t>PolQs</a:t>
            </a:r>
            <a:r>
              <a:rPr lang="en-US" sz="2400" dirty="0"/>
              <a:t> distinguish between root vs. explanation-seeking readings prosodically:</a:t>
            </a:r>
          </a:p>
          <a:p>
            <a:pPr marL="457200" indent="-457200" defTabSz="91440">
              <a:buClr>
                <a:schemeClr val="tx1"/>
              </a:buClr>
              <a:buAutoNum type="arabicParenBoth" startAt="3"/>
            </a:pPr>
            <a:r>
              <a:rPr lang="en-US" sz="2400" dirty="0"/>
              <a:t>a.		</a:t>
            </a:r>
            <a:r>
              <a:rPr lang="en-GB" sz="2400" dirty="0">
                <a:solidFill>
                  <a:srgbClr val="0070C0"/>
                </a:solidFill>
              </a:rPr>
              <a:t>Root YNQ (</a:t>
            </a:r>
            <a:r>
              <a:rPr lang="en-GB" sz="2400" dirty="0" err="1">
                <a:solidFill>
                  <a:srgbClr val="0070C0"/>
                </a:solidFill>
              </a:rPr>
              <a:t>PolQ</a:t>
            </a:r>
            <a:r>
              <a:rPr lang="en-GB" sz="2400" dirty="0">
                <a:solidFill>
                  <a:srgbClr val="0070C0"/>
                </a:solidFill>
              </a:rPr>
              <a:t> w/“root contour”)</a:t>
            </a:r>
          </a:p>
          <a:p>
            <a:pPr marL="0" indent="0" defTabSz="91440">
              <a:spcBef>
                <a:spcPts val="0"/>
              </a:spcBef>
              <a:buClr>
                <a:schemeClr val="tx1"/>
              </a:buClr>
              <a:buNone/>
            </a:pPr>
            <a:r>
              <a:rPr lang="en-GB" sz="2400" dirty="0"/>
              <a:t>									</a:t>
            </a:r>
            <a:r>
              <a:rPr lang="en-GB" sz="2400" i="1" dirty="0"/>
              <a:t>Context: Nina was supposed to take an exam. </a:t>
            </a:r>
          </a:p>
          <a:p>
            <a:pPr marL="0" indent="0" defTabSz="91440">
              <a:spcBef>
                <a:spcPts val="0"/>
              </a:spcBef>
              <a:buClr>
                <a:schemeClr val="tx1"/>
              </a:buClr>
              <a:buNone/>
            </a:pPr>
            <a:r>
              <a:rPr lang="en-GB" sz="2400" i="1" dirty="0"/>
              <a:t>									I am interested in the outcome.</a:t>
            </a:r>
          </a:p>
          <a:p>
            <a:pPr marL="0" indent="0" defTabSz="91440">
              <a:spcBef>
                <a:spcPts val="0"/>
              </a:spcBef>
              <a:buClr>
                <a:schemeClr val="tx1"/>
              </a:buClr>
              <a:buNone/>
            </a:pPr>
            <a:r>
              <a:rPr lang="en-GB" sz="2400" dirty="0"/>
              <a:t>								</a:t>
            </a:r>
            <a:r>
              <a:rPr lang="en-GB" sz="2400" dirty="0">
                <a:solidFill>
                  <a:srgbClr val="0070C0"/>
                </a:solidFill>
              </a:rPr>
              <a:t>	Nina		</a:t>
            </a:r>
            <a:r>
              <a:rPr lang="en-GB" sz="2400" dirty="0" err="1">
                <a:solidFill>
                  <a:srgbClr val="0070C0"/>
                </a:solidFill>
              </a:rPr>
              <a:t>sdala</a:t>
            </a:r>
            <a:r>
              <a:rPr lang="en-GB" sz="2400" baseline="-25000" dirty="0" err="1">
                <a:solidFill>
                  <a:srgbClr val="0070C0"/>
                </a:solidFill>
              </a:rPr>
              <a:t>L+H</a:t>
            </a:r>
            <a:r>
              <a:rPr lang="en-GB" sz="2400" baseline="-25000" dirty="0">
                <a:solidFill>
                  <a:srgbClr val="0070C0"/>
                </a:solidFill>
              </a:rPr>
              <a:t>*</a:t>
            </a:r>
            <a:r>
              <a:rPr lang="en-GB" sz="2400" dirty="0">
                <a:solidFill>
                  <a:srgbClr val="0070C0"/>
                </a:solidFill>
              </a:rPr>
              <a:t>		</a:t>
            </a:r>
            <a:r>
              <a:rPr lang="en-GB" sz="2400" dirty="0" err="1">
                <a:solidFill>
                  <a:srgbClr val="0070C0"/>
                </a:solidFill>
              </a:rPr>
              <a:t>ekzamen</a:t>
            </a:r>
            <a:r>
              <a:rPr lang="en-GB" sz="2400" baseline="-25000" dirty="0" err="1">
                <a:solidFill>
                  <a:srgbClr val="0070C0"/>
                </a:solidFill>
              </a:rPr>
              <a:t>L</a:t>
            </a:r>
            <a:r>
              <a:rPr lang="en-GB" sz="2400" baseline="-25000" dirty="0">
                <a:solidFill>
                  <a:srgbClr val="0070C0"/>
                </a:solidFill>
              </a:rPr>
              <a:t>-L%</a:t>
            </a:r>
            <a:endParaRPr lang="en-GB" sz="2400" dirty="0">
              <a:solidFill>
                <a:srgbClr val="0070C0"/>
              </a:solidFill>
            </a:endParaRPr>
          </a:p>
          <a:p>
            <a:pPr marL="0" indent="0" defTabSz="91440">
              <a:spcBef>
                <a:spcPts val="0"/>
              </a:spcBef>
              <a:buClr>
                <a:schemeClr val="tx1"/>
              </a:buClr>
              <a:buNone/>
            </a:pPr>
            <a:r>
              <a:rPr lang="en-GB" sz="2400" dirty="0"/>
              <a:t>									Nina		passed				exam</a:t>
            </a:r>
          </a:p>
          <a:p>
            <a:pPr marL="0" indent="0" defTabSz="91440">
              <a:buClr>
                <a:schemeClr val="tx1"/>
              </a:buClr>
              <a:buNone/>
            </a:pPr>
            <a:r>
              <a:rPr lang="en-GB" sz="2400" dirty="0"/>
              <a:t>					b.		</a:t>
            </a:r>
            <a:r>
              <a:rPr lang="en-GB" sz="2400" dirty="0">
                <a:solidFill>
                  <a:srgbClr val="C00000"/>
                </a:solidFill>
              </a:rPr>
              <a:t>Explanation-seeking YNQ (</a:t>
            </a:r>
            <a:r>
              <a:rPr lang="en-GB" sz="2400" dirty="0" err="1">
                <a:solidFill>
                  <a:srgbClr val="C00000"/>
                </a:solidFill>
              </a:rPr>
              <a:t>PolQ</a:t>
            </a:r>
            <a:r>
              <a:rPr lang="en-GB" sz="2400" dirty="0">
                <a:solidFill>
                  <a:srgbClr val="C00000"/>
                </a:solidFill>
              </a:rPr>
              <a:t> w/“explanation-seeking contour”)</a:t>
            </a:r>
          </a:p>
          <a:p>
            <a:pPr marL="0" indent="0" defTabSz="91440">
              <a:spcBef>
                <a:spcPts val="0"/>
              </a:spcBef>
              <a:buClr>
                <a:schemeClr val="tx1"/>
              </a:buClr>
              <a:buNone/>
            </a:pPr>
            <a:r>
              <a:rPr lang="en-GB" sz="2400" dirty="0">
                <a:solidFill>
                  <a:srgbClr val="C00000"/>
                </a:solidFill>
              </a:rPr>
              <a:t>									</a:t>
            </a:r>
            <a:r>
              <a:rPr lang="en-GB" sz="2400" i="1" dirty="0"/>
              <a:t>Context: Nina was supposed to take an exam. </a:t>
            </a:r>
          </a:p>
          <a:p>
            <a:pPr marL="0" indent="0" defTabSz="91440">
              <a:spcBef>
                <a:spcPts val="0"/>
              </a:spcBef>
              <a:buClr>
                <a:schemeClr val="tx1"/>
              </a:buClr>
              <a:buNone/>
            </a:pPr>
            <a:r>
              <a:rPr lang="en-GB" sz="2400" i="1" dirty="0"/>
              <a:t>									I just saw her cheering in the hallway. </a:t>
            </a:r>
          </a:p>
          <a:p>
            <a:pPr marL="0" indent="0" defTabSz="91440">
              <a:spcBef>
                <a:spcPts val="0"/>
              </a:spcBef>
              <a:buClr>
                <a:schemeClr val="tx1"/>
              </a:buClr>
              <a:buNone/>
            </a:pPr>
            <a:r>
              <a:rPr lang="en-GB" sz="2400" i="1" dirty="0"/>
              <a:t>									I am wondering if she passed the exam and </a:t>
            </a:r>
          </a:p>
          <a:p>
            <a:pPr marL="0" indent="0" defTabSz="91440">
              <a:spcBef>
                <a:spcPts val="0"/>
              </a:spcBef>
              <a:buClr>
                <a:schemeClr val="tx1"/>
              </a:buClr>
              <a:buNone/>
            </a:pPr>
            <a:r>
              <a:rPr lang="en-GB" sz="2400" i="1" dirty="0"/>
              <a:t>									that’s why she’s cheering.</a:t>
            </a:r>
            <a:endParaRPr lang="en-GB" sz="2400" dirty="0">
              <a:solidFill>
                <a:srgbClr val="C00000"/>
              </a:solidFill>
            </a:endParaRPr>
          </a:p>
          <a:p>
            <a:pPr marL="0" indent="0" defTabSz="91440">
              <a:spcBef>
                <a:spcPts val="0"/>
              </a:spcBef>
              <a:buClr>
                <a:schemeClr val="tx1"/>
              </a:buClr>
              <a:buNone/>
            </a:pPr>
            <a:r>
              <a:rPr lang="en-GB" sz="2400" dirty="0"/>
              <a:t>									</a:t>
            </a:r>
            <a:r>
              <a:rPr lang="en-GB" sz="2400" dirty="0">
                <a:solidFill>
                  <a:srgbClr val="C00000"/>
                </a:solidFill>
              </a:rPr>
              <a:t>Nina		</a:t>
            </a:r>
            <a:r>
              <a:rPr lang="en-GB" sz="2400" dirty="0" err="1">
                <a:solidFill>
                  <a:srgbClr val="C00000"/>
                </a:solidFill>
              </a:rPr>
              <a:t>sdala</a:t>
            </a:r>
            <a:r>
              <a:rPr lang="en-GB" sz="2400" dirty="0">
                <a:solidFill>
                  <a:srgbClr val="C00000"/>
                </a:solidFill>
              </a:rPr>
              <a:t>				</a:t>
            </a:r>
            <a:r>
              <a:rPr lang="en-GB" sz="2400" dirty="0" err="1">
                <a:solidFill>
                  <a:srgbClr val="C00000"/>
                </a:solidFill>
              </a:rPr>
              <a:t>ekza</a:t>
            </a:r>
            <a:r>
              <a:rPr lang="en-GB" sz="2400" baseline="-25000" dirty="0" err="1">
                <a:solidFill>
                  <a:srgbClr val="C00000"/>
                </a:solidFill>
              </a:rPr>
              <a:t>L</a:t>
            </a:r>
            <a:r>
              <a:rPr lang="en-GB" sz="2400" baseline="-25000" dirty="0">
                <a:solidFill>
                  <a:srgbClr val="C00000"/>
                </a:solidFill>
              </a:rPr>
              <a:t>*</a:t>
            </a:r>
            <a:r>
              <a:rPr lang="en-GB" sz="2400" dirty="0" err="1">
                <a:solidFill>
                  <a:srgbClr val="C00000"/>
                </a:solidFill>
              </a:rPr>
              <a:t>men</a:t>
            </a:r>
            <a:r>
              <a:rPr lang="en-GB" sz="2400" baseline="-25000" dirty="0" err="1">
                <a:solidFill>
                  <a:srgbClr val="C00000"/>
                </a:solidFill>
              </a:rPr>
              <a:t>H</a:t>
            </a:r>
            <a:r>
              <a:rPr lang="en-GB" sz="2400" baseline="-25000" dirty="0">
                <a:solidFill>
                  <a:srgbClr val="C00000"/>
                </a:solidFill>
              </a:rPr>
              <a:t>-H%</a:t>
            </a:r>
            <a:endParaRPr lang="en-GB" sz="2400" dirty="0">
              <a:solidFill>
                <a:srgbClr val="C00000"/>
              </a:solidFill>
            </a:endParaRPr>
          </a:p>
          <a:p>
            <a:pPr marL="0" indent="0" defTabSz="91440">
              <a:spcBef>
                <a:spcPts val="0"/>
              </a:spcBef>
              <a:buClr>
                <a:schemeClr val="tx1"/>
              </a:buClr>
              <a:buNone/>
            </a:pPr>
            <a:r>
              <a:rPr lang="en-GB" sz="2400" dirty="0"/>
              <a:t>									Nina		passed		exam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90C2940-11F6-ADDB-1E2D-ACEAABE514B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440" y="4484766"/>
            <a:ext cx="4092067" cy="164592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965EEF5-4EFD-332C-1F1B-F429878E620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440" y="2558417"/>
            <a:ext cx="4092067" cy="1645920"/>
          </a:xfrm>
          <a:prstGeom prst="rect">
            <a:avLst/>
          </a:prstGeom>
        </p:spPr>
      </p:pic>
      <p:pic>
        <p:nvPicPr>
          <p:cNvPr id="16" name="ru-nina-passed-exam-expl">
            <a:hlinkClick r:id="" action="ppaction://media"/>
            <a:extLst>
              <a:ext uri="{FF2B5EF4-FFF2-40B4-BE49-F238E27FC236}">
                <a16:creationId xmlns:a16="http://schemas.microsoft.com/office/drawing/2014/main" id="{1BD7692C-CAF4-DA30-48AB-142557626D7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132531" y="5307726"/>
            <a:ext cx="406400" cy="406400"/>
          </a:xfrm>
          <a:prstGeom prst="rect">
            <a:avLst/>
          </a:prstGeom>
        </p:spPr>
      </p:pic>
      <p:pic>
        <p:nvPicPr>
          <p:cNvPr id="17" name="ru-nina-passed-exam-root">
            <a:hlinkClick r:id="" action="ppaction://media"/>
            <a:extLst>
              <a:ext uri="{FF2B5EF4-FFF2-40B4-BE49-F238E27FC236}">
                <a16:creationId xmlns:a16="http://schemas.microsoft.com/office/drawing/2014/main" id="{B0728618-510B-0CA5-5CA8-DCAE774EAB7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132531" y="3592757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326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7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AA1D2CB9-5E25-0148-A264-6DDC496856F7}">
  <we:reference id="wa104380121" version="2.0.0.0" store="en-US" storeType="OMEX"/>
  <we:alternateReferences>
    <we:reference id="wa104380121" version="2.0.0.0" store="WA10438012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88579</TotalTime>
  <Words>5252</Words>
  <Application>Microsoft Office PowerPoint</Application>
  <PresentationFormat>Widescreen</PresentationFormat>
  <Paragraphs>241</Paragraphs>
  <Slides>30</Slides>
  <Notes>0</Notes>
  <HiddenSlides>2</HiddenSlides>
  <MMClips>16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Office Theme</vt:lpstr>
      <vt:lpstr>Prejacent truth in rhetorical questions:  lessons from Russian</vt:lpstr>
      <vt:lpstr>PowerPoint Presentation</vt:lpstr>
      <vt:lpstr>PowerPoint Presentation</vt:lpstr>
      <vt:lpstr>Intro: starting observation</vt:lpstr>
      <vt:lpstr>Intro: prior literature</vt:lpstr>
      <vt:lpstr>Intro: this talk</vt:lpstr>
      <vt:lpstr>PowerPoint Presentation</vt:lpstr>
      <vt:lpstr>Root vs. explanation-seeking questions: basics</vt:lpstr>
      <vt:lpstr>Root vs. explanation-seeking questions: Russian prosody</vt:lpstr>
      <vt:lpstr>Root vs. explanation-seeking questions: Russian prosody</vt:lpstr>
      <vt:lpstr>Question forms with only explanation-seeking uses</vt:lpstr>
      <vt:lpstr>Question forms with only explanation-seeking uses</vt:lpstr>
      <vt:lpstr>Question forms with only explanation-seeking uses</vt:lpstr>
      <vt:lpstr>‘Or not’ AltQs cannot be explanation-seeking</vt:lpstr>
      <vt:lpstr>A note on constituent sub-QUD yes/no questions</vt:lpstr>
      <vt:lpstr>PowerPoint Presentation</vt:lpstr>
      <vt:lpstr>Prejacent truth in unambiguous yes/no RheQs</vt:lpstr>
      <vt:lpstr>Prejacent truth in unambiguous yes/no RheQs</vt:lpstr>
      <vt:lpstr>Explanation-seeking vs. re-asking rhetorical strategies</vt:lpstr>
      <vt:lpstr>Explanation-seeking rhetorical strategy</vt:lpstr>
      <vt:lpstr>Re-asking rhetorical strategy</vt:lpstr>
      <vt:lpstr>Re-asking rhetorical strategy</vt:lpstr>
      <vt:lpstr>Going back to (1)</vt:lpstr>
      <vt:lpstr>PowerPoint Presentation</vt:lpstr>
      <vt:lpstr>Outro: main take-home points</vt:lpstr>
      <vt:lpstr>Outro: outlook</vt:lpstr>
      <vt:lpstr>PowerPoint Presentation</vt:lpstr>
      <vt:lpstr>References</vt:lpstr>
      <vt:lpstr>Root vs. explanation-seeking questions: basics</vt:lpstr>
      <vt:lpstr>Misc notes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Sign Language Linguistics</dc:title>
  <dc:creator>Masha Esipova</dc:creator>
  <cp:lastModifiedBy>Mariia Esipova</cp:lastModifiedBy>
  <cp:revision>881</cp:revision>
  <dcterms:created xsi:type="dcterms:W3CDTF">2018-06-16T14:12:39Z</dcterms:created>
  <dcterms:modified xsi:type="dcterms:W3CDTF">2023-05-20T11:37:54Z</dcterms:modified>
</cp:coreProperties>
</file>