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74" r:id="rId3"/>
    <p:sldId id="324" r:id="rId4"/>
    <p:sldId id="657" r:id="rId5"/>
    <p:sldId id="658" r:id="rId6"/>
    <p:sldId id="660" r:id="rId7"/>
    <p:sldId id="659" r:id="rId8"/>
    <p:sldId id="511" r:id="rId9"/>
    <p:sldId id="565" r:id="rId10"/>
    <p:sldId id="648" r:id="rId11"/>
    <p:sldId id="640" r:id="rId12"/>
    <p:sldId id="574" r:id="rId13"/>
    <p:sldId id="606" r:id="rId14"/>
    <p:sldId id="649" r:id="rId15"/>
    <p:sldId id="647" r:id="rId16"/>
    <p:sldId id="641" r:id="rId17"/>
    <p:sldId id="650" r:id="rId18"/>
    <p:sldId id="651" r:id="rId19"/>
    <p:sldId id="642" r:id="rId20"/>
    <p:sldId id="643" r:id="rId21"/>
    <p:sldId id="625" r:id="rId22"/>
    <p:sldId id="652" r:id="rId23"/>
    <p:sldId id="653" r:id="rId24"/>
    <p:sldId id="607" r:id="rId25"/>
    <p:sldId id="644" r:id="rId26"/>
    <p:sldId id="645" r:id="rId27"/>
    <p:sldId id="654" r:id="rId28"/>
    <p:sldId id="655" r:id="rId29"/>
    <p:sldId id="559" r:id="rId30"/>
    <p:sldId id="631" r:id="rId31"/>
    <p:sldId id="637" r:id="rId32"/>
    <p:sldId id="639" r:id="rId33"/>
    <p:sldId id="571" r:id="rId34"/>
    <p:sldId id="662" r:id="rId35"/>
    <p:sldId id="646" r:id="rId36"/>
    <p:sldId id="65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D286E1AF-A120-4D8A-B848-DF196F946976}">
          <p14:sldIdLst>
            <p14:sldId id="274"/>
          </p14:sldIdLst>
        </p14:section>
        <p14:section name="Project overview" id="{66FC6C75-4BC1-4284-85C0-A096D12CF23D}">
          <p14:sldIdLst>
            <p14:sldId id="324"/>
            <p14:sldId id="657"/>
            <p14:sldId id="658"/>
            <p14:sldId id="660"/>
            <p14:sldId id="659"/>
          </p14:sldIdLst>
        </p14:section>
        <p14:section name="Intro" id="{880AAE83-F071-4449-9141-732FEF91B113}">
          <p14:sldIdLst>
            <p14:sldId id="511"/>
            <p14:sldId id="565"/>
            <p14:sldId id="648"/>
            <p14:sldId id="640"/>
          </p14:sldIdLst>
        </p14:section>
        <p14:section name="Root vs. explanation-seeking questions" id="{6CA91A4F-4CBF-4F34-878B-609FD1324110}">
          <p14:sldIdLst>
            <p14:sldId id="574"/>
            <p14:sldId id="606"/>
            <p14:sldId id="649"/>
            <p14:sldId id="647"/>
            <p14:sldId id="641"/>
            <p14:sldId id="650"/>
            <p14:sldId id="651"/>
            <p14:sldId id="642"/>
            <p14:sldId id="643"/>
          </p14:sldIdLst>
        </p14:section>
        <p14:section name="Explanation-seeking vs. re-asking rhetorical strategies" id="{A314003F-99FE-4B51-A8D9-FA362F85B133}">
          <p14:sldIdLst>
            <p14:sldId id="625"/>
            <p14:sldId id="652"/>
            <p14:sldId id="653"/>
            <p14:sldId id="607"/>
            <p14:sldId id="644"/>
            <p14:sldId id="645"/>
            <p14:sldId id="654"/>
            <p14:sldId id="655"/>
          </p14:sldIdLst>
        </p14:section>
        <p14:section name="Outro" id="{FF95750F-D87C-4887-BA50-5A20223DCDA9}">
          <p14:sldIdLst>
            <p14:sldId id="559"/>
            <p14:sldId id="631"/>
            <p14:sldId id="637"/>
            <p14:sldId id="639"/>
          </p14:sldIdLst>
        </p14:section>
        <p14:section name="References" id="{0B77C780-F4FF-44D3-A765-84239429DCC1}">
          <p14:sldIdLst>
            <p14:sldId id="571"/>
            <p14:sldId id="662"/>
          </p14:sldIdLst>
        </p14:section>
        <p14:section name="Hidden slides" id="{62E2C3FA-7F39-4AF9-B498-FEC8826E1848}">
          <p14:sldIdLst>
            <p14:sldId id="646"/>
            <p14:sldId id="6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sha Esipova" initials="ME" lastIdx="1" clrIdx="0">
    <p:extLst>
      <p:ext uri="{19B8F6BF-5375-455C-9EA6-DF929625EA0E}">
        <p15:presenceInfo xmlns:p15="http://schemas.microsoft.com/office/powerpoint/2012/main" userId="S::mesipova@princeton.edu::9540ce15-ef9a-4d98-a077-4af5c34965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0" autoAdjust="0"/>
    <p:restoredTop sz="94703" autoAdjust="0"/>
  </p:normalViewPr>
  <p:slideViewPr>
    <p:cSldViewPr snapToGrid="0">
      <p:cViewPr varScale="1">
        <p:scale>
          <a:sx n="62" d="100"/>
          <a:sy n="62" d="100"/>
        </p:scale>
        <p:origin x="6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80265-9D58-D04F-86D5-76D03167C14B}" type="datetimeFigureOut">
              <a:rPr lang="en-DE" smtClean="0"/>
              <a:t>06/12/2023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385BE-4838-3B48-BC31-EAD7272F60CE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53857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8010-E72D-DC43-BD76-95E2E443532B}" type="datetime1">
              <a:rPr lang="de-DE" smtClean="0"/>
              <a:t>12.06.2023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3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15A7E-8400-C349-B8E9-7F5232CC1098}" type="datetime1">
              <a:rPr lang="de-DE" smtClean="0"/>
              <a:t>12.06.2023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7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EB085-1F2C-1940-923F-2474EDF39921}" type="datetime1">
              <a:rPr lang="de-DE" smtClean="0"/>
              <a:t>12.06.2023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72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283"/>
            <a:ext cx="12191496" cy="6857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6769101" y="1989139"/>
            <a:ext cx="5422396" cy="2663824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de-DE" dirty="0"/>
              <a:t>Zuerst Bild durch klicken auf Symbol hinzufügen und anschließend in den Hintergrund stellen!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1801" y="4725616"/>
            <a:ext cx="8447617" cy="792162"/>
          </a:xfrm>
        </p:spPr>
        <p:txBody>
          <a:bodyPr anchor="b">
            <a:noAutofit/>
          </a:bodyPr>
          <a:lstStyle>
            <a:lvl1pPr marL="0" indent="0" algn="l">
              <a:lnSpc>
                <a:spcPct val="110000"/>
              </a:lnSpc>
              <a:buNone/>
              <a:defRPr sz="20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831" y="0"/>
            <a:ext cx="4919472" cy="20231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801" y="1844825"/>
            <a:ext cx="6144252" cy="2376487"/>
          </a:xfrm>
        </p:spPr>
        <p:txBody>
          <a:bodyPr bIns="82800" anchor="b">
            <a:noAutofit/>
          </a:bodyPr>
          <a:lstStyle>
            <a:lvl1pPr>
              <a:lnSpc>
                <a:spcPct val="105000"/>
              </a:lnSpc>
              <a:defRPr sz="3500" b="1" u="none" baseline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31800" y="6408378"/>
            <a:ext cx="1132882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 7" descr="MacHD:Users:wolke:Documents:FB:Forschergruppe:Orga:logo_new1.jpg"/>
          <p:cNvPicPr/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5405" l="0" r="276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848" r="71959" b="45983"/>
          <a:stretch/>
        </p:blipFill>
        <p:spPr bwMode="auto">
          <a:xfrm>
            <a:off x="239349" y="5589240"/>
            <a:ext cx="1152128" cy="8640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0" name="Textfeld 9"/>
          <p:cNvSpPr txBox="1"/>
          <p:nvPr userDrawn="1"/>
        </p:nvSpPr>
        <p:spPr>
          <a:xfrm>
            <a:off x="1391477" y="5775648"/>
            <a:ext cx="10561173" cy="46166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2400" dirty="0">
                <a:solidFill>
                  <a:srgbClr val="2F8097"/>
                </a:solidFill>
                <a:effectLst/>
                <a:latin typeface="Cambria"/>
                <a:ea typeface="ＭＳ 明朝"/>
                <a:cs typeface="Times New Roman"/>
              </a:rPr>
              <a:t>   </a:t>
            </a:r>
            <a:r>
              <a:rPr lang="de-DE" sz="800" dirty="0">
                <a:solidFill>
                  <a:srgbClr val="2F8097"/>
                </a:solidFill>
                <a:effectLst/>
                <a:latin typeface="Cambria"/>
                <a:ea typeface="ＭＳ 明朝"/>
                <a:cs typeface="Times New Roman"/>
              </a:rPr>
              <a:t>  </a:t>
            </a:r>
            <a:r>
              <a:rPr lang="de-DE" sz="1800" dirty="0">
                <a:solidFill>
                  <a:srgbClr val="2F8097"/>
                </a:solidFill>
                <a:effectLst/>
                <a:latin typeface="Cambria"/>
                <a:ea typeface="ＭＳ 明朝"/>
                <a:cs typeface="Times New Roman"/>
              </a:rPr>
              <a:t>QUESTIONS AT THE INTERFACES</a:t>
            </a:r>
            <a:r>
              <a:rPr lang="de-DE" sz="1800" dirty="0">
                <a:solidFill>
                  <a:srgbClr val="808080"/>
                </a:solidFill>
                <a:effectLst/>
                <a:latin typeface="Cambria"/>
                <a:ea typeface="ＭＳ 明朝"/>
                <a:cs typeface="Times New Roman"/>
              </a:rPr>
              <a:t>              FOR2111    </a:t>
            </a:r>
            <a:r>
              <a:rPr lang="de-DE" sz="800" dirty="0">
                <a:solidFill>
                  <a:srgbClr val="808080"/>
                </a:solidFill>
                <a:effectLst/>
                <a:latin typeface="Cambria"/>
                <a:ea typeface="ＭＳ 明朝"/>
                <a:cs typeface="Times New Roman"/>
              </a:rPr>
              <a:t>	</a:t>
            </a:r>
            <a:endParaRPr lang="de-DE" sz="800" dirty="0">
              <a:effectLst/>
              <a:latin typeface="Cambria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9681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formatierungen Listenebe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12584" y="6453336"/>
            <a:ext cx="4991661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31800" y="6453336"/>
            <a:ext cx="1246717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C05EE493-AD2E-4872-B2F6-8F12A747F0A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2"/>
          </p:nvPr>
        </p:nvSpPr>
        <p:spPr>
          <a:xfrm>
            <a:off x="1871133" y="6453336"/>
            <a:ext cx="1248835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D0D8F6C3-1039-124C-A735-760EB7E83DC9}" type="datetime1">
              <a:rPr lang="de-DE" smtClean="0"/>
              <a:t>12.06.2023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6293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folie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12584" y="6453336"/>
            <a:ext cx="4991661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31800" y="6453336"/>
            <a:ext cx="1246717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C05EE493-AD2E-4872-B2F6-8F12A747F0A5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836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foli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31799" y="1989139"/>
            <a:ext cx="5568951" cy="410368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 marL="0" indent="0">
              <a:buFont typeface="Arial" panose="020B0604020202020204" pitchFamily="34" charset="0"/>
              <a:buNone/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1251" y="1989139"/>
            <a:ext cx="5568949" cy="410368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buAutoNum type="arabicPeriod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12584" y="6453336"/>
            <a:ext cx="4991661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31800" y="6453336"/>
            <a:ext cx="1246717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C05EE493-AD2E-4872-B2F6-8F12A747F0A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Datumsplatzhalter 8"/>
          <p:cNvSpPr>
            <a:spLocks noGrp="1"/>
          </p:cNvSpPr>
          <p:nvPr>
            <p:ph type="dt" sz="half" idx="10"/>
          </p:nvPr>
        </p:nvSpPr>
        <p:spPr>
          <a:xfrm>
            <a:off x="1871133" y="6453336"/>
            <a:ext cx="1248835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E949FD38-D606-A04E-B886-3AAAB45305D4}" type="datetime1">
              <a:rPr lang="de-DE" smtClean="0"/>
              <a:t>12.06.2023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6317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osse Headline – Textfolie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1" y="404664"/>
            <a:ext cx="8447617" cy="1224136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12584" y="6453336"/>
            <a:ext cx="4991661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31800" y="6453336"/>
            <a:ext cx="1246717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C05EE493-AD2E-4872-B2F6-8F12A747F0A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Datumsplatzhalter 8"/>
          <p:cNvSpPr>
            <a:spLocks noGrp="1"/>
          </p:cNvSpPr>
          <p:nvPr>
            <p:ph type="dt" sz="half" idx="2"/>
          </p:nvPr>
        </p:nvSpPr>
        <p:spPr>
          <a:xfrm>
            <a:off x="1871133" y="6453336"/>
            <a:ext cx="1248835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0A5E591D-11A7-984F-9C2A-4C5E0EE099EB}" type="datetime1">
              <a:rPr lang="de-DE" smtClean="0"/>
              <a:t>12.06.2023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1224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osse Headline – Textfoli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1" y="404664"/>
            <a:ext cx="8447617" cy="1224111"/>
          </a:xfrm>
        </p:spPr>
        <p:txBody>
          <a:bodyPr/>
          <a:lstStyle>
            <a:lvl1pPr>
              <a:defRPr lang="de-DE" sz="3500" b="1" u="sng" kern="1200" baseline="0" dirty="0" smtClean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31799" y="1989139"/>
            <a:ext cx="5568951" cy="410368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 marL="0" indent="0">
              <a:buFont typeface="Arial" panose="020B0604020202020204" pitchFamily="34" charset="0"/>
              <a:buNone/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1251" y="1989139"/>
            <a:ext cx="5568949" cy="410368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12584" y="6453336"/>
            <a:ext cx="4991661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31800" y="6453336"/>
            <a:ext cx="1246717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C05EE493-AD2E-4872-B2F6-8F12A747F0A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Datumsplatzhalter 8"/>
          <p:cNvSpPr>
            <a:spLocks noGrp="1"/>
          </p:cNvSpPr>
          <p:nvPr>
            <p:ph type="dt" sz="half" idx="10"/>
          </p:nvPr>
        </p:nvSpPr>
        <p:spPr>
          <a:xfrm>
            <a:off x="1871133" y="6453336"/>
            <a:ext cx="1248835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C714BEFB-D427-564D-A45A-2BD9450CE3B6}" type="datetime1">
              <a:rPr lang="de-DE" smtClean="0"/>
              <a:t>12.06.2023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353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1871133" y="6453336"/>
            <a:ext cx="1248835" cy="216024"/>
          </a:xfrm>
          <a:prstGeom prst="rect">
            <a:avLst/>
          </a:prstGeom>
        </p:spPr>
        <p:txBody>
          <a:bodyPr/>
          <a:lstStyle/>
          <a:p>
            <a:fld id="{7000263A-16FF-A446-B44F-CFA4CC31B8BA}" type="datetime1">
              <a:rPr lang="de-DE" smtClean="0"/>
              <a:t>12.06.2023</a:t>
            </a:fld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31371" y="1989139"/>
            <a:ext cx="5569380" cy="2736006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431801" y="4869161"/>
            <a:ext cx="5568951" cy="1223665"/>
          </a:xfrm>
        </p:spPr>
        <p:txBody>
          <a:bodyPr/>
          <a:lstStyle>
            <a:lvl1pPr>
              <a:defRPr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16"/>
          </p:nvPr>
        </p:nvSpPr>
        <p:spPr>
          <a:xfrm>
            <a:off x="6191250" y="1989139"/>
            <a:ext cx="5569380" cy="2736006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17"/>
          </p:nvPr>
        </p:nvSpPr>
        <p:spPr>
          <a:xfrm>
            <a:off x="6191679" y="4869161"/>
            <a:ext cx="5568951" cy="1223665"/>
          </a:xfrm>
        </p:spPr>
        <p:txBody>
          <a:bodyPr/>
          <a:lstStyle>
            <a:lvl1pPr>
              <a:defRPr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8625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sse Headline – Bildfoli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1" y="404664"/>
            <a:ext cx="8447617" cy="1224111"/>
          </a:xfrm>
        </p:spPr>
        <p:txBody>
          <a:bodyPr/>
          <a:lstStyle>
            <a:lvl1pPr>
              <a:defRPr lang="de-DE" sz="3500" b="1" u="sng" kern="1200" baseline="0" dirty="0" smtClean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1871133" y="6453336"/>
            <a:ext cx="1248835" cy="216024"/>
          </a:xfrm>
          <a:prstGeom prst="rect">
            <a:avLst/>
          </a:prstGeom>
        </p:spPr>
        <p:txBody>
          <a:bodyPr/>
          <a:lstStyle/>
          <a:p>
            <a:fld id="{6649B22D-C555-EF49-927C-23154117F60E}" type="datetime1">
              <a:rPr lang="de-DE" smtClean="0"/>
              <a:t>12.06.2023</a:t>
            </a:fld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31371" y="1989139"/>
            <a:ext cx="5569380" cy="2736006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431801" y="4869161"/>
            <a:ext cx="5568951" cy="1223665"/>
          </a:xfrm>
        </p:spPr>
        <p:txBody>
          <a:bodyPr/>
          <a:lstStyle>
            <a:lvl1pPr>
              <a:defRPr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16"/>
          </p:nvPr>
        </p:nvSpPr>
        <p:spPr>
          <a:xfrm>
            <a:off x="6191250" y="1989139"/>
            <a:ext cx="5569380" cy="2736006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17"/>
          </p:nvPr>
        </p:nvSpPr>
        <p:spPr>
          <a:xfrm>
            <a:off x="6191679" y="4869161"/>
            <a:ext cx="5568951" cy="1223665"/>
          </a:xfrm>
        </p:spPr>
        <p:txBody>
          <a:bodyPr/>
          <a:lstStyle>
            <a:lvl1pPr>
              <a:defRPr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364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C6B24-5A30-C042-A9F5-3AAC203333F3}" type="datetime1">
              <a:rPr lang="de-DE" smtClean="0"/>
              <a:t>12.06.2023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3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1871133" y="6453336"/>
            <a:ext cx="1248835" cy="216024"/>
          </a:xfrm>
          <a:prstGeom prst="rect">
            <a:avLst/>
          </a:prstGeom>
        </p:spPr>
        <p:txBody>
          <a:bodyPr/>
          <a:lstStyle/>
          <a:p>
            <a:fld id="{B9480D4E-6BFE-2B40-82A9-AC3381D01722}" type="datetime1">
              <a:rPr lang="de-DE" smtClean="0"/>
              <a:t>12.06.2023</a:t>
            </a:fld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31371" y="1"/>
            <a:ext cx="11328829" cy="5084762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431801" y="5229226"/>
            <a:ext cx="8447617" cy="863601"/>
          </a:xfrm>
        </p:spPr>
        <p:txBody>
          <a:bodyPr/>
          <a:lstStyle>
            <a:lvl1pPr>
              <a:defRPr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2135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1871133" y="6453336"/>
            <a:ext cx="1248835" cy="216024"/>
          </a:xfrm>
          <a:prstGeom prst="rect">
            <a:avLst/>
          </a:prstGeom>
        </p:spPr>
        <p:txBody>
          <a:bodyPr/>
          <a:lstStyle/>
          <a:p>
            <a:fld id="{C8B7F71D-3727-B243-933B-7B0C9085D2D6}" type="datetime1">
              <a:rPr lang="de-DE" smtClean="0"/>
              <a:t>12.06.2023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31801" y="404813"/>
            <a:ext cx="8447617" cy="5688012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5200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defRPr>
            </a:lvl1pPr>
            <a:lvl2pPr marL="0" indent="0">
              <a:lnSpc>
                <a:spcPct val="100000"/>
              </a:lnSpc>
              <a:spcBef>
                <a:spcPts val="5200"/>
              </a:spcBef>
              <a:buFont typeface="Arial" panose="020B0604020202020204" pitchFamily="34" charset="0"/>
              <a:buNone/>
              <a:defRPr sz="26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10907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1871133" y="6453336"/>
            <a:ext cx="1248835" cy="216024"/>
          </a:xfrm>
          <a:prstGeom prst="rect">
            <a:avLst/>
          </a:prstGeom>
        </p:spPr>
        <p:txBody>
          <a:bodyPr/>
          <a:lstStyle/>
          <a:p>
            <a:fld id="{60409496-EBAC-AA41-B0EE-E557416AE7BB}" type="datetime1">
              <a:rPr lang="de-DE" smtClean="0"/>
              <a:t>12.06.2023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31801" y="404813"/>
            <a:ext cx="8447617" cy="5688012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3500" u="sng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  <a:lvl2pPr marL="0" indent="0">
              <a:lnSpc>
                <a:spcPct val="100000"/>
              </a:lnSpc>
              <a:spcBef>
                <a:spcPts val="3500"/>
              </a:spcBef>
              <a:buFont typeface="Arial" panose="020B0604020202020204" pitchFamily="34" charset="0"/>
              <a:buNone/>
              <a:defRPr sz="20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297775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1871133" y="6453336"/>
            <a:ext cx="1248835" cy="216024"/>
          </a:xfrm>
          <a:prstGeom prst="rect">
            <a:avLst/>
          </a:prstGeom>
        </p:spPr>
        <p:txBody>
          <a:bodyPr/>
          <a:lstStyle/>
          <a:p>
            <a:fld id="{2DB43B27-EBFD-2548-8748-62C88791635F}" type="datetime1">
              <a:rPr lang="de-DE" smtClean="0"/>
              <a:t>12.06.2023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4657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283"/>
            <a:ext cx="12191496" cy="6857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831" y="0"/>
            <a:ext cx="4919472" cy="2023110"/>
          </a:xfrm>
          <a:prstGeom prst="rect">
            <a:avLst/>
          </a:prstGeom>
        </p:spPr>
      </p:pic>
      <p:cxnSp>
        <p:nvCxnSpPr>
          <p:cNvPr id="8" name="Gerade Verbindung 7"/>
          <p:cNvCxnSpPr/>
          <p:nvPr userDrawn="1"/>
        </p:nvCxnSpPr>
        <p:spPr>
          <a:xfrm>
            <a:off x="431800" y="6408378"/>
            <a:ext cx="1132882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59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9688-0A56-CC4F-9A6E-790C15B41EE9}" type="datetime1">
              <a:rPr lang="de-DE" smtClean="0"/>
              <a:t>12.06.2023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4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838F-20EF-8440-A9FE-72D0739BB2E3}" type="datetime1">
              <a:rPr lang="de-DE" smtClean="0"/>
              <a:t>12.06.2023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13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87A24-BBDB-8B4D-BDDA-0C726DA68EA5}" type="datetime1">
              <a:rPr lang="de-DE" smtClean="0"/>
              <a:t>12.06.2023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1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EEA8-3908-9B43-BBFB-B06822CDF2F0}" type="datetime1">
              <a:rPr lang="de-DE" smtClean="0"/>
              <a:t>12.06.2023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09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0A2E-F824-4F49-B9ED-C357C2E9313A}" type="datetime1">
              <a:rPr lang="de-DE" smtClean="0"/>
              <a:t>12.06.2023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84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31FB1-CFC4-394A-8003-A963C92B7777}" type="datetime1">
              <a:rPr lang="de-DE" smtClean="0"/>
              <a:t>12.06.2023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2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676B-28E4-3B43-A26D-320BD8064DA8}" type="datetime1">
              <a:rPr lang="de-DE" smtClean="0"/>
              <a:t>12.06.2023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4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EBDD-A593-B341-BB34-D7851D28F380}" type="datetime1">
              <a:rPr lang="de-DE" smtClean="0"/>
              <a:t>12.06.2023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7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1801" y="404664"/>
            <a:ext cx="8447617" cy="792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1800" y="1988841"/>
            <a:ext cx="11328400" cy="41039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11" name="Gerade Verbindung 10"/>
          <p:cNvCxnSpPr/>
          <p:nvPr/>
        </p:nvCxnSpPr>
        <p:spPr>
          <a:xfrm>
            <a:off x="431800" y="6408378"/>
            <a:ext cx="1132882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12584" y="6453336"/>
            <a:ext cx="4991661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31800" y="6453336"/>
            <a:ext cx="1246717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C05EE493-AD2E-4872-B2F6-8F12A747F0A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Fußzeilenplatzhalter 4"/>
          <p:cNvSpPr txBox="1">
            <a:spLocks/>
          </p:cNvSpPr>
          <p:nvPr/>
        </p:nvSpPr>
        <p:spPr>
          <a:xfrm>
            <a:off x="7632701" y="6453336"/>
            <a:ext cx="4127929" cy="216024"/>
          </a:xfrm>
          <a:prstGeom prst="rect">
            <a:avLst/>
          </a:prstGeom>
        </p:spPr>
        <p:txBody>
          <a:bodyPr vert="horz" lIns="0" tIns="0" rIns="0" bIns="5400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900" dirty="0"/>
              <a:t>Universität Konstanz</a:t>
            </a:r>
          </a:p>
        </p:txBody>
      </p:sp>
    </p:spTree>
    <p:extLst>
      <p:ext uri="{BB962C8B-B14F-4D97-AF65-F5344CB8AC3E}">
        <p14:creationId xmlns:p14="http://schemas.microsoft.com/office/powerpoint/2010/main" val="30720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000" b="1" u="sng" kern="1200" baseline="0">
          <a:solidFill>
            <a:schemeClr val="tx1"/>
          </a:solidFill>
          <a:uFill>
            <a:solidFill>
              <a:schemeClr val="accent1"/>
            </a:solidFill>
          </a:u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24000" indent="-324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74000" indent="-324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0"/>
        </a:spcBef>
        <a:buFont typeface="+mj-lt"/>
        <a:buNone/>
        <a:defRPr sz="1600" u="sng" kern="1200" baseline="0">
          <a:solidFill>
            <a:schemeClr val="tx1"/>
          </a:solidFill>
          <a:uFill>
            <a:solidFill>
              <a:schemeClr val="accent1"/>
            </a:solidFill>
          </a:u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None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wav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video" Target="../media/media6.mp4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5.png"/><Relationship Id="rId3" Type="http://schemas.microsoft.com/office/2007/relationships/media" Target="../media/media4.mp4"/><Relationship Id="rId7" Type="http://schemas.microsoft.com/office/2007/relationships/media" Target="../media/media6.mp4"/><Relationship Id="rId12" Type="http://schemas.openxmlformats.org/officeDocument/2006/relationships/audio" Target="../media/media8.wav"/><Relationship Id="rId17" Type="http://schemas.openxmlformats.org/officeDocument/2006/relationships/image" Target="../media/image9.png"/><Relationship Id="rId2" Type="http://schemas.openxmlformats.org/officeDocument/2006/relationships/video" Target="../media/media3.mp4"/><Relationship Id="rId16" Type="http://schemas.openxmlformats.org/officeDocument/2006/relationships/image" Target="../media/image8.png"/><Relationship Id="rId1" Type="http://schemas.microsoft.com/office/2007/relationships/media" Target="../media/media3.mp4"/><Relationship Id="rId6" Type="http://schemas.openxmlformats.org/officeDocument/2006/relationships/audio" Target="../media/media5.wav"/><Relationship Id="rId11" Type="http://schemas.microsoft.com/office/2007/relationships/media" Target="../media/media8.wav"/><Relationship Id="rId5" Type="http://schemas.microsoft.com/office/2007/relationships/media" Target="../media/media5.wav"/><Relationship Id="rId15" Type="http://schemas.openxmlformats.org/officeDocument/2006/relationships/image" Target="../media/image7.png"/><Relationship Id="rId10" Type="http://schemas.openxmlformats.org/officeDocument/2006/relationships/audio" Target="../media/media7.wav"/><Relationship Id="rId19" Type="http://schemas.openxmlformats.org/officeDocument/2006/relationships/image" Target="../media/image10.png"/><Relationship Id="rId4" Type="http://schemas.openxmlformats.org/officeDocument/2006/relationships/video" Target="../media/media4.mp4"/><Relationship Id="rId9" Type="http://schemas.microsoft.com/office/2007/relationships/media" Target="../media/media7.wav"/><Relationship Id="rId1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../media/media10.wav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wav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wav"/><Relationship Id="rId3" Type="http://schemas.microsoft.com/office/2007/relationships/media" Target="../media/media12.wav"/><Relationship Id="rId7" Type="http://schemas.microsoft.com/office/2007/relationships/media" Target="../media/media14.wav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audio" Target="../media/media13.wav"/><Relationship Id="rId5" Type="http://schemas.microsoft.com/office/2007/relationships/media" Target="../media/media13.wav"/><Relationship Id="rId10" Type="http://schemas.openxmlformats.org/officeDocument/2006/relationships/image" Target="../media/image5.png"/><Relationship Id="rId4" Type="http://schemas.openxmlformats.org/officeDocument/2006/relationships/audio" Target="../media/media12.wav"/><Relationship Id="rId9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media" Target="../media/media16.mp4"/><Relationship Id="rId7" Type="http://schemas.openxmlformats.org/officeDocument/2006/relationships/image" Target="../media/image12.png"/><Relationship Id="rId2" Type="http://schemas.openxmlformats.org/officeDocument/2006/relationships/video" Target="../media/media15.mp4"/><Relationship Id="rId1" Type="http://schemas.microsoft.com/office/2007/relationships/media" Target="../media/media15.mp4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16.mp4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75520" y="3573016"/>
            <a:ext cx="8099999" cy="1728192"/>
          </a:xfrm>
        </p:spPr>
        <p:txBody>
          <a:bodyPr/>
          <a:lstStyle/>
          <a:p>
            <a:r>
              <a:rPr lang="de-DE" dirty="0"/>
              <a:t>Maria Esipova and Maribel Romero</a:t>
            </a:r>
          </a:p>
          <a:p>
            <a:r>
              <a:rPr lang="de-DE" b="0" dirty="0"/>
              <a:t>(</a:t>
            </a:r>
            <a:r>
              <a:rPr lang="de-DE" b="0" dirty="0" err="1"/>
              <a:t>previous</a:t>
            </a:r>
            <a:r>
              <a:rPr lang="de-DE" b="0" dirty="0"/>
              <a:t> </a:t>
            </a:r>
            <a:r>
              <a:rPr lang="de-DE" b="0" dirty="0" err="1"/>
              <a:t>members</a:t>
            </a:r>
            <a:r>
              <a:rPr lang="de-DE" b="0" dirty="0"/>
              <a:t>: Kajsa </a:t>
            </a:r>
            <a:r>
              <a:rPr lang="de-DE" b="0" dirty="0" err="1"/>
              <a:t>Djärv</a:t>
            </a:r>
            <a:r>
              <a:rPr lang="de-DE" b="0" dirty="0"/>
              <a:t>, </a:t>
            </a:r>
            <a:r>
              <a:rPr lang="de-DE" b="0" dirty="0" err="1"/>
              <a:t>Erlinde</a:t>
            </a:r>
            <a:r>
              <a:rPr lang="de-DE" b="0" dirty="0"/>
              <a:t> </a:t>
            </a:r>
            <a:r>
              <a:rPr lang="de-DE" b="0" dirty="0" err="1"/>
              <a:t>Meertens</a:t>
            </a:r>
            <a:r>
              <a:rPr lang="de-DE" b="0" dirty="0"/>
              <a:t>, Nadine Theiler)</a:t>
            </a:r>
          </a:p>
          <a:p>
            <a:endParaRPr lang="de-DE" dirty="0"/>
          </a:p>
          <a:p>
            <a:r>
              <a:rPr lang="de-DE" b="0" dirty="0"/>
              <a:t>FOR 2111 Final Workshop</a:t>
            </a:r>
          </a:p>
          <a:p>
            <a:r>
              <a:rPr lang="de-DE" b="0" dirty="0"/>
              <a:t>Konstanz, June 2023</a:t>
            </a:r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919537" y="1988840"/>
            <a:ext cx="5040560" cy="1224136"/>
          </a:xfrm>
        </p:spPr>
        <p:txBody>
          <a:bodyPr/>
          <a:lstStyle/>
          <a:p>
            <a:r>
              <a:rPr lang="de-DE" dirty="0"/>
              <a:t>P3: Alternative Questions and Beyond</a:t>
            </a:r>
          </a:p>
        </p:txBody>
      </p:sp>
    </p:spTree>
    <p:extLst>
      <p:ext uri="{BB962C8B-B14F-4D97-AF65-F5344CB8AC3E}">
        <p14:creationId xmlns:p14="http://schemas.microsoft.com/office/powerpoint/2010/main" val="323255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/>
              <a:t>Intro: this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Two rhetorical strategies at play in (4):</a:t>
            </a:r>
          </a:p>
          <a:p>
            <a:pPr lvl="1">
              <a:buClr>
                <a:schemeClr val="tx1"/>
              </a:buClr>
            </a:pPr>
            <a:r>
              <a:rPr lang="en-US" sz="2000" dirty="0">
                <a:solidFill>
                  <a:srgbClr val="0070C0"/>
                </a:solidFill>
              </a:rPr>
              <a:t>Re-asking</a:t>
            </a:r>
            <a:r>
              <a:rPr lang="en-GB" sz="2000" dirty="0">
                <a:solidFill>
                  <a:srgbClr val="0070C0"/>
                </a:solidFill>
              </a:rPr>
              <a:t>:</a:t>
            </a:r>
            <a:r>
              <a:rPr lang="en-GB" sz="2000" dirty="0"/>
              <a:t> </a:t>
            </a:r>
            <a:r>
              <a:rPr lang="en-US" sz="2000" dirty="0"/>
              <a:t>reminding the addressee that the prejacent is true in order to discourage/encourage a certain action; </a:t>
            </a:r>
            <a:r>
              <a:rPr lang="en-US" sz="2000" dirty="0">
                <a:solidFill>
                  <a:srgbClr val="0070C0"/>
                </a:solidFill>
              </a:rPr>
              <a:t>prejacent is true</a:t>
            </a:r>
          </a:p>
          <a:p>
            <a:pPr lvl="1">
              <a:buClr>
                <a:schemeClr val="tx1"/>
              </a:buClr>
            </a:pPr>
            <a:r>
              <a:rPr lang="en-US" sz="2000" dirty="0">
                <a:solidFill>
                  <a:srgbClr val="C00000"/>
                </a:solidFill>
              </a:rPr>
              <a:t>Explanation-seeking</a:t>
            </a:r>
            <a:r>
              <a:rPr lang="en-GB" sz="2000" dirty="0">
                <a:solidFill>
                  <a:srgbClr val="C00000"/>
                </a:solidFill>
              </a:rPr>
              <a:t>: </a:t>
            </a:r>
            <a:r>
              <a:rPr lang="en-GB" sz="2000" dirty="0"/>
              <a:t>a </a:t>
            </a:r>
            <a:r>
              <a:rPr lang="en-US" sz="2000" dirty="0"/>
              <a:t>preposterous explanation for a preposterous situation; </a:t>
            </a:r>
            <a:r>
              <a:rPr lang="en-US" sz="2000" dirty="0">
                <a:solidFill>
                  <a:srgbClr val="C00000"/>
                </a:solidFill>
              </a:rPr>
              <a:t>prejacent is false</a:t>
            </a:r>
          </a:p>
          <a:p>
            <a:r>
              <a:rPr lang="en-US" sz="2400" dirty="0"/>
              <a:t>Two (relevant) types of YNQs meaning-wise (</a:t>
            </a:r>
            <a:r>
              <a:rPr lang="en-US" sz="2400" dirty="0" err="1"/>
              <a:t>wrt</a:t>
            </a:r>
            <a:r>
              <a:rPr lang="en-US" sz="2400" dirty="0"/>
              <a:t> alternatives and discourse structure):</a:t>
            </a:r>
          </a:p>
          <a:p>
            <a:pPr lvl="1">
              <a:buClr>
                <a:schemeClr val="tx1"/>
              </a:buClr>
            </a:pPr>
            <a:r>
              <a:rPr lang="en-US" sz="2000" dirty="0">
                <a:solidFill>
                  <a:srgbClr val="0070C0"/>
                </a:solidFill>
              </a:rPr>
              <a:t>Root:</a:t>
            </a:r>
            <a:r>
              <a:rPr lang="en-US" sz="2000" dirty="0"/>
              <a:t> re-asking strategy when used rhetorically</a:t>
            </a:r>
          </a:p>
          <a:p>
            <a:pPr lvl="1">
              <a:buClr>
                <a:schemeClr val="tx1"/>
              </a:buClr>
            </a:pPr>
            <a:r>
              <a:rPr lang="en-US" sz="2000" dirty="0">
                <a:solidFill>
                  <a:srgbClr val="C00000"/>
                </a:solidFill>
              </a:rPr>
              <a:t>Explanation-seeking:</a:t>
            </a:r>
            <a:r>
              <a:rPr lang="en-US" sz="2000" dirty="0"/>
              <a:t> explanation-seeking strategy when used rhetorically</a:t>
            </a:r>
          </a:p>
          <a:p>
            <a:r>
              <a:rPr lang="en-US" sz="2400" dirty="0"/>
              <a:t>Forms of root vs. explanation-seeking YNQs in English and Russian:</a:t>
            </a:r>
          </a:p>
          <a:p>
            <a:pPr lvl="1"/>
            <a:r>
              <a:rPr lang="en-US" sz="2000" dirty="0"/>
              <a:t>English: regular </a:t>
            </a:r>
            <a:r>
              <a:rPr lang="en-US" sz="2000" dirty="0" err="1"/>
              <a:t>PolQs</a:t>
            </a:r>
            <a:r>
              <a:rPr lang="en-US" sz="2000" dirty="0"/>
              <a:t> can be either root or explanation-seeking and can thus in principle use either rhetorical strategy—hence the overall felicity of both (4a) and (4b)</a:t>
            </a:r>
          </a:p>
          <a:p>
            <a:pPr lvl="1"/>
            <a:r>
              <a:rPr lang="en-US" sz="2000" dirty="0"/>
              <a:t>Russian: “declarative string” </a:t>
            </a:r>
            <a:r>
              <a:rPr lang="en-US" sz="2000" dirty="0" err="1"/>
              <a:t>PolQs</a:t>
            </a:r>
            <a:r>
              <a:rPr lang="en-US" sz="2000" dirty="0"/>
              <a:t> distinguish between the two prosodically</a:t>
            </a:r>
          </a:p>
          <a:p>
            <a:pPr lvl="1"/>
            <a:r>
              <a:rPr lang="en-US" sz="2000" dirty="0"/>
              <a:t>Both: special ‘what’-marked forms of explanation-seeking YNQs</a:t>
            </a:r>
          </a:p>
          <a:p>
            <a:pPr lvl="1"/>
            <a:r>
              <a:rPr lang="en-US" sz="2000" dirty="0"/>
              <a:t>Both: ‘or not’ </a:t>
            </a:r>
            <a:r>
              <a:rPr lang="en-US" sz="2000" dirty="0" err="1"/>
              <a:t>AltQs</a:t>
            </a:r>
            <a:r>
              <a:rPr lang="en-US" sz="2000" dirty="0"/>
              <a:t> cannot be explanation-seeking—hence # in (4d)</a:t>
            </a:r>
          </a:p>
          <a:p>
            <a:pPr lvl="1"/>
            <a:r>
              <a:rPr lang="en-US" sz="2000" dirty="0"/>
              <a:t>Both: root </a:t>
            </a:r>
            <a:r>
              <a:rPr lang="en-US" sz="2000" dirty="0" err="1"/>
              <a:t>PolQs</a:t>
            </a:r>
            <a:r>
              <a:rPr lang="en-US" sz="2000" dirty="0"/>
              <a:t> (w/o ‘or not’) can be used as re-asking </a:t>
            </a:r>
            <a:r>
              <a:rPr lang="en-US" sz="2000" dirty="0" err="1"/>
              <a:t>RheQs</a:t>
            </a:r>
            <a:r>
              <a:rPr lang="en-US" sz="2000" dirty="0"/>
              <a:t>, but ‘or not’ </a:t>
            </a:r>
            <a:r>
              <a:rPr lang="en-US" sz="2000" dirty="0" err="1"/>
              <a:t>AltQs</a:t>
            </a:r>
            <a:r>
              <a:rPr lang="en-US" sz="2000" dirty="0"/>
              <a:t> are often better as such—hence ?/% in (4b)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9E533-7DE3-955C-900F-A1B609AD8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3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Project overview</a:t>
            </a:r>
          </a:p>
          <a:p>
            <a:pPr marL="0" indent="0">
              <a:buNone/>
            </a:pPr>
            <a:r>
              <a:rPr lang="en-GB" sz="2400" dirty="0"/>
              <a:t>Two Strategies for Rhetorical Questions:</a:t>
            </a:r>
          </a:p>
          <a:p>
            <a:r>
              <a:rPr lang="en-US" sz="2400" dirty="0"/>
              <a:t>Intro</a:t>
            </a:r>
          </a:p>
          <a:p>
            <a:r>
              <a:rPr lang="en-US" sz="2400" b="1" dirty="0"/>
              <a:t>Root vs. explanation-seeking questions</a:t>
            </a:r>
          </a:p>
          <a:p>
            <a:r>
              <a:rPr lang="en-GB" sz="2400" dirty="0"/>
              <a:t>Explanation-seeking vs. re-asking rhetorical strategies</a:t>
            </a:r>
            <a:endParaRPr lang="en-US" sz="2400" dirty="0"/>
          </a:p>
          <a:p>
            <a:r>
              <a:rPr lang="en-US" sz="2400" dirty="0"/>
              <a:t>Outro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C11E9B-59FF-36A6-343B-345EAC73E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20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Root vs. explanation-seeking questions: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rgbClr val="0070C0"/>
                </a:solidFill>
              </a:rPr>
              <a:t>Root YNQs</a:t>
            </a:r>
            <a:r>
              <a:rPr lang="en-US" sz="2400" dirty="0"/>
              <a:t> only introduce {</a:t>
            </a:r>
            <a:r>
              <a:rPr lang="en-US" sz="2400" i="1" dirty="0"/>
              <a:t>p</a:t>
            </a:r>
            <a:r>
              <a:rPr lang="en-US" sz="2400" dirty="0"/>
              <a:t>, ¬</a:t>
            </a:r>
            <a:r>
              <a:rPr lang="en-US" sz="2400" i="1" dirty="0"/>
              <a:t>p</a:t>
            </a:r>
            <a:r>
              <a:rPr lang="en-US" sz="2400" dirty="0"/>
              <a:t>} alternatives and don’t signal any larger question under discussion (QUD; Roberts 2009/2012 et seq.)</a:t>
            </a:r>
          </a:p>
          <a:p>
            <a:pPr>
              <a:buClr>
                <a:schemeClr val="tx1"/>
              </a:buClr>
            </a:pPr>
            <a:r>
              <a:rPr lang="en-GB" sz="2400" dirty="0">
                <a:solidFill>
                  <a:srgbClr val="C00000"/>
                </a:solidFill>
              </a:rPr>
              <a:t>Explanation-seeking YNQs </a:t>
            </a:r>
            <a:r>
              <a:rPr lang="en-GB" sz="2400" dirty="0"/>
              <a:t>are sub-QUDs of a larger QUD seeking an explanation for some contextual evidence (while still introducing {</a:t>
            </a:r>
            <a:r>
              <a:rPr lang="en-GB" sz="2400" i="1" dirty="0"/>
              <a:t>p</a:t>
            </a:r>
            <a:r>
              <a:rPr lang="en-GB" sz="2400" dirty="0"/>
              <a:t>, ¬</a:t>
            </a:r>
            <a:r>
              <a:rPr lang="en-GB" sz="2400" i="1" dirty="0"/>
              <a:t>p</a:t>
            </a:r>
            <a:r>
              <a:rPr lang="en-GB" sz="2400" dirty="0"/>
              <a:t>})</a:t>
            </a:r>
          </a:p>
          <a:p>
            <a:pPr marL="0" indent="0" defTabSz="91440">
              <a:buNone/>
            </a:pPr>
            <a:r>
              <a:rPr lang="en-GB" sz="2400" dirty="0"/>
              <a:t>(5)		a.		</a:t>
            </a:r>
            <a:r>
              <a:rPr lang="en-GB" sz="2400" dirty="0">
                <a:solidFill>
                  <a:srgbClr val="0070C0"/>
                </a:solidFill>
              </a:rPr>
              <a:t>Root YNQ (</a:t>
            </a:r>
            <a:r>
              <a:rPr lang="en-GB" sz="2400" dirty="0" err="1">
                <a:solidFill>
                  <a:srgbClr val="0070C0"/>
                </a:solidFill>
              </a:rPr>
              <a:t>PolQ</a:t>
            </a:r>
            <a:r>
              <a:rPr lang="en-GB" sz="2400" dirty="0">
                <a:solidFill>
                  <a:srgbClr val="0070C0"/>
                </a:solidFill>
              </a:rPr>
              <a:t>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</a:t>
            </a:r>
            <a:r>
              <a:rPr lang="en-GB" sz="2400" i="1" dirty="0"/>
              <a:t>Context:</a:t>
            </a:r>
            <a:r>
              <a:rPr lang="en-GB" sz="2400" dirty="0"/>
              <a:t> </a:t>
            </a:r>
            <a:r>
              <a:rPr lang="en-GB" sz="2400" i="1" dirty="0"/>
              <a:t>Nina was supposed to take an exam. I am interested in the outcome.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</a:t>
            </a:r>
            <a:r>
              <a:rPr lang="en-GB" sz="2400" dirty="0">
                <a:solidFill>
                  <a:srgbClr val="0070C0"/>
                </a:solidFill>
              </a:rPr>
              <a:t>Did Nina pass the exam?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</a:t>
            </a:r>
            <a:r>
              <a:rPr lang="en-GB" sz="2400" i="1" dirty="0"/>
              <a:t>p</a:t>
            </a:r>
            <a:r>
              <a:rPr lang="en-GB" sz="2400" dirty="0"/>
              <a:t>: ‘Nina passed the exam’; alternatives: {</a:t>
            </a:r>
            <a:r>
              <a:rPr lang="en-GB" sz="2400" i="1" dirty="0"/>
              <a:t>p</a:t>
            </a:r>
            <a:r>
              <a:rPr lang="en-GB" sz="2400" dirty="0"/>
              <a:t>, ¬</a:t>
            </a:r>
            <a:r>
              <a:rPr lang="en-GB" sz="2400" i="1" dirty="0"/>
              <a:t>p</a:t>
            </a:r>
            <a:r>
              <a:rPr lang="en-GB" sz="2400" dirty="0"/>
              <a:t>}; no larger QUD signalled</a:t>
            </a:r>
          </a:p>
          <a:p>
            <a:pPr marL="0" indent="0" defTabSz="91440">
              <a:buNone/>
            </a:pPr>
            <a:r>
              <a:rPr lang="en-GB" sz="2400" dirty="0"/>
              <a:t>					b.		</a:t>
            </a:r>
            <a:r>
              <a:rPr lang="en-GB" sz="2400" dirty="0">
                <a:solidFill>
                  <a:srgbClr val="C00000"/>
                </a:solidFill>
              </a:rPr>
              <a:t>Explanation-seeking YNQ (</a:t>
            </a:r>
            <a:r>
              <a:rPr lang="en-GB" sz="2400" dirty="0" err="1">
                <a:solidFill>
                  <a:srgbClr val="C00000"/>
                </a:solidFill>
              </a:rPr>
              <a:t>PolQ</a:t>
            </a:r>
            <a:r>
              <a:rPr lang="en-GB" sz="2400" dirty="0">
                <a:solidFill>
                  <a:srgbClr val="C00000"/>
                </a:solidFill>
              </a:rPr>
              <a:t>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</a:t>
            </a:r>
            <a:r>
              <a:rPr lang="en-GB" sz="2400" i="1" dirty="0"/>
              <a:t>	Context: Nina was supposed to take an exam. I just saw her cheering in the hallway. 									I am wondering if she passed the exam and that’s why she’s cheering.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</a:t>
            </a:r>
            <a:r>
              <a:rPr lang="en-GB" sz="2400" dirty="0">
                <a:solidFill>
                  <a:srgbClr val="C00000"/>
                </a:solidFill>
              </a:rPr>
              <a:t>Did Nina pass the exam?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</a:t>
            </a:r>
            <a:r>
              <a:rPr lang="en-GB" sz="2400" i="1" dirty="0"/>
              <a:t>p</a:t>
            </a:r>
            <a:r>
              <a:rPr lang="en-GB" sz="2400" dirty="0"/>
              <a:t>: ‘Nina passed the exam’; situation </a:t>
            </a:r>
            <a:r>
              <a:rPr lang="en-GB" sz="2400" i="1" dirty="0"/>
              <a:t>s</a:t>
            </a:r>
            <a:r>
              <a:rPr lang="en-GB" sz="2400" dirty="0"/>
              <a:t>: Nina is cheering in the hallway; larger QUD 											</a:t>
            </a:r>
            <a:r>
              <a:rPr lang="en-GB" sz="2400" i="1" dirty="0"/>
              <a:t>Q</a:t>
            </a:r>
            <a:r>
              <a:rPr lang="en-GB" sz="2400" dirty="0"/>
              <a:t>: ‘What is the explanation for </a:t>
            </a:r>
            <a:r>
              <a:rPr lang="en-GB" sz="2400" i="1" dirty="0"/>
              <a:t>s</a:t>
            </a:r>
            <a:r>
              <a:rPr lang="en-GB" sz="2400" dirty="0"/>
              <a:t>?’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(b) is both a {</a:t>
            </a:r>
            <a:r>
              <a:rPr lang="en-GB" sz="2400" i="1" dirty="0"/>
              <a:t>p</a:t>
            </a:r>
            <a:r>
              <a:rPr lang="en-GB" sz="2400" dirty="0"/>
              <a:t>, ¬</a:t>
            </a:r>
            <a:r>
              <a:rPr lang="en-GB" sz="2400" i="1" dirty="0"/>
              <a:t>p</a:t>
            </a:r>
            <a:r>
              <a:rPr lang="en-GB" sz="2400" dirty="0"/>
              <a:t>} question and a sub-QUD of </a:t>
            </a:r>
            <a:r>
              <a:rPr lang="en-GB" sz="2400" i="1" dirty="0"/>
              <a:t>Q</a:t>
            </a:r>
            <a:r>
              <a:rPr lang="en-GB" sz="2400" dirty="0"/>
              <a:t>: {</a:t>
            </a:r>
            <a:r>
              <a:rPr lang="en-GB" sz="2400" i="1" dirty="0"/>
              <a:t>p</a:t>
            </a:r>
            <a:r>
              <a:rPr lang="en-GB" sz="2400" dirty="0"/>
              <a:t> is the answer to </a:t>
            </a:r>
            <a:r>
              <a:rPr lang="en-GB" sz="2400" i="1" dirty="0"/>
              <a:t>Q</a:t>
            </a:r>
            <a:r>
              <a:rPr lang="en-GB" sz="2400" dirty="0"/>
              <a:t>, ¬(</a:t>
            </a:r>
            <a:r>
              <a:rPr lang="en-GB" sz="2400" i="1" dirty="0"/>
              <a:t>p</a:t>
            </a:r>
            <a:r>
              <a:rPr lang="en-GB" sz="2400" dirty="0"/>
              <a:t> is the 											answer to </a:t>
            </a:r>
            <a:r>
              <a:rPr lang="en-GB" sz="2400" i="1" dirty="0"/>
              <a:t>Q</a:t>
            </a:r>
            <a:r>
              <a:rPr lang="en-GB" sz="2400" dirty="0"/>
              <a:t>)}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15DB37-64E4-F719-9772-1D209D647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Root vs. explanation-seeking questions: Russian prosody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fontScale="92500" lnSpcReduction="200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GB" sz="2400" dirty="0"/>
              <a:t>In English, the </a:t>
            </a:r>
            <a:r>
              <a:rPr lang="en-GB" sz="2400" dirty="0" err="1"/>
              <a:t>PolQs</a:t>
            </a:r>
            <a:r>
              <a:rPr lang="en-GB" sz="2400" dirty="0"/>
              <a:t> in (5a) and (5b) can in principle be asked with the same intonational contour (e.g., L* H-H%)</a:t>
            </a:r>
            <a:endParaRPr lang="en-US" sz="2400" dirty="0"/>
          </a:p>
          <a:p>
            <a:pPr marL="0" indent="0">
              <a:buClr>
                <a:schemeClr val="tx1"/>
              </a:buClr>
              <a:buNone/>
            </a:pPr>
            <a:r>
              <a:rPr lang="en-US" sz="2400" dirty="0"/>
              <a:t>Russian “declarative string” (i.e., default) </a:t>
            </a:r>
            <a:r>
              <a:rPr lang="en-US" sz="2400" dirty="0" err="1"/>
              <a:t>PolQs</a:t>
            </a:r>
            <a:r>
              <a:rPr lang="en-US" sz="2400" dirty="0"/>
              <a:t> distinguish between root vs. explanation-seeking readings prosodically:</a:t>
            </a:r>
          </a:p>
          <a:p>
            <a:pPr marL="0" indent="0" defTabSz="91440">
              <a:buClr>
                <a:schemeClr val="tx1"/>
              </a:buClr>
              <a:buNone/>
            </a:pPr>
            <a:r>
              <a:rPr lang="en-US" sz="2400" dirty="0"/>
              <a:t>(6)		a.		</a:t>
            </a:r>
            <a:r>
              <a:rPr lang="en-GB" sz="2400" dirty="0">
                <a:solidFill>
                  <a:srgbClr val="0070C0"/>
                </a:solidFill>
              </a:rPr>
              <a:t>Root YNQ (</a:t>
            </a:r>
            <a:r>
              <a:rPr lang="en-GB" sz="2400" dirty="0" err="1">
                <a:solidFill>
                  <a:srgbClr val="0070C0"/>
                </a:solidFill>
              </a:rPr>
              <a:t>PolQ</a:t>
            </a:r>
            <a:r>
              <a:rPr lang="en-GB" sz="2400" dirty="0">
                <a:solidFill>
                  <a:srgbClr val="0070C0"/>
                </a:solidFill>
              </a:rPr>
              <a:t> w/“root contour”)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GB" sz="2400" dirty="0"/>
              <a:t>									</a:t>
            </a:r>
            <a:r>
              <a:rPr lang="en-GB" sz="2400" i="1" dirty="0"/>
              <a:t>Context: Nina was supposed to take an exam. 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GB" sz="2400" i="1" dirty="0"/>
              <a:t>									I am interested in the outcome.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GB" sz="2400" dirty="0"/>
              <a:t>								</a:t>
            </a:r>
            <a:r>
              <a:rPr lang="en-GB" sz="2400" dirty="0">
                <a:solidFill>
                  <a:srgbClr val="0070C0"/>
                </a:solidFill>
              </a:rPr>
              <a:t>	Nina		</a:t>
            </a:r>
            <a:r>
              <a:rPr lang="en-GB" sz="2400" dirty="0" err="1">
                <a:solidFill>
                  <a:srgbClr val="0070C0"/>
                </a:solidFill>
              </a:rPr>
              <a:t>sdala</a:t>
            </a:r>
            <a:r>
              <a:rPr lang="en-GB" sz="2400" baseline="-25000" dirty="0" err="1">
                <a:solidFill>
                  <a:srgbClr val="0070C0"/>
                </a:solidFill>
              </a:rPr>
              <a:t>L+H</a:t>
            </a:r>
            <a:r>
              <a:rPr lang="en-GB" sz="2400" baseline="-25000" dirty="0">
                <a:solidFill>
                  <a:srgbClr val="0070C0"/>
                </a:solidFill>
              </a:rPr>
              <a:t>*</a:t>
            </a:r>
            <a:r>
              <a:rPr lang="en-GB" sz="2400" dirty="0">
                <a:solidFill>
                  <a:srgbClr val="0070C0"/>
                </a:solidFill>
              </a:rPr>
              <a:t>		</a:t>
            </a:r>
            <a:r>
              <a:rPr lang="en-GB" sz="2400" dirty="0" err="1">
                <a:solidFill>
                  <a:srgbClr val="0070C0"/>
                </a:solidFill>
              </a:rPr>
              <a:t>ekzamen</a:t>
            </a:r>
            <a:r>
              <a:rPr lang="en-GB" sz="2400" baseline="-25000" dirty="0" err="1">
                <a:solidFill>
                  <a:srgbClr val="0070C0"/>
                </a:solidFill>
              </a:rPr>
              <a:t>L</a:t>
            </a:r>
            <a:r>
              <a:rPr lang="en-GB" sz="2400" baseline="-25000" dirty="0">
                <a:solidFill>
                  <a:srgbClr val="0070C0"/>
                </a:solidFill>
              </a:rPr>
              <a:t>-L%</a:t>
            </a:r>
            <a:endParaRPr lang="en-GB" sz="2400" dirty="0">
              <a:solidFill>
                <a:srgbClr val="0070C0"/>
              </a:solidFill>
            </a:endParaRP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GB" sz="2400" dirty="0"/>
              <a:t>									Nina		passed				exam</a:t>
            </a:r>
          </a:p>
          <a:p>
            <a:pPr marL="0" indent="0" defTabSz="91440">
              <a:buClr>
                <a:schemeClr val="tx1"/>
              </a:buClr>
              <a:buNone/>
            </a:pPr>
            <a:r>
              <a:rPr lang="en-GB" sz="2400" dirty="0"/>
              <a:t>					b.		</a:t>
            </a:r>
            <a:r>
              <a:rPr lang="en-GB" sz="2400" dirty="0">
                <a:solidFill>
                  <a:srgbClr val="C00000"/>
                </a:solidFill>
              </a:rPr>
              <a:t>Explanation-seeking YNQ (</a:t>
            </a:r>
            <a:r>
              <a:rPr lang="en-GB" sz="2400" dirty="0" err="1">
                <a:solidFill>
                  <a:srgbClr val="C00000"/>
                </a:solidFill>
              </a:rPr>
              <a:t>PolQ</a:t>
            </a:r>
            <a:r>
              <a:rPr lang="en-GB" sz="2400" dirty="0">
                <a:solidFill>
                  <a:srgbClr val="C00000"/>
                </a:solidFill>
              </a:rPr>
              <a:t> w/“explanation-seeking contour”)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GB" sz="2400" dirty="0">
                <a:solidFill>
                  <a:srgbClr val="C00000"/>
                </a:solidFill>
              </a:rPr>
              <a:t>									</a:t>
            </a:r>
            <a:r>
              <a:rPr lang="en-GB" sz="2400" i="1" dirty="0"/>
              <a:t>Context: Nina was supposed to take an exam. 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GB" sz="2400" i="1" dirty="0"/>
              <a:t>									I just saw her cheering in the hallway. 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GB" sz="2400" i="1" dirty="0"/>
              <a:t>									I am wondering if she passed the exam and 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GB" sz="2400" i="1" dirty="0"/>
              <a:t>									that’s why she’s cheering.</a:t>
            </a:r>
            <a:endParaRPr lang="en-GB" sz="2400" dirty="0">
              <a:solidFill>
                <a:srgbClr val="C00000"/>
              </a:solidFill>
            </a:endParaRP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GB" sz="2400" dirty="0"/>
              <a:t>									</a:t>
            </a:r>
            <a:r>
              <a:rPr lang="en-GB" sz="2400" dirty="0">
                <a:solidFill>
                  <a:srgbClr val="C00000"/>
                </a:solidFill>
              </a:rPr>
              <a:t>Nina		</a:t>
            </a:r>
            <a:r>
              <a:rPr lang="en-GB" sz="2400" dirty="0" err="1">
                <a:solidFill>
                  <a:srgbClr val="C00000"/>
                </a:solidFill>
              </a:rPr>
              <a:t>sdala</a:t>
            </a:r>
            <a:r>
              <a:rPr lang="en-GB" sz="2400" dirty="0">
                <a:solidFill>
                  <a:srgbClr val="C00000"/>
                </a:solidFill>
              </a:rPr>
              <a:t>				</a:t>
            </a:r>
            <a:r>
              <a:rPr lang="en-GB" sz="2400" dirty="0" err="1">
                <a:solidFill>
                  <a:srgbClr val="C00000"/>
                </a:solidFill>
              </a:rPr>
              <a:t>ekza</a:t>
            </a:r>
            <a:r>
              <a:rPr lang="en-GB" sz="2400" baseline="-25000" dirty="0" err="1">
                <a:solidFill>
                  <a:srgbClr val="C00000"/>
                </a:solidFill>
              </a:rPr>
              <a:t>L</a:t>
            </a:r>
            <a:r>
              <a:rPr lang="en-GB" sz="2400" baseline="-25000" dirty="0">
                <a:solidFill>
                  <a:srgbClr val="C00000"/>
                </a:solidFill>
              </a:rPr>
              <a:t>*</a:t>
            </a:r>
            <a:r>
              <a:rPr lang="en-GB" sz="2400" dirty="0" err="1">
                <a:solidFill>
                  <a:srgbClr val="C00000"/>
                </a:solidFill>
              </a:rPr>
              <a:t>men</a:t>
            </a:r>
            <a:r>
              <a:rPr lang="en-GB" sz="2400" baseline="-25000" dirty="0" err="1">
                <a:solidFill>
                  <a:srgbClr val="C00000"/>
                </a:solidFill>
              </a:rPr>
              <a:t>H</a:t>
            </a:r>
            <a:r>
              <a:rPr lang="en-GB" sz="2400" baseline="-25000" dirty="0">
                <a:solidFill>
                  <a:srgbClr val="C00000"/>
                </a:solidFill>
              </a:rPr>
              <a:t>-H%</a:t>
            </a:r>
            <a:endParaRPr lang="en-GB" sz="2400" dirty="0">
              <a:solidFill>
                <a:srgbClr val="C00000"/>
              </a:solidFill>
            </a:endParaRP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GB" sz="2400" dirty="0"/>
              <a:t>									Nina		passed		exam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0C2940-11F6-ADDB-1E2D-ACEAABE514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440" y="4484766"/>
            <a:ext cx="4092067" cy="16459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65EEF5-4EFD-332C-1F1B-F429878E62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440" y="2558417"/>
            <a:ext cx="4092067" cy="1645920"/>
          </a:xfrm>
          <a:prstGeom prst="rect">
            <a:avLst/>
          </a:prstGeom>
        </p:spPr>
      </p:pic>
      <p:pic>
        <p:nvPicPr>
          <p:cNvPr id="16" name="ru-nina-passed-exam-expl">
            <a:hlinkClick r:id="" action="ppaction://media"/>
            <a:extLst>
              <a:ext uri="{FF2B5EF4-FFF2-40B4-BE49-F238E27FC236}">
                <a16:creationId xmlns:a16="http://schemas.microsoft.com/office/drawing/2014/main" id="{1BD7692C-CAF4-DA30-48AB-142557626D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32531" y="5307726"/>
            <a:ext cx="406400" cy="406400"/>
          </a:xfrm>
          <a:prstGeom prst="rect">
            <a:avLst/>
          </a:prstGeom>
        </p:spPr>
      </p:pic>
      <p:pic>
        <p:nvPicPr>
          <p:cNvPr id="17" name="ru-nina-passed-exam-root">
            <a:hlinkClick r:id="" action="ppaction://media"/>
            <a:extLst>
              <a:ext uri="{FF2B5EF4-FFF2-40B4-BE49-F238E27FC236}">
                <a16:creationId xmlns:a16="http://schemas.microsoft.com/office/drawing/2014/main" id="{B0728618-510B-0CA5-5CA8-DCAE774EAB7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32531" y="3592757"/>
            <a:ext cx="406400" cy="406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BB85B-184C-79DC-87B7-BC5747591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2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Root vs. explanation-seeking questions: Russian prosody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Naturalistic examples from MURCO:</a:t>
            </a:r>
          </a:p>
          <a:p>
            <a:pPr marL="0" indent="0" defTabSz="91440">
              <a:buNone/>
            </a:pPr>
            <a:r>
              <a:rPr lang="en-US" sz="2400" dirty="0"/>
              <a:t>(7)		</a:t>
            </a:r>
            <a:r>
              <a:rPr lang="en-US" sz="2400" dirty="0">
                <a:solidFill>
                  <a:srgbClr val="0070C0"/>
                </a:solidFill>
              </a:rPr>
              <a:t>Ty				</a:t>
            </a:r>
            <a:r>
              <a:rPr lang="en-US" sz="2400" dirty="0" err="1">
                <a:solidFill>
                  <a:srgbClr val="0070C0"/>
                </a:solidFill>
              </a:rPr>
              <a:t>XOčeš</a:t>
            </a:r>
            <a:r>
              <a:rPr lang="en-US" sz="2400" dirty="0">
                <a:solidFill>
                  <a:srgbClr val="0070C0"/>
                </a:solidFill>
              </a:rPr>
              <a:t>’	</a:t>
            </a:r>
            <a:r>
              <a:rPr lang="en-US" sz="2400" dirty="0" err="1">
                <a:solidFill>
                  <a:srgbClr val="0070C0"/>
                </a:solidFill>
              </a:rPr>
              <a:t>domoj</a:t>
            </a:r>
            <a:r>
              <a:rPr lang="en-US" sz="2400" dirty="0">
                <a:solidFill>
                  <a:srgbClr val="0070C0"/>
                </a:solidFill>
              </a:rPr>
              <a:t>? (root contour)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you		want				home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‘Do you want to go home?’</a:t>
            </a:r>
          </a:p>
          <a:p>
            <a:pPr marL="0" indent="0" defTabSz="91440">
              <a:buNone/>
            </a:pPr>
            <a:r>
              <a:rPr lang="en-US" sz="2400" dirty="0"/>
              <a:t>(8)		</a:t>
            </a:r>
            <a:r>
              <a:rPr lang="en-US" sz="2400" dirty="0" err="1">
                <a:solidFill>
                  <a:srgbClr val="C00000"/>
                </a:solidFill>
              </a:rPr>
              <a:t>Vy</a:t>
            </a:r>
            <a:r>
              <a:rPr lang="en-US" sz="2400" dirty="0">
                <a:solidFill>
                  <a:srgbClr val="C00000"/>
                </a:solidFill>
              </a:rPr>
              <a:t>			</a:t>
            </a:r>
            <a:r>
              <a:rPr lang="en-US" sz="2400" dirty="0" err="1">
                <a:solidFill>
                  <a:srgbClr val="C00000"/>
                </a:solidFill>
              </a:rPr>
              <a:t>xotite</a:t>
            </a:r>
            <a:r>
              <a:rPr lang="en-US" sz="2400" dirty="0">
                <a:solidFill>
                  <a:srgbClr val="C00000"/>
                </a:solidFill>
              </a:rPr>
              <a:t>		</a:t>
            </a:r>
            <a:r>
              <a:rPr lang="en-US" sz="2400" dirty="0" err="1">
                <a:solidFill>
                  <a:srgbClr val="C00000"/>
                </a:solidFill>
              </a:rPr>
              <a:t>ujTI</a:t>
            </a:r>
            <a:r>
              <a:rPr lang="en-US" sz="2400" dirty="0">
                <a:solidFill>
                  <a:srgbClr val="C00000"/>
                </a:solidFill>
              </a:rPr>
              <a:t>? (explanation-seeking contour)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you		want			leave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‘Do you want to leave?’</a:t>
            </a:r>
          </a:p>
          <a:p>
            <a:pPr marL="0" indent="0" defTabSz="91440">
              <a:buNone/>
            </a:pPr>
            <a:r>
              <a:rPr lang="en-US" sz="2400" dirty="0"/>
              <a:t>(9)		</a:t>
            </a:r>
            <a:r>
              <a:rPr lang="en-US" sz="2400" dirty="0" err="1">
                <a:solidFill>
                  <a:srgbClr val="C00000"/>
                </a:solidFill>
              </a:rPr>
              <a:t>Vy</a:t>
            </a:r>
            <a:r>
              <a:rPr lang="en-US" sz="2400" dirty="0">
                <a:solidFill>
                  <a:srgbClr val="C00000"/>
                </a:solidFill>
              </a:rPr>
              <a:t>			</a:t>
            </a:r>
            <a:r>
              <a:rPr lang="en-US" sz="2400" dirty="0" err="1">
                <a:solidFill>
                  <a:srgbClr val="C00000"/>
                </a:solidFill>
              </a:rPr>
              <a:t>xotite</a:t>
            </a:r>
            <a:r>
              <a:rPr lang="en-US" sz="2400" dirty="0">
                <a:solidFill>
                  <a:srgbClr val="C00000"/>
                </a:solidFill>
              </a:rPr>
              <a:t>		</a:t>
            </a:r>
            <a:r>
              <a:rPr lang="en-US" sz="2400" dirty="0" err="1">
                <a:solidFill>
                  <a:srgbClr val="C00000"/>
                </a:solidFill>
              </a:rPr>
              <a:t>ujti</a:t>
            </a:r>
            <a:r>
              <a:rPr lang="en-US" sz="2400" dirty="0">
                <a:solidFill>
                  <a:srgbClr val="C00000"/>
                </a:solidFill>
              </a:rPr>
              <a:t>				</a:t>
            </a:r>
            <a:r>
              <a:rPr lang="en-US" sz="2400" dirty="0" err="1">
                <a:solidFill>
                  <a:srgbClr val="C00000"/>
                </a:solidFill>
              </a:rPr>
              <a:t>iz</a:t>
            </a:r>
            <a:r>
              <a:rPr lang="en-US" sz="2400" dirty="0">
                <a:solidFill>
                  <a:srgbClr val="C00000"/>
                </a:solidFill>
              </a:rPr>
              <a:t>						</a:t>
            </a:r>
            <a:r>
              <a:rPr lang="en-US" sz="2400" dirty="0" err="1">
                <a:solidFill>
                  <a:srgbClr val="C00000"/>
                </a:solidFill>
              </a:rPr>
              <a:t>igRY</a:t>
            </a:r>
            <a:r>
              <a:rPr lang="en-US" sz="2400" dirty="0">
                <a:solidFill>
                  <a:srgbClr val="C00000"/>
                </a:solidFill>
              </a:rPr>
              <a:t>? (explanation-seeking contour)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you		want			leave	from		game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≈‘Do you want out?’</a:t>
            </a:r>
          </a:p>
        </p:txBody>
      </p:sp>
      <p:pic>
        <p:nvPicPr>
          <p:cNvPr id="5" name="31june_204">
            <a:hlinkClick r:id="" action="ppaction://media"/>
            <a:extLst>
              <a:ext uri="{FF2B5EF4-FFF2-40B4-BE49-F238E27FC236}">
                <a16:creationId xmlns:a16="http://schemas.microsoft.com/office/drawing/2014/main" id="{7B11DD46-79A5-2F4A-1C6C-17B5EEDB4A9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762953" y="3211994"/>
            <a:ext cx="2194560" cy="1645920"/>
          </a:xfrm>
          <a:prstGeom prst="rect">
            <a:avLst/>
          </a:prstGeom>
        </p:spPr>
      </p:pic>
      <p:pic>
        <p:nvPicPr>
          <p:cNvPr id="7" name="Picture 6" descr="A picture containing text, screenshot, line, diagram&#10;&#10;Description automatically generated">
            <a:extLst>
              <a:ext uri="{FF2B5EF4-FFF2-40B4-BE49-F238E27FC236}">
                <a16:creationId xmlns:a16="http://schemas.microsoft.com/office/drawing/2014/main" id="{9952B66A-4FF7-BCC8-FE57-96CF33BD899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258" y="1876426"/>
            <a:ext cx="3798277" cy="1371600"/>
          </a:xfrm>
          <a:prstGeom prst="rect">
            <a:avLst/>
          </a:prstGeom>
        </p:spPr>
      </p:pic>
      <p:pic>
        <p:nvPicPr>
          <p:cNvPr id="9" name="Picture 8" descr="A picture containing text, diagram, screenshot, line&#10;&#10;Description automatically generated">
            <a:extLst>
              <a:ext uri="{FF2B5EF4-FFF2-40B4-BE49-F238E27FC236}">
                <a16:creationId xmlns:a16="http://schemas.microsoft.com/office/drawing/2014/main" id="{FB3E253A-4DBC-D10A-DB0D-4BA8C5E75EA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841" y="4744393"/>
            <a:ext cx="3798280" cy="1371600"/>
          </a:xfrm>
          <a:prstGeom prst="rect">
            <a:avLst/>
          </a:prstGeom>
        </p:spPr>
      </p:pic>
      <p:pic>
        <p:nvPicPr>
          <p:cNvPr id="10" name="17_mgnov_vesny_1138">
            <a:hlinkClick r:id="" action="ppaction://media"/>
            <a:extLst>
              <a:ext uri="{FF2B5EF4-FFF2-40B4-BE49-F238E27FC236}">
                <a16:creationId xmlns:a16="http://schemas.microsoft.com/office/drawing/2014/main" id="{F2B5E598-CA76-4B08-9419-5D9AA2533B1D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762953" y="4981694"/>
            <a:ext cx="2194560" cy="1645920"/>
          </a:xfrm>
          <a:prstGeom prst="rect">
            <a:avLst/>
          </a:prstGeom>
        </p:spPr>
      </p:pic>
      <p:pic>
        <p:nvPicPr>
          <p:cNvPr id="11" name="you-want-leave-game">
            <a:hlinkClick r:id="" action="ppaction://media"/>
            <a:extLst>
              <a:ext uri="{FF2B5EF4-FFF2-40B4-BE49-F238E27FC236}">
                <a16:creationId xmlns:a16="http://schemas.microsoft.com/office/drawing/2014/main" id="{A2248B91-9956-7CE3-EE5F-2990391E34B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702922" y="4439593"/>
            <a:ext cx="304800" cy="304800"/>
          </a:xfrm>
          <a:prstGeom prst="rect">
            <a:avLst/>
          </a:prstGeom>
        </p:spPr>
      </p:pic>
      <p:pic>
        <p:nvPicPr>
          <p:cNvPr id="12" name="osen_maraf_173">
            <a:hlinkClick r:id="" action="ppaction://media"/>
            <a:extLst>
              <a:ext uri="{FF2B5EF4-FFF2-40B4-BE49-F238E27FC236}">
                <a16:creationId xmlns:a16="http://schemas.microsoft.com/office/drawing/2014/main" id="{2F7AEBFE-6D5A-0382-285C-C5E7CA028149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762953" y="1442294"/>
            <a:ext cx="2194560" cy="1645920"/>
          </a:xfrm>
          <a:prstGeom prst="rect">
            <a:avLst/>
          </a:prstGeom>
        </p:spPr>
      </p:pic>
      <p:pic>
        <p:nvPicPr>
          <p:cNvPr id="13" name="you-want-home">
            <a:hlinkClick r:id="" action="ppaction://media"/>
            <a:extLst>
              <a:ext uri="{FF2B5EF4-FFF2-40B4-BE49-F238E27FC236}">
                <a16:creationId xmlns:a16="http://schemas.microsoft.com/office/drawing/2014/main" id="{8F33D16A-0E2D-E9FE-C2C0-FAC291BCC0B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636458" y="2226381"/>
            <a:ext cx="304800" cy="304800"/>
          </a:xfrm>
          <a:prstGeom prst="rect">
            <a:avLst/>
          </a:prstGeom>
        </p:spPr>
      </p:pic>
      <p:pic>
        <p:nvPicPr>
          <p:cNvPr id="14" name="you-want-leave">
            <a:hlinkClick r:id="" action="ppaction://media"/>
            <a:extLst>
              <a:ext uri="{FF2B5EF4-FFF2-40B4-BE49-F238E27FC236}">
                <a16:creationId xmlns:a16="http://schemas.microsoft.com/office/drawing/2014/main" id="{DC37ABB6-8F1C-5F16-2B11-D2032BFA94E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197712" y="3332987"/>
            <a:ext cx="304800" cy="3048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FC3F4-DD63-115F-6AB8-0822EEBEC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1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video>
              <p:cMediaNode vol="80000">
                <p:cTn id="48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video>
              <p:cMediaNode vol="80000">
                <p:cTn id="49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50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1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video>
              <p:cMediaNode vol="80000">
                <p:cTn id="52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Question forms with only explanation-seeking uses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Both English and Russian have ‘what’-marked YNQs (w/syntactic and attitudinal differences b/n the two), which only have explanation-seeking uses</a:t>
            </a:r>
          </a:p>
          <a:p>
            <a:pPr marL="0" indent="0" defTabSz="91440">
              <a:buNone/>
            </a:pPr>
            <a:r>
              <a:rPr lang="en-GB" sz="2400" dirty="0"/>
              <a:t>(10)		‘I just saw Nina cheering in the hallway.’</a:t>
            </a:r>
          </a:p>
          <a:p>
            <a:pPr marL="0" indent="0" defTabSz="91440">
              <a:buNone/>
            </a:pPr>
            <a:r>
              <a:rPr lang="en-GB" sz="2400" dirty="0"/>
              <a:t>							a.		</a:t>
            </a:r>
            <a:r>
              <a:rPr lang="en-GB" sz="2400" dirty="0" err="1">
                <a:solidFill>
                  <a:srgbClr val="C00000"/>
                </a:solidFill>
              </a:rPr>
              <a:t>What</a:t>
            </a:r>
            <a:r>
              <a:rPr lang="en-GB" sz="2400" baseline="-25000" dirty="0" err="1">
                <a:solidFill>
                  <a:srgbClr val="C00000"/>
                </a:solidFill>
              </a:rPr>
              <a:t>H</a:t>
            </a:r>
            <a:r>
              <a:rPr lang="en-GB" sz="2400" baseline="-25000" dirty="0">
                <a:solidFill>
                  <a:srgbClr val="C00000"/>
                </a:solidFill>
              </a:rPr>
              <a:t>*</a:t>
            </a:r>
            <a:r>
              <a:rPr lang="en-GB" sz="2400" dirty="0">
                <a:solidFill>
                  <a:srgbClr val="C00000"/>
                </a:solidFill>
              </a:rPr>
              <a:t> did </a:t>
            </a:r>
            <a:r>
              <a:rPr lang="en-GB" sz="2400" dirty="0" err="1">
                <a:solidFill>
                  <a:srgbClr val="C00000"/>
                </a:solidFill>
              </a:rPr>
              <a:t>she</a:t>
            </a:r>
            <a:r>
              <a:rPr lang="en-GB" sz="2400" baseline="-25000" dirty="0" err="1">
                <a:solidFill>
                  <a:srgbClr val="C00000"/>
                </a:solidFill>
              </a:rPr>
              <a:t>L</a:t>
            </a:r>
            <a:r>
              <a:rPr lang="en-GB" sz="2400" baseline="-25000" dirty="0">
                <a:solidFill>
                  <a:srgbClr val="C00000"/>
                </a:solidFill>
              </a:rPr>
              <a:t>-L%</a:t>
            </a:r>
            <a:r>
              <a:rPr lang="en-GB" sz="2400" dirty="0">
                <a:solidFill>
                  <a:srgbClr val="C00000"/>
                </a:solidFill>
              </a:rPr>
              <a:t>, pass the </a:t>
            </a:r>
            <a:r>
              <a:rPr lang="en-GB" sz="2400" dirty="0" err="1">
                <a:solidFill>
                  <a:srgbClr val="C00000"/>
                </a:solidFill>
              </a:rPr>
              <a:t>exam</a:t>
            </a:r>
            <a:r>
              <a:rPr lang="en-GB" sz="2400" baseline="-25000" dirty="0" err="1">
                <a:solidFill>
                  <a:srgbClr val="C00000"/>
                </a:solidFill>
              </a:rPr>
              <a:t>L</a:t>
            </a:r>
            <a:r>
              <a:rPr lang="en-GB" sz="2400" baseline="-25000" dirty="0">
                <a:solidFill>
                  <a:srgbClr val="C00000"/>
                </a:solidFill>
              </a:rPr>
              <a:t>*H-H%</a:t>
            </a:r>
            <a:r>
              <a:rPr lang="en-GB" sz="2400" dirty="0">
                <a:solidFill>
                  <a:srgbClr val="C00000"/>
                </a:solidFill>
              </a:rPr>
              <a:t>?</a:t>
            </a:r>
            <a:r>
              <a:rPr lang="en-GB" sz="2400" dirty="0"/>
              <a:t> (see Tortora &amp; Bishop 2021)</a:t>
            </a:r>
          </a:p>
          <a:p>
            <a:pPr marL="0" indent="0" defTabSz="91440">
              <a:buNone/>
            </a:pPr>
            <a:r>
              <a:rPr lang="en-GB" sz="2400" dirty="0"/>
              <a:t>							b.		</a:t>
            </a:r>
            <a:r>
              <a:rPr lang="en-GB" sz="2400" dirty="0">
                <a:solidFill>
                  <a:srgbClr val="C00000"/>
                </a:solidFill>
              </a:rPr>
              <a:t>Ona		</a:t>
            </a:r>
            <a:r>
              <a:rPr lang="en-GB" sz="2400" dirty="0" err="1">
                <a:solidFill>
                  <a:srgbClr val="C00000"/>
                </a:solidFill>
              </a:rPr>
              <a:t>čto</a:t>
            </a:r>
            <a:r>
              <a:rPr lang="en-GB" sz="2400" dirty="0">
                <a:solidFill>
                  <a:srgbClr val="C00000"/>
                </a:solidFill>
              </a:rPr>
              <a:t>,					</a:t>
            </a:r>
            <a:r>
              <a:rPr lang="en-GB" sz="2400" dirty="0" err="1">
                <a:solidFill>
                  <a:srgbClr val="C00000"/>
                </a:solidFill>
              </a:rPr>
              <a:t>sdala</a:t>
            </a:r>
            <a:r>
              <a:rPr lang="en-GB" sz="2400" dirty="0">
                <a:solidFill>
                  <a:srgbClr val="C00000"/>
                </a:solidFill>
              </a:rPr>
              <a:t>		</a:t>
            </a:r>
            <a:r>
              <a:rPr lang="en-GB" sz="2400" dirty="0" err="1">
                <a:solidFill>
                  <a:srgbClr val="C00000"/>
                </a:solidFill>
              </a:rPr>
              <a:t>ekZAmen</a:t>
            </a:r>
            <a:r>
              <a:rPr lang="en-GB" sz="2400" dirty="0">
                <a:solidFill>
                  <a:srgbClr val="C00000"/>
                </a:solidFill>
              </a:rPr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she			WHAT		pass				exam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BBB6A-03C0-2640-0D9E-80FEC6F70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0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Question forms with only explanation-seeking uses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fontScale="85000" lnSpcReduction="20000"/>
          </a:bodyPr>
          <a:lstStyle/>
          <a:p>
            <a:pPr marL="0" indent="0" defTabSz="91440">
              <a:buNone/>
            </a:pPr>
            <a:r>
              <a:rPr lang="en-GB" sz="2400" dirty="0"/>
              <a:t>(11)		</a:t>
            </a:r>
            <a:r>
              <a:rPr lang="en-GB" sz="2400" dirty="0">
                <a:solidFill>
                  <a:srgbClr val="0070C0"/>
                </a:solidFill>
              </a:rPr>
              <a:t>Context A (root): I open the fridge to get wine for myself and ask Anna the following question 							to see if she wants a glass as well.</a:t>
            </a:r>
          </a:p>
          <a:p>
            <a:pPr marL="0" indent="0" defTabSz="91440">
              <a:buNone/>
            </a:pPr>
            <a:r>
              <a:rPr lang="en-GB" sz="2400" dirty="0">
                <a:solidFill>
                  <a:srgbClr val="C00000"/>
                </a:solidFill>
              </a:rPr>
              <a:t>						Context B (explanation-seeking): We’re in a restaurant, looking at the drinks menus; Anna goes 						straight for the wine list. Observing this, I ask the following question.</a:t>
            </a:r>
          </a:p>
          <a:p>
            <a:pPr marL="0" indent="0" defTabSz="91440">
              <a:buNone/>
            </a:pPr>
            <a:r>
              <a:rPr lang="en-GB" sz="2400" dirty="0"/>
              <a:t>						a.		</a:t>
            </a:r>
            <a:r>
              <a:rPr lang="en-GB" sz="2400" dirty="0">
                <a:gradFill flip="none" rotWithShape="1">
                  <a:gsLst>
                    <a:gs pos="20000">
                      <a:srgbClr val="FF0000"/>
                    </a:gs>
                    <a:gs pos="70000">
                      <a:srgbClr val="0070C0"/>
                    </a:gs>
                  </a:gsLst>
                  <a:lin ang="0" scaled="1"/>
                  <a:tileRect/>
                </a:gradFill>
              </a:rPr>
              <a:t>Are you interested in a glass of wine?	</a:t>
            </a:r>
            <a:r>
              <a:rPr lang="en-GB" sz="2400" dirty="0"/>
              <a:t>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</a:t>
            </a:r>
            <a:r>
              <a:rPr lang="en-US" sz="2400" dirty="0"/>
              <a:t>Context A: OK; Context B: OK (according to Tortora &amp; Bishop 2021)</a:t>
            </a:r>
            <a:endParaRPr lang="en-GB" sz="2400" dirty="0"/>
          </a:p>
          <a:p>
            <a:pPr marL="0" indent="0" defTabSz="91440">
              <a:buNone/>
            </a:pPr>
            <a:r>
              <a:rPr lang="en-US" sz="2400" dirty="0"/>
              <a:t>						b.		</a:t>
            </a:r>
            <a:r>
              <a:rPr lang="en-US" sz="2400" dirty="0">
                <a:solidFill>
                  <a:srgbClr val="C00000"/>
                </a:solidFill>
              </a:rPr>
              <a:t>What are you, interested in a glass of wine?</a:t>
            </a:r>
            <a:endParaRPr lang="en-GB" sz="2400" dirty="0">
              <a:solidFill>
                <a:srgbClr val="C00000"/>
              </a:solidFill>
            </a:endParaRP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				Context A: #; Context B: OK	 (according to Tortora &amp; Bishop 2021)</a:t>
            </a:r>
          </a:p>
          <a:p>
            <a:pPr marL="0" indent="0" defTabSz="91440">
              <a:buNone/>
            </a:pPr>
            <a:r>
              <a:rPr lang="en-US" sz="2400" dirty="0"/>
              <a:t>						c.			</a:t>
            </a:r>
            <a:r>
              <a:rPr lang="en-US" sz="2400" dirty="0">
                <a:solidFill>
                  <a:srgbClr val="0070C0"/>
                </a:solidFill>
              </a:rPr>
              <a:t>Ty				</a:t>
            </a:r>
            <a:r>
              <a:rPr lang="en-US" sz="2400" dirty="0" err="1">
                <a:solidFill>
                  <a:srgbClr val="0070C0"/>
                </a:solidFill>
              </a:rPr>
              <a:t>XOčeš</a:t>
            </a:r>
            <a:r>
              <a:rPr lang="en-US" sz="2400" dirty="0">
                <a:solidFill>
                  <a:srgbClr val="0070C0"/>
                </a:solidFill>
              </a:rPr>
              <a:t>’		</a:t>
            </a:r>
            <a:r>
              <a:rPr lang="en-US" sz="2400" dirty="0" err="1">
                <a:solidFill>
                  <a:srgbClr val="0070C0"/>
                </a:solidFill>
              </a:rPr>
              <a:t>bokal</a:t>
            </a:r>
            <a:r>
              <a:rPr lang="en-US" sz="2400" dirty="0">
                <a:solidFill>
                  <a:srgbClr val="0070C0"/>
                </a:solidFill>
              </a:rPr>
              <a:t>		vina? </a:t>
            </a:r>
            <a:r>
              <a:rPr lang="en-US" sz="2400" dirty="0"/>
              <a:t>(root contour)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				you		want				glass			of-wine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				Context A: OK; Context B: OK, but as “out of the blue”, ignoring the evidence</a:t>
            </a:r>
          </a:p>
          <a:p>
            <a:pPr marL="0" indent="0" defTabSz="91440">
              <a:buNone/>
            </a:pPr>
            <a:r>
              <a:rPr lang="en-US" sz="2400" dirty="0"/>
              <a:t>						d.		</a:t>
            </a:r>
            <a:r>
              <a:rPr lang="en-US" sz="2400" dirty="0">
                <a:solidFill>
                  <a:srgbClr val="C00000"/>
                </a:solidFill>
              </a:rPr>
              <a:t>Ty		</a:t>
            </a:r>
            <a:r>
              <a:rPr lang="en-US" sz="2400" dirty="0" err="1">
                <a:solidFill>
                  <a:srgbClr val="C00000"/>
                </a:solidFill>
              </a:rPr>
              <a:t>xočeš</a:t>
            </a:r>
            <a:r>
              <a:rPr lang="en-US" sz="2400" dirty="0">
                <a:solidFill>
                  <a:srgbClr val="C00000"/>
                </a:solidFill>
              </a:rPr>
              <a:t>’		</a:t>
            </a:r>
            <a:r>
              <a:rPr lang="en-US" sz="2400" dirty="0" err="1">
                <a:solidFill>
                  <a:srgbClr val="C00000"/>
                </a:solidFill>
              </a:rPr>
              <a:t>bokal</a:t>
            </a:r>
            <a:r>
              <a:rPr lang="en-US" sz="2400" dirty="0">
                <a:solidFill>
                  <a:srgbClr val="C00000"/>
                </a:solidFill>
              </a:rPr>
              <a:t>		</a:t>
            </a:r>
            <a:r>
              <a:rPr lang="en-US" sz="2400" dirty="0" err="1">
                <a:solidFill>
                  <a:srgbClr val="C00000"/>
                </a:solidFill>
              </a:rPr>
              <a:t>viNA</a:t>
            </a:r>
            <a:r>
              <a:rPr lang="en-US" sz="2400" dirty="0">
                <a:solidFill>
                  <a:srgbClr val="C00000"/>
                </a:solidFill>
              </a:rPr>
              <a:t>? </a:t>
            </a:r>
            <a:r>
              <a:rPr lang="en-US" sz="2400" dirty="0"/>
              <a:t>(explanation-seeking contour)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				Context A: #; Context B: OK</a:t>
            </a:r>
          </a:p>
          <a:p>
            <a:pPr marL="0" indent="0" defTabSz="91440">
              <a:buNone/>
            </a:pPr>
            <a:r>
              <a:rPr lang="en-US" sz="2400" dirty="0"/>
              <a:t>						e.		</a:t>
            </a:r>
            <a:r>
              <a:rPr lang="en-US" sz="2400" dirty="0">
                <a:solidFill>
                  <a:srgbClr val="C00000"/>
                </a:solidFill>
              </a:rPr>
              <a:t>Ty				</a:t>
            </a:r>
            <a:r>
              <a:rPr lang="en-US" sz="2400" dirty="0" err="1">
                <a:solidFill>
                  <a:srgbClr val="C00000"/>
                </a:solidFill>
              </a:rPr>
              <a:t>čto</a:t>
            </a:r>
            <a:r>
              <a:rPr lang="en-US" sz="2400" dirty="0">
                <a:solidFill>
                  <a:srgbClr val="C00000"/>
                </a:solidFill>
              </a:rPr>
              <a:t>,					</a:t>
            </a:r>
            <a:r>
              <a:rPr lang="en-US" sz="2400" dirty="0" err="1">
                <a:solidFill>
                  <a:srgbClr val="C00000"/>
                </a:solidFill>
              </a:rPr>
              <a:t>xočeš</a:t>
            </a:r>
            <a:r>
              <a:rPr lang="en-US" sz="2400" dirty="0">
                <a:solidFill>
                  <a:srgbClr val="C00000"/>
                </a:solidFill>
              </a:rPr>
              <a:t>’		</a:t>
            </a:r>
            <a:r>
              <a:rPr lang="en-US" sz="2400" dirty="0" err="1">
                <a:solidFill>
                  <a:srgbClr val="C00000"/>
                </a:solidFill>
              </a:rPr>
              <a:t>bokal</a:t>
            </a:r>
            <a:r>
              <a:rPr lang="en-US" sz="2400" dirty="0">
                <a:solidFill>
                  <a:srgbClr val="C00000"/>
                </a:solidFill>
              </a:rPr>
              <a:t>		</a:t>
            </a:r>
            <a:r>
              <a:rPr lang="en-US" sz="2400" dirty="0" err="1">
                <a:solidFill>
                  <a:srgbClr val="C00000"/>
                </a:solidFill>
              </a:rPr>
              <a:t>viNA</a:t>
            </a:r>
            <a:r>
              <a:rPr lang="en-US" sz="2400" dirty="0">
                <a:solidFill>
                  <a:srgbClr val="C00000"/>
                </a:solidFill>
              </a:rPr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				you		WHAT			want			glass			of-wine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				Context A: #; Context B: 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B55FB-7643-E911-835E-CCF993F20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3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Question forms with only explanation-seeking uses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Side note: there are at least two other YNQ forms in Russian that involve </a:t>
            </a:r>
            <a:r>
              <a:rPr lang="en-GB" sz="2400" i="1" dirty="0" err="1"/>
              <a:t>čto</a:t>
            </a:r>
            <a:r>
              <a:rPr lang="en-GB" sz="2400" dirty="0"/>
              <a:t> and/or a “meet”-type particle (in the sense of </a:t>
            </a:r>
            <a:r>
              <a:rPr lang="en-GB" sz="2400" dirty="0" err="1"/>
              <a:t>Szabolcsi</a:t>
            </a:r>
            <a:r>
              <a:rPr lang="en-GB" sz="2400" dirty="0"/>
              <a:t> 2015) and only have explanation-seeking uses (+ further differences in attitudinal and/or sociolinguistic component)</a:t>
            </a:r>
          </a:p>
          <a:p>
            <a:pPr marL="0" indent="0" defTabSz="91440">
              <a:buNone/>
            </a:pPr>
            <a:r>
              <a:rPr lang="en-GB" sz="2400" dirty="0"/>
              <a:t>(12)		a.		</a:t>
            </a:r>
            <a:r>
              <a:rPr lang="en-GB" sz="2400" dirty="0">
                <a:solidFill>
                  <a:srgbClr val="C00000"/>
                </a:solidFill>
              </a:rPr>
              <a:t>Ty				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xočeš</a:t>
            </a:r>
            <a:r>
              <a:rPr lang="en-US" sz="2400" dirty="0">
                <a:solidFill>
                  <a:srgbClr val="C00000"/>
                </a:solidFill>
              </a:rPr>
              <a:t>’		</a:t>
            </a:r>
            <a:r>
              <a:rPr lang="en-US" sz="2400" dirty="0" err="1">
                <a:solidFill>
                  <a:srgbClr val="C00000"/>
                </a:solidFill>
              </a:rPr>
              <a:t>bokal</a:t>
            </a:r>
            <a:r>
              <a:rPr lang="en-US" sz="2400" dirty="0">
                <a:solidFill>
                  <a:srgbClr val="C00000"/>
                </a:solidFill>
              </a:rPr>
              <a:t>		</a:t>
            </a:r>
            <a:r>
              <a:rPr lang="en-US" sz="2400" dirty="0" err="1">
                <a:solidFill>
                  <a:srgbClr val="C00000"/>
                </a:solidFill>
              </a:rPr>
              <a:t>viNA</a:t>
            </a:r>
            <a:r>
              <a:rPr lang="en-US" sz="2400" dirty="0">
                <a:solidFill>
                  <a:srgbClr val="C00000"/>
                </a:solidFill>
              </a:rPr>
              <a:t>,		 			</a:t>
            </a:r>
            <a:r>
              <a:rPr lang="en-US" sz="2400" dirty="0" err="1">
                <a:solidFill>
                  <a:srgbClr val="C00000"/>
                </a:solidFill>
              </a:rPr>
              <a:t>čto</a:t>
            </a:r>
            <a:r>
              <a:rPr lang="en-US" sz="2400" dirty="0">
                <a:solidFill>
                  <a:srgbClr val="C00000"/>
                </a:solidFill>
              </a:rPr>
              <a:t>						li?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you			want				glass			of-wine		WHAT		LI</a:t>
            </a:r>
          </a:p>
          <a:p>
            <a:pPr marL="0" indent="0" defTabSz="91440">
              <a:buNone/>
            </a:pPr>
            <a:r>
              <a:rPr lang="en-GB" sz="2400" dirty="0"/>
              <a:t>							b.		</a:t>
            </a:r>
            <a:r>
              <a:rPr lang="en-GB" sz="2400" dirty="0">
                <a:solidFill>
                  <a:srgbClr val="C00000"/>
                </a:solidFill>
              </a:rPr>
              <a:t>Ty					</a:t>
            </a:r>
            <a:r>
              <a:rPr lang="en-US" sz="2400" dirty="0" err="1">
                <a:solidFill>
                  <a:srgbClr val="C00000"/>
                </a:solidFill>
              </a:rPr>
              <a:t>libo</a:t>
            </a:r>
            <a:r>
              <a:rPr lang="en-US" sz="2400" dirty="0">
                <a:solidFill>
                  <a:srgbClr val="C00000"/>
                </a:solidFill>
              </a:rPr>
              <a:t>			</a:t>
            </a:r>
            <a:r>
              <a:rPr lang="en-US" sz="2400" dirty="0" err="1">
                <a:solidFill>
                  <a:srgbClr val="C00000"/>
                </a:solidFill>
              </a:rPr>
              <a:t>xočeš</a:t>
            </a:r>
            <a:r>
              <a:rPr lang="en-US" sz="2400" dirty="0">
                <a:solidFill>
                  <a:srgbClr val="C00000"/>
                </a:solidFill>
              </a:rPr>
              <a:t>’		</a:t>
            </a:r>
            <a:r>
              <a:rPr lang="en-US" sz="2400" dirty="0" err="1">
                <a:solidFill>
                  <a:srgbClr val="C00000"/>
                </a:solidFill>
              </a:rPr>
              <a:t>bokal</a:t>
            </a:r>
            <a:r>
              <a:rPr lang="en-US" sz="2400" dirty="0">
                <a:solidFill>
                  <a:srgbClr val="C00000"/>
                </a:solidFill>
              </a:rPr>
              <a:t>		</a:t>
            </a:r>
            <a:r>
              <a:rPr lang="en-US" sz="2400" dirty="0" err="1">
                <a:solidFill>
                  <a:srgbClr val="C00000"/>
                </a:solidFill>
              </a:rPr>
              <a:t>viNA</a:t>
            </a:r>
            <a:r>
              <a:rPr lang="en-US" sz="2400" dirty="0">
                <a:solidFill>
                  <a:srgbClr val="C00000"/>
                </a:solidFill>
              </a:rPr>
              <a:t>? </a:t>
            </a:r>
            <a:r>
              <a:rPr lang="en-US" sz="2400" dirty="0"/>
              <a:t>(regional)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you			LIBO		want				glass			of-wine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5FFE5-DE39-EB0F-5CF8-3C03394B5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‘Or not’ </a:t>
            </a:r>
            <a:r>
              <a:rPr lang="en-GB" sz="3600" dirty="0" err="1"/>
              <a:t>AltQs</a:t>
            </a:r>
            <a:r>
              <a:rPr lang="en-GB" sz="3600" dirty="0"/>
              <a:t> cannot be explanation-seeking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/>
              <a:t>‘Or not’ </a:t>
            </a:r>
            <a:r>
              <a:rPr lang="en-GB" sz="2400" dirty="0" err="1"/>
              <a:t>AltQ</a:t>
            </a:r>
            <a:r>
              <a:rPr lang="en-GB" sz="2400" dirty="0"/>
              <a:t> counterparts are available for root </a:t>
            </a:r>
            <a:r>
              <a:rPr lang="en-GB" sz="2400" dirty="0" err="1"/>
              <a:t>PolQs</a:t>
            </a:r>
            <a:r>
              <a:rPr lang="en-GB" sz="2400" dirty="0"/>
              <a:t>, but not for explanation-seeking </a:t>
            </a:r>
            <a:r>
              <a:rPr lang="en-GB" sz="2400" dirty="0" err="1"/>
              <a:t>PolQs</a:t>
            </a:r>
            <a:r>
              <a:rPr lang="en-GB" sz="2400" dirty="0"/>
              <a:t> (</a:t>
            </a:r>
            <a:r>
              <a:rPr lang="en-GB" sz="2400" dirty="0" err="1"/>
              <a:t>Bolinger</a:t>
            </a:r>
            <a:r>
              <a:rPr lang="en-GB" sz="2400" dirty="0"/>
              <a:t> 1978 for English):</a:t>
            </a:r>
          </a:p>
          <a:p>
            <a:pPr marL="0" indent="0" defTabSz="91440">
              <a:buNone/>
            </a:pPr>
            <a:r>
              <a:rPr lang="en-GB" sz="2400" dirty="0"/>
              <a:t>(13)		What’s the matter? Are you tired (#or not)?</a:t>
            </a:r>
          </a:p>
          <a:p>
            <a:pPr marL="0" indent="0">
              <a:spcBef>
                <a:spcPts val="2800"/>
              </a:spcBef>
              <a:buNone/>
            </a:pPr>
            <a:r>
              <a:rPr lang="en-GB" sz="2400" dirty="0"/>
              <a:t>We can also see this for YNQ forms that only have explanation-seeking uses:</a:t>
            </a:r>
          </a:p>
          <a:p>
            <a:pPr marL="0" indent="0" defTabSz="91440">
              <a:buNone/>
            </a:pPr>
            <a:r>
              <a:rPr lang="en-GB" sz="2400" dirty="0"/>
              <a:t>(14)		a.		</a:t>
            </a:r>
            <a:r>
              <a:rPr lang="en-GB" sz="2400" dirty="0">
                <a:solidFill>
                  <a:srgbClr val="0070C0"/>
                </a:solidFill>
              </a:rPr>
              <a:t>Nina		</a:t>
            </a:r>
            <a:r>
              <a:rPr lang="en-GB" sz="2400" dirty="0" err="1">
                <a:solidFill>
                  <a:srgbClr val="0070C0"/>
                </a:solidFill>
              </a:rPr>
              <a:t>sdaLA</a:t>
            </a:r>
            <a:r>
              <a:rPr lang="en-GB" sz="2400" dirty="0">
                <a:solidFill>
                  <a:srgbClr val="0070C0"/>
                </a:solidFill>
              </a:rPr>
              <a:t>				</a:t>
            </a:r>
            <a:r>
              <a:rPr lang="en-GB" sz="2400" dirty="0" err="1">
                <a:solidFill>
                  <a:srgbClr val="0070C0"/>
                </a:solidFill>
              </a:rPr>
              <a:t>ekzamen</a:t>
            </a:r>
            <a:r>
              <a:rPr lang="en-GB" sz="2400" dirty="0">
                <a:solidFill>
                  <a:srgbClr val="0070C0"/>
                </a:solidFill>
              </a:rPr>
              <a:t>		</a:t>
            </a:r>
            <a:r>
              <a:rPr lang="en-GB" sz="2400" dirty="0" err="1">
                <a:solidFill>
                  <a:srgbClr val="0070C0"/>
                </a:solidFill>
              </a:rPr>
              <a:t>ili</a:t>
            </a:r>
            <a:r>
              <a:rPr lang="en-GB" sz="2400" dirty="0">
                <a:solidFill>
                  <a:srgbClr val="0070C0"/>
                </a:solidFill>
              </a:rPr>
              <a:t>			net?</a:t>
            </a:r>
            <a:r>
              <a:rPr lang="en-GB" sz="2400" dirty="0"/>
              <a:t> (root contour)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					Nina		passed		exam							or			not</a:t>
            </a:r>
          </a:p>
          <a:p>
            <a:pPr marL="0" indent="0" defTabSz="91440">
              <a:buNone/>
            </a:pPr>
            <a:r>
              <a:rPr lang="en-US" sz="2400" dirty="0"/>
              <a:t>							b.		</a:t>
            </a:r>
            <a:r>
              <a:rPr lang="en-US" sz="2400" dirty="0">
                <a:solidFill>
                  <a:srgbClr val="C00000"/>
                </a:solidFill>
              </a:rPr>
              <a:t>Nina		</a:t>
            </a:r>
            <a:r>
              <a:rPr lang="en-US" sz="2400" dirty="0" err="1">
                <a:solidFill>
                  <a:srgbClr val="C00000"/>
                </a:solidFill>
              </a:rPr>
              <a:t>sdala</a:t>
            </a:r>
            <a:r>
              <a:rPr lang="en-US" sz="2400" dirty="0">
                <a:solidFill>
                  <a:srgbClr val="C00000"/>
                </a:solidFill>
              </a:rPr>
              <a:t>		</a:t>
            </a:r>
            <a:r>
              <a:rPr lang="en-US" sz="2400" dirty="0" err="1">
                <a:solidFill>
                  <a:srgbClr val="C00000"/>
                </a:solidFill>
              </a:rPr>
              <a:t>ekZAmen</a:t>
            </a:r>
            <a:r>
              <a:rPr lang="en-US" sz="2400" dirty="0">
                <a:solidFill>
                  <a:srgbClr val="C00000"/>
                </a:solidFill>
              </a:rPr>
              <a:t>		</a:t>
            </a:r>
            <a:r>
              <a:rPr lang="en-US" sz="2400" dirty="0"/>
              <a:t>{*</a:t>
            </a:r>
            <a:r>
              <a:rPr lang="en-US" sz="2400" dirty="0" err="1"/>
              <a:t>ili</a:t>
            </a:r>
            <a:r>
              <a:rPr lang="en-US" sz="2400" dirty="0"/>
              <a:t>		net	/</a:t>
            </a:r>
            <a:r>
              <a:rPr lang="en-US" sz="2400" dirty="0">
                <a:solidFill>
                  <a:srgbClr val="C00000"/>
                </a:solidFill>
              </a:rPr>
              <a:t>	</a:t>
            </a:r>
            <a:r>
              <a:rPr lang="en-US" sz="2400" dirty="0" err="1">
                <a:solidFill>
                  <a:srgbClr val="C00000"/>
                </a:solidFill>
              </a:rPr>
              <a:t>ili</a:t>
            </a:r>
            <a:r>
              <a:rPr lang="en-US" sz="2400" dirty="0">
                <a:solidFill>
                  <a:srgbClr val="C00000"/>
                </a:solidFill>
              </a:rPr>
              <a:t>		</a:t>
            </a:r>
            <a:r>
              <a:rPr lang="en-US" sz="2400" dirty="0" err="1">
                <a:solidFill>
                  <a:srgbClr val="C00000"/>
                </a:solidFill>
              </a:rPr>
              <a:t>čto</a:t>
            </a:r>
            <a:r>
              <a:rPr lang="en-US" sz="2400" dirty="0">
                <a:solidFill>
                  <a:srgbClr val="C00000"/>
                </a:solidFill>
              </a:rPr>
              <a:t>}? </a:t>
            </a:r>
            <a:r>
              <a:rPr lang="en-US" sz="2400" dirty="0"/>
              <a:t>(explanation-seeking contour)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					Nina		passed		exam					{*or		not	/	or		WHAT}</a:t>
            </a:r>
          </a:p>
          <a:p>
            <a:pPr marL="0" indent="0" defTabSz="91440">
              <a:buNone/>
            </a:pPr>
            <a:r>
              <a:rPr lang="en-US" sz="2400" dirty="0"/>
              <a:t>							c.		</a:t>
            </a:r>
            <a:r>
              <a:rPr lang="en-US" sz="2400" dirty="0">
                <a:solidFill>
                  <a:srgbClr val="C00000"/>
                </a:solidFill>
              </a:rPr>
              <a:t>What did she, pass the exam </a:t>
            </a:r>
            <a:r>
              <a:rPr lang="en-US" sz="2400" dirty="0"/>
              <a:t>{*or not / </a:t>
            </a:r>
            <a:r>
              <a:rPr lang="en-US" sz="2400" dirty="0">
                <a:solidFill>
                  <a:srgbClr val="C00000"/>
                </a:solidFill>
              </a:rPr>
              <a:t>or something}?</a:t>
            </a:r>
          </a:p>
          <a:p>
            <a:pPr marL="0" indent="0" defTabSz="91440">
              <a:buNone/>
            </a:pPr>
            <a:r>
              <a:rPr lang="en-US" sz="2400" dirty="0"/>
              <a:t>							d.		</a:t>
            </a:r>
            <a:r>
              <a:rPr lang="en-US" sz="2400" dirty="0">
                <a:solidFill>
                  <a:srgbClr val="C00000"/>
                </a:solidFill>
              </a:rPr>
              <a:t>Nina		</a:t>
            </a:r>
            <a:r>
              <a:rPr lang="en-US" sz="2400" dirty="0" err="1">
                <a:solidFill>
                  <a:srgbClr val="C00000"/>
                </a:solidFill>
              </a:rPr>
              <a:t>čto</a:t>
            </a:r>
            <a:r>
              <a:rPr lang="en-US" sz="2400" dirty="0">
                <a:solidFill>
                  <a:srgbClr val="C00000"/>
                </a:solidFill>
              </a:rPr>
              <a:t>,					</a:t>
            </a:r>
            <a:r>
              <a:rPr lang="en-US" sz="2400" dirty="0" err="1">
                <a:solidFill>
                  <a:srgbClr val="C00000"/>
                </a:solidFill>
              </a:rPr>
              <a:t>sdala</a:t>
            </a:r>
            <a:r>
              <a:rPr lang="en-US" sz="2400" dirty="0">
                <a:solidFill>
                  <a:srgbClr val="C00000"/>
                </a:solidFill>
              </a:rPr>
              <a:t>				</a:t>
            </a:r>
            <a:r>
              <a:rPr lang="en-US" sz="2400" dirty="0" err="1">
                <a:solidFill>
                  <a:srgbClr val="C00000"/>
                </a:solidFill>
              </a:rPr>
              <a:t>ekZAmen</a:t>
            </a:r>
            <a:r>
              <a:rPr lang="en-US" sz="2400" dirty="0">
                <a:solidFill>
                  <a:srgbClr val="C00000"/>
                </a:solidFill>
              </a:rPr>
              <a:t>		</a:t>
            </a:r>
            <a:r>
              <a:rPr lang="en-US" sz="2400" dirty="0"/>
              <a:t>{*	</a:t>
            </a:r>
            <a:r>
              <a:rPr lang="en-US" sz="2400" dirty="0" err="1"/>
              <a:t>ili</a:t>
            </a:r>
            <a:r>
              <a:rPr lang="en-US" sz="2400" dirty="0"/>
              <a:t>		net /</a:t>
            </a:r>
            <a:r>
              <a:rPr lang="en-US" sz="2400" dirty="0">
                <a:solidFill>
                  <a:srgbClr val="C00000"/>
                </a:solidFill>
              </a:rPr>
              <a:t>	</a:t>
            </a:r>
            <a:r>
              <a:rPr lang="en-US" sz="2400" dirty="0" err="1">
                <a:solidFill>
                  <a:srgbClr val="C00000"/>
                </a:solidFill>
              </a:rPr>
              <a:t>ili</a:t>
            </a:r>
            <a:r>
              <a:rPr lang="en-US" sz="2400" dirty="0">
                <a:solidFill>
                  <a:srgbClr val="C00000"/>
                </a:solidFill>
              </a:rPr>
              <a:t>		</a:t>
            </a:r>
            <a:r>
              <a:rPr lang="en-US" sz="2400" dirty="0" err="1">
                <a:solidFill>
                  <a:srgbClr val="C00000"/>
                </a:solidFill>
              </a:rPr>
              <a:t>čto</a:t>
            </a:r>
            <a:r>
              <a:rPr lang="en-US" sz="2400" dirty="0">
                <a:solidFill>
                  <a:srgbClr val="C00000"/>
                </a:solidFill>
              </a:rPr>
              <a:t>}?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					Nina		WHAT		passed		exam							{*	or		not	/	or		WHAT}</a:t>
            </a:r>
          </a:p>
        </p:txBody>
      </p:sp>
      <p:pic>
        <p:nvPicPr>
          <p:cNvPr id="4" name="ru-nina-passed-exam-or-not">
            <a:hlinkClick r:id="" action="ppaction://media"/>
            <a:extLst>
              <a:ext uri="{FF2B5EF4-FFF2-40B4-BE49-F238E27FC236}">
                <a16:creationId xmlns:a16="http://schemas.microsoft.com/office/drawing/2014/main" id="{0F6B7382-ABEF-7559-DE05-E5D5F45CFB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66626" y="3460345"/>
            <a:ext cx="406400" cy="406400"/>
          </a:xfrm>
          <a:prstGeom prst="rect">
            <a:avLst/>
          </a:prstGeom>
        </p:spPr>
      </p:pic>
      <p:pic>
        <p:nvPicPr>
          <p:cNvPr id="5" name="ru-nina-passed-exam-or-what">
            <a:hlinkClick r:id="" action="ppaction://media"/>
            <a:extLst>
              <a:ext uri="{FF2B5EF4-FFF2-40B4-BE49-F238E27FC236}">
                <a16:creationId xmlns:a16="http://schemas.microsoft.com/office/drawing/2014/main" id="{BBCA1108-0C78-2F8A-1ADA-1BD11B16CFC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86729" y="4181325"/>
            <a:ext cx="406400" cy="406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42E7D-95C5-031E-4A73-B30A6FA06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7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A note on constituent sub-QUD yes/no questions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err="1"/>
              <a:t>PolQs</a:t>
            </a:r>
            <a:r>
              <a:rPr lang="en-GB" sz="2400" dirty="0"/>
              <a:t> can also signal larger QUDs of a constituent (i.e., sub-clausal) type; those are marked with narrow prosodic focus on the relevant constituent in both English and Russian:</a:t>
            </a:r>
          </a:p>
          <a:p>
            <a:pPr marL="0" indent="0" defTabSz="91440">
              <a:buNone/>
            </a:pPr>
            <a:r>
              <a:rPr lang="en-GB" sz="2400" dirty="0"/>
              <a:t>(15)		a.		Who called you? Did </a:t>
            </a:r>
            <a:r>
              <a:rPr lang="en-GB" sz="2400" dirty="0" err="1"/>
              <a:t>NIna</a:t>
            </a:r>
            <a:r>
              <a:rPr lang="en-GB" sz="2400" dirty="0"/>
              <a:t> call you?</a:t>
            </a:r>
          </a:p>
          <a:p>
            <a:pPr marL="0" indent="0" defTabSz="91440">
              <a:buNone/>
            </a:pPr>
            <a:r>
              <a:rPr lang="en-US" sz="2400" dirty="0"/>
              <a:t>							b.		</a:t>
            </a:r>
            <a:r>
              <a:rPr lang="en-US" sz="2400" dirty="0" err="1"/>
              <a:t>Kto</a:t>
            </a:r>
            <a:r>
              <a:rPr lang="en-US" sz="2400" dirty="0"/>
              <a:t>			</a:t>
            </a:r>
            <a:r>
              <a:rPr lang="en-US" sz="2400" dirty="0" err="1"/>
              <a:t>tebe</a:t>
            </a:r>
            <a:r>
              <a:rPr lang="en-US" sz="2400" dirty="0"/>
              <a:t>						</a:t>
            </a:r>
            <a:r>
              <a:rPr lang="en-US" sz="2400" dirty="0" err="1"/>
              <a:t>zvonil</a:t>
            </a:r>
            <a:r>
              <a:rPr lang="en-US" sz="2400" dirty="0"/>
              <a:t>?		</a:t>
            </a:r>
            <a:r>
              <a:rPr lang="en-US" sz="2400" dirty="0" err="1"/>
              <a:t>Tebe</a:t>
            </a:r>
            <a:r>
              <a:rPr lang="en-US" sz="2400" dirty="0"/>
              <a:t>							</a:t>
            </a:r>
            <a:r>
              <a:rPr lang="en-US" sz="2400" dirty="0" err="1"/>
              <a:t>NIna</a:t>
            </a:r>
            <a:r>
              <a:rPr lang="en-US" sz="2400" dirty="0"/>
              <a:t>		</a:t>
            </a:r>
            <a:r>
              <a:rPr lang="en-US" sz="2400" dirty="0" err="1"/>
              <a:t>zvonila</a:t>
            </a:r>
            <a:r>
              <a:rPr lang="en-US" sz="24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					who		you	.DAT	called				you.DAT		Nina		called			</a:t>
            </a:r>
          </a:p>
          <a:p>
            <a:pPr marL="0" indent="0" defTabSz="91440">
              <a:buNone/>
            </a:pPr>
            <a:r>
              <a:rPr lang="en-US" sz="2400" dirty="0"/>
              <a:t>							</a:t>
            </a:r>
            <a:r>
              <a:rPr lang="en-US" sz="2400" i="1" dirty="0"/>
              <a:t>p</a:t>
            </a:r>
            <a:r>
              <a:rPr lang="en-US" sz="2400" dirty="0"/>
              <a:t>: ‘Nina called you’; larger QUD </a:t>
            </a:r>
            <a:r>
              <a:rPr lang="en-US" sz="2400" i="1" dirty="0"/>
              <a:t>Q</a:t>
            </a:r>
            <a:r>
              <a:rPr lang="en-US" sz="2400" dirty="0"/>
              <a:t>: ‘Who called you?’; (a/b) is both a </a:t>
            </a:r>
            <a:r>
              <a:rPr lang="en-GB" sz="2400" dirty="0"/>
              <a:t>{</a:t>
            </a:r>
            <a:r>
              <a:rPr lang="en-GB" sz="2400" i="1" dirty="0"/>
              <a:t>p</a:t>
            </a:r>
            <a:r>
              <a:rPr lang="en-GB" sz="2400" dirty="0"/>
              <a:t>, ¬</a:t>
            </a:r>
            <a:r>
              <a:rPr lang="en-GB" sz="2400" i="1" dirty="0"/>
              <a:t>p</a:t>
            </a:r>
            <a:r>
              <a:rPr lang="en-GB" sz="2400" dirty="0"/>
              <a:t>} 											question and a sub-QUD of </a:t>
            </a:r>
            <a:r>
              <a:rPr lang="en-GB" sz="2400" i="1" dirty="0"/>
              <a:t>Q</a:t>
            </a:r>
          </a:p>
          <a:p>
            <a:pPr marL="0" indent="0" defTabSz="91440">
              <a:buNone/>
            </a:pPr>
            <a:r>
              <a:rPr lang="en-GB" sz="2400" dirty="0">
                <a:solidFill>
                  <a:srgbClr val="C00000"/>
                </a:solidFill>
              </a:rPr>
              <a:t>Explanation-seeking questions</a:t>
            </a:r>
            <a:r>
              <a:rPr lang="en-GB" sz="2400" dirty="0"/>
              <a:t> are, thus, a special sub-case of sub-QUD YNQs, but with sentence-level focus</a:t>
            </a:r>
          </a:p>
          <a:p>
            <a:pPr marL="0" indent="0" defTabSz="91440">
              <a:buNone/>
            </a:pPr>
            <a:r>
              <a:rPr lang="en-GB" sz="2400" dirty="0"/>
              <a:t>We’ll set aside constituent sub-QUD YNQs beyond noting that they add further potential for ambiguity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A5440-CF8E-BB85-A2A0-9E8C41677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1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Project overview</a:t>
            </a:r>
          </a:p>
          <a:p>
            <a:pPr marL="0" indent="0">
              <a:buNone/>
            </a:pPr>
            <a:r>
              <a:rPr lang="en-GB" sz="2400" dirty="0"/>
              <a:t>Two Strategies for Rhetorical Questions:</a:t>
            </a:r>
          </a:p>
          <a:p>
            <a:r>
              <a:rPr lang="en-US" sz="2400" dirty="0"/>
              <a:t>Intro</a:t>
            </a:r>
          </a:p>
          <a:p>
            <a:r>
              <a:rPr lang="en-US" sz="2400" dirty="0"/>
              <a:t>Root vs. explanation-seeking questions</a:t>
            </a:r>
          </a:p>
          <a:p>
            <a:r>
              <a:rPr lang="en-GB" sz="2400" dirty="0"/>
              <a:t>Explanation-seeking vs. re-asking rhetorical strategies</a:t>
            </a:r>
            <a:endParaRPr lang="en-US" sz="2400" dirty="0"/>
          </a:p>
          <a:p>
            <a:r>
              <a:rPr lang="en-US" sz="2400" dirty="0"/>
              <a:t>Outro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4EA7B1-1BDB-757E-AD33-B275DE014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93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Project overview</a:t>
            </a:r>
          </a:p>
          <a:p>
            <a:pPr marL="0" indent="0">
              <a:buNone/>
            </a:pPr>
            <a:r>
              <a:rPr lang="en-GB" sz="2400" dirty="0"/>
              <a:t>Two Strategies for Rhetorical Questions:</a:t>
            </a:r>
          </a:p>
          <a:p>
            <a:r>
              <a:rPr lang="en-US" sz="2400" dirty="0"/>
              <a:t>Intro</a:t>
            </a:r>
          </a:p>
          <a:p>
            <a:r>
              <a:rPr lang="en-US" sz="2400" dirty="0"/>
              <a:t>Root vs. explanation-seeking questions</a:t>
            </a:r>
          </a:p>
          <a:p>
            <a:r>
              <a:rPr lang="en-GB" sz="2400" b="1" dirty="0"/>
              <a:t>Explanation-seeking vs. re-asking rhetorical strategies</a:t>
            </a:r>
            <a:endParaRPr lang="en-US" sz="2400" b="1" dirty="0"/>
          </a:p>
          <a:p>
            <a:r>
              <a:rPr lang="en-US" sz="2400" dirty="0"/>
              <a:t>Outro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BCCABF-D412-9B3E-B6EE-2E26B504E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17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Prejacent truth in unambiguous yes/no </a:t>
            </a:r>
            <a:r>
              <a:rPr lang="en-GB" sz="3600" dirty="0" err="1"/>
              <a:t>RheQs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fontScale="85000" lnSpcReduction="20000"/>
          </a:bodyPr>
          <a:lstStyle/>
          <a:p>
            <a:pPr marL="0" indent="0" defTabSz="182880">
              <a:buNone/>
            </a:pPr>
            <a:r>
              <a:rPr lang="en-GB" sz="2400" dirty="0">
                <a:solidFill>
                  <a:srgbClr val="C00000"/>
                </a:solidFill>
              </a:rPr>
              <a:t>Explanation-seeking </a:t>
            </a:r>
            <a:r>
              <a:rPr lang="en-GB" sz="2400" dirty="0" err="1">
                <a:solidFill>
                  <a:srgbClr val="C00000"/>
                </a:solidFill>
              </a:rPr>
              <a:t>RheQs</a:t>
            </a:r>
            <a:r>
              <a:rPr lang="en-GB" sz="2400" dirty="0">
                <a:solidFill>
                  <a:srgbClr val="C00000"/>
                </a:solidFill>
              </a:rPr>
              <a:t> </a:t>
            </a:r>
            <a:r>
              <a:rPr lang="en-GB" sz="2400" dirty="0"/>
              <a:t>must have false </a:t>
            </a:r>
            <a:r>
              <a:rPr lang="en-GB" sz="2400" dirty="0" err="1"/>
              <a:t>prejacents</a:t>
            </a:r>
            <a:r>
              <a:rPr lang="en-GB" sz="2400" dirty="0"/>
              <a:t>, </a:t>
            </a:r>
            <a:r>
              <a:rPr lang="en-GB" sz="2400" dirty="0">
                <a:solidFill>
                  <a:srgbClr val="0070C0"/>
                </a:solidFill>
              </a:rPr>
              <a:t>root </a:t>
            </a:r>
            <a:r>
              <a:rPr lang="en-GB" sz="2400" dirty="0" err="1">
                <a:solidFill>
                  <a:srgbClr val="0070C0"/>
                </a:solidFill>
              </a:rPr>
              <a:t>RheQs</a:t>
            </a:r>
            <a:r>
              <a:rPr lang="en-GB" sz="2400" dirty="0"/>
              <a:t> must have true </a:t>
            </a:r>
            <a:r>
              <a:rPr lang="en-GB" sz="2400" dirty="0" err="1"/>
              <a:t>prejacents</a:t>
            </a:r>
            <a:r>
              <a:rPr lang="en-GB" sz="2400" dirty="0"/>
              <a:t>:</a:t>
            </a:r>
          </a:p>
          <a:p>
            <a:pPr defTabSz="182880"/>
            <a:r>
              <a:rPr lang="en-US" sz="2400" dirty="0"/>
              <a:t>Russian “declarative string” rhetorical </a:t>
            </a:r>
            <a:r>
              <a:rPr lang="en-US" sz="2400" dirty="0" err="1"/>
              <a:t>PolQs</a:t>
            </a:r>
            <a:r>
              <a:rPr lang="en-US" sz="2400" dirty="0"/>
              <a:t> with obviously false </a:t>
            </a:r>
            <a:r>
              <a:rPr lang="en-US" sz="2400" dirty="0" err="1"/>
              <a:t>prejacents</a:t>
            </a:r>
            <a:r>
              <a:rPr lang="en-US" sz="2400" dirty="0"/>
              <a:t> can only have the explanation-seeking, but not the root contour, and conversely, those with true </a:t>
            </a:r>
            <a:r>
              <a:rPr lang="en-US" sz="2400" dirty="0" err="1"/>
              <a:t>prejacents</a:t>
            </a:r>
            <a:r>
              <a:rPr lang="en-US" sz="2400" dirty="0"/>
              <a:t> can only have the root contour:</a:t>
            </a:r>
          </a:p>
          <a:p>
            <a:pPr marL="0" indent="0" defTabSz="91440">
              <a:buNone/>
            </a:pPr>
            <a:r>
              <a:rPr lang="en-US" sz="2400" dirty="0"/>
              <a:t>(16)		</a:t>
            </a:r>
            <a:r>
              <a:rPr lang="en-GB" sz="2400" i="1" dirty="0"/>
              <a:t>Context: The addressee is assumed to be sane, but is behaving weirdly.</a:t>
            </a:r>
            <a:endParaRPr lang="en-GB" sz="2400" dirty="0"/>
          </a:p>
          <a:p>
            <a:pPr marL="0" indent="0" defTabSz="91440">
              <a:buNone/>
            </a:pPr>
            <a:r>
              <a:rPr lang="en-US" sz="2400" dirty="0"/>
              <a:t>						a.			</a:t>
            </a:r>
            <a:r>
              <a:rPr lang="en-US" sz="2400" dirty="0">
                <a:solidFill>
                  <a:srgbClr val="C00000"/>
                </a:solidFill>
              </a:rPr>
              <a:t>Ty				</a:t>
            </a:r>
            <a:r>
              <a:rPr lang="en-US" sz="2400" dirty="0" err="1">
                <a:solidFill>
                  <a:srgbClr val="C00000"/>
                </a:solidFill>
              </a:rPr>
              <a:t>sošla</a:t>
            </a:r>
            <a:r>
              <a:rPr lang="en-US" sz="2400" dirty="0">
                <a:solidFill>
                  <a:srgbClr val="C00000"/>
                </a:solidFill>
              </a:rPr>
              <a:t>													s						</a:t>
            </a:r>
            <a:r>
              <a:rPr lang="en-US" sz="2400" dirty="0" err="1">
                <a:solidFill>
                  <a:srgbClr val="C00000"/>
                </a:solidFill>
              </a:rPr>
              <a:t>uMA</a:t>
            </a:r>
            <a:r>
              <a:rPr lang="en-US" sz="2400" dirty="0">
                <a:solidFill>
                  <a:srgbClr val="C00000"/>
                </a:solidFill>
              </a:rPr>
              <a:t>? </a:t>
            </a:r>
            <a:r>
              <a:rPr lang="en-US" sz="2400" dirty="0"/>
              <a:t>(explanation-seeking contour)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					you		stepped-down		from		mind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					‘Have you lost your mind?’</a:t>
            </a:r>
          </a:p>
          <a:p>
            <a:pPr marL="0" indent="0" defTabSz="91440">
              <a:buNone/>
            </a:pPr>
            <a:r>
              <a:rPr lang="en-US" sz="2400" dirty="0"/>
              <a:t>						b.	#	Ty				</a:t>
            </a:r>
            <a:r>
              <a:rPr lang="en-US" sz="2400" dirty="0" err="1"/>
              <a:t>sošLA</a:t>
            </a:r>
            <a:r>
              <a:rPr lang="en-US" sz="2400" dirty="0"/>
              <a:t>												s						</a:t>
            </a:r>
            <a:r>
              <a:rPr lang="en-US" sz="2400" dirty="0" err="1"/>
              <a:t>uma</a:t>
            </a:r>
            <a:r>
              <a:rPr lang="en-US" sz="2400" dirty="0"/>
              <a:t>? (root contour)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					you		stepped-down		from		mind</a:t>
            </a:r>
          </a:p>
          <a:p>
            <a:pPr marL="0" indent="0" defTabSz="91440">
              <a:buNone/>
            </a:pPr>
            <a:r>
              <a:rPr lang="en-US" sz="2400" dirty="0"/>
              <a:t>						c.				</a:t>
            </a:r>
            <a:r>
              <a:rPr lang="en-US" sz="2400" dirty="0">
                <a:solidFill>
                  <a:srgbClr val="0070C0"/>
                </a:solidFill>
              </a:rPr>
              <a:t>Ty				</a:t>
            </a:r>
            <a:r>
              <a:rPr lang="en-US" sz="2400" dirty="0" err="1">
                <a:solidFill>
                  <a:srgbClr val="0070C0"/>
                </a:solidFill>
              </a:rPr>
              <a:t>vmeNJAemyj</a:t>
            </a:r>
            <a:r>
              <a:rPr lang="en-US" sz="2400" dirty="0">
                <a:solidFill>
                  <a:srgbClr val="0070C0"/>
                </a:solidFill>
              </a:rPr>
              <a:t>		</a:t>
            </a:r>
            <a:r>
              <a:rPr lang="en-US" sz="2400" dirty="0" err="1">
                <a:solidFill>
                  <a:srgbClr val="0070C0"/>
                </a:solidFill>
              </a:rPr>
              <a:t>čelovek</a:t>
            </a:r>
            <a:r>
              <a:rPr lang="en-US" sz="2400" dirty="0">
                <a:solidFill>
                  <a:srgbClr val="0070C0"/>
                </a:solidFill>
              </a:rPr>
              <a:t>?</a:t>
            </a:r>
            <a:r>
              <a:rPr lang="en-US" sz="2400" dirty="0"/>
              <a:t> (root contour)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					you		sane											person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					‘Are you a sane person?’</a:t>
            </a:r>
          </a:p>
          <a:p>
            <a:pPr marL="0" indent="0" defTabSz="91440">
              <a:buNone/>
            </a:pPr>
            <a:r>
              <a:rPr lang="en-US" sz="2400" dirty="0"/>
              <a:t>						d.	#	</a:t>
            </a:r>
            <a:r>
              <a:rPr lang="en-GB" sz="2400" dirty="0"/>
              <a:t>Ty				</a:t>
            </a:r>
            <a:r>
              <a:rPr lang="en-GB" sz="2400" dirty="0" err="1"/>
              <a:t>vmenjaemyj</a:t>
            </a:r>
            <a:r>
              <a:rPr lang="en-GB" sz="2400" dirty="0"/>
              <a:t>		</a:t>
            </a:r>
            <a:r>
              <a:rPr lang="en-GB" sz="2400" dirty="0" err="1"/>
              <a:t>čeloVEK</a:t>
            </a:r>
            <a:r>
              <a:rPr lang="en-GB" sz="2400" dirty="0"/>
              <a:t>? (explanation-seeking contour)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you		sane										person</a:t>
            </a:r>
            <a:endParaRPr lang="en-US" sz="2400" dirty="0"/>
          </a:p>
          <a:p>
            <a:pPr defTabSz="182880"/>
            <a:endParaRPr lang="en-US" sz="2400" dirty="0"/>
          </a:p>
          <a:p>
            <a:pPr defTabSz="182880"/>
            <a:endParaRPr lang="en-US" sz="2400" dirty="0"/>
          </a:p>
          <a:p>
            <a:pPr defTabSz="182880"/>
            <a:endParaRPr lang="en-US" sz="2400" dirty="0"/>
          </a:p>
          <a:p>
            <a:pPr defTabSz="182880"/>
            <a:endParaRPr lang="en-US" sz="2400" dirty="0"/>
          </a:p>
        </p:txBody>
      </p:sp>
      <p:pic>
        <p:nvPicPr>
          <p:cNvPr id="4" name="ru-you-sane-person-expl">
            <a:hlinkClick r:id="" action="ppaction://media"/>
            <a:extLst>
              <a:ext uri="{FF2B5EF4-FFF2-40B4-BE49-F238E27FC236}">
                <a16:creationId xmlns:a16="http://schemas.microsoft.com/office/drawing/2014/main" id="{A38E789F-CA0C-FF44-CCB7-15602EBB43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040644" y="5167311"/>
            <a:ext cx="406400" cy="406400"/>
          </a:xfrm>
          <a:prstGeom prst="rect">
            <a:avLst/>
          </a:prstGeom>
        </p:spPr>
      </p:pic>
      <p:pic>
        <p:nvPicPr>
          <p:cNvPr id="8" name="ru-you-sane-person-root">
            <a:hlinkClick r:id="" action="ppaction://media"/>
            <a:extLst>
              <a:ext uri="{FF2B5EF4-FFF2-40B4-BE49-F238E27FC236}">
                <a16:creationId xmlns:a16="http://schemas.microsoft.com/office/drawing/2014/main" id="{15BE6F14-4739-25CC-0437-6636E72601E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548" y="4393928"/>
            <a:ext cx="406400" cy="406400"/>
          </a:xfrm>
          <a:prstGeom prst="rect">
            <a:avLst/>
          </a:prstGeom>
        </p:spPr>
      </p:pic>
      <p:pic>
        <p:nvPicPr>
          <p:cNvPr id="9" name="ru-you-lost-mind-expl">
            <a:hlinkClick r:id="" action="ppaction://media"/>
            <a:extLst>
              <a:ext uri="{FF2B5EF4-FFF2-40B4-BE49-F238E27FC236}">
                <a16:creationId xmlns:a16="http://schemas.microsoft.com/office/drawing/2014/main" id="{4405A123-4341-61AB-5826-2BB62C440E3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616603" y="3095983"/>
            <a:ext cx="406400" cy="406400"/>
          </a:xfrm>
          <a:prstGeom prst="rect">
            <a:avLst/>
          </a:prstGeom>
        </p:spPr>
      </p:pic>
      <p:pic>
        <p:nvPicPr>
          <p:cNvPr id="10" name="ru-you-lost-mind-root">
            <a:hlinkClick r:id="" action="ppaction://media"/>
            <a:extLst>
              <a:ext uri="{FF2B5EF4-FFF2-40B4-BE49-F238E27FC236}">
                <a16:creationId xmlns:a16="http://schemas.microsoft.com/office/drawing/2014/main" id="{612BA9C2-65C6-B1EB-DD3B-A41786C4D63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959072" y="3848767"/>
            <a:ext cx="406400" cy="4064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C5AFE5-87D0-8C6C-0826-056A6596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4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Prejacent truth in unambiguous yes/no </a:t>
            </a:r>
            <a:r>
              <a:rPr lang="en-GB" sz="3600" dirty="0" err="1"/>
              <a:t>RheQs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defTabSz="182880"/>
            <a:r>
              <a:rPr lang="en-US" sz="2400" dirty="0"/>
              <a:t>Both English and Russian ‘what’-marked YNQs, which we have shown to always be explanation-seeking, necessarily have obviously false </a:t>
            </a:r>
            <a:r>
              <a:rPr lang="en-US" sz="2400" dirty="0" err="1"/>
              <a:t>prejacents</a:t>
            </a:r>
            <a:r>
              <a:rPr lang="en-US" sz="2400" dirty="0"/>
              <a:t> when used rhetorically:</a:t>
            </a:r>
          </a:p>
          <a:p>
            <a:pPr marL="0" indent="0" defTabSz="91440">
              <a:buNone/>
            </a:pPr>
            <a:r>
              <a:rPr lang="en-US" sz="2400" dirty="0"/>
              <a:t>(17)		</a:t>
            </a:r>
            <a:r>
              <a:rPr lang="en-GB" sz="2400" i="1" dirty="0"/>
              <a:t>Context: The addressee is assumed to be sane, but is behaving weirdly.</a:t>
            </a:r>
            <a:endParaRPr lang="en-GB" sz="2400" dirty="0"/>
          </a:p>
          <a:p>
            <a:pPr marL="0" indent="0" defTabSz="91440">
              <a:buNone/>
            </a:pPr>
            <a:r>
              <a:rPr lang="en-US" sz="2400" dirty="0"/>
              <a:t>							a.		</a:t>
            </a:r>
            <a:r>
              <a:rPr lang="en-US" sz="2400" dirty="0">
                <a:solidFill>
                  <a:srgbClr val="C00000"/>
                </a:solidFill>
              </a:rPr>
              <a:t>What are you, {insane </a:t>
            </a:r>
            <a:r>
              <a:rPr lang="en-US" sz="2400" dirty="0"/>
              <a:t>/ #sane}</a:t>
            </a:r>
            <a:r>
              <a:rPr lang="en-US" sz="2400" dirty="0">
                <a:solidFill>
                  <a:srgbClr val="C00000"/>
                </a:solidFill>
              </a:rPr>
              <a:t>?</a:t>
            </a:r>
          </a:p>
          <a:p>
            <a:pPr marL="0" indent="0" defTabSz="91440">
              <a:buNone/>
            </a:pPr>
            <a:r>
              <a:rPr lang="en-US" sz="2400" dirty="0"/>
              <a:t>							b.		</a:t>
            </a:r>
            <a:r>
              <a:rPr lang="en-US" sz="2400" dirty="0">
                <a:solidFill>
                  <a:srgbClr val="C00000"/>
                </a:solidFill>
              </a:rPr>
              <a:t>Ty					</a:t>
            </a:r>
            <a:r>
              <a:rPr lang="en-US" sz="2400" dirty="0" err="1">
                <a:solidFill>
                  <a:srgbClr val="C00000"/>
                </a:solidFill>
              </a:rPr>
              <a:t>čto</a:t>
            </a:r>
            <a:r>
              <a:rPr lang="en-US" sz="2400" dirty="0">
                <a:solidFill>
                  <a:srgbClr val="C00000"/>
                </a:solidFill>
              </a:rPr>
              <a:t>,					{</a:t>
            </a:r>
            <a:r>
              <a:rPr lang="en-US" sz="2400" dirty="0" err="1">
                <a:solidFill>
                  <a:srgbClr val="C00000"/>
                </a:solidFill>
              </a:rPr>
              <a:t>nevmenjaemaja</a:t>
            </a:r>
            <a:r>
              <a:rPr lang="en-US" sz="2400" dirty="0">
                <a:solidFill>
                  <a:srgbClr val="C00000"/>
                </a:solidFill>
              </a:rPr>
              <a:t>		</a:t>
            </a:r>
            <a:r>
              <a:rPr lang="en-US" sz="2400" dirty="0"/>
              <a:t>/	#	</a:t>
            </a:r>
            <a:r>
              <a:rPr lang="en-US" sz="2400" dirty="0" err="1"/>
              <a:t>vmenjaemaja</a:t>
            </a:r>
            <a:r>
              <a:rPr lang="en-US" sz="2400" dirty="0"/>
              <a:t>}</a:t>
            </a:r>
            <a:r>
              <a:rPr lang="en-US" sz="2400" dirty="0">
                <a:solidFill>
                  <a:srgbClr val="C00000"/>
                </a:solidFill>
              </a:rPr>
              <a:t>?	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					you			WHAT		{insane															/	#	sane}</a:t>
            </a:r>
          </a:p>
          <a:p>
            <a:pPr defTabSz="182880"/>
            <a:endParaRPr lang="en-US" sz="2400" dirty="0"/>
          </a:p>
          <a:p>
            <a:pPr defTabSz="182880"/>
            <a:endParaRPr lang="en-US" sz="2400" dirty="0"/>
          </a:p>
          <a:p>
            <a:pPr defTabSz="182880"/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E9C90-42F4-04A2-E39E-8CF939EC5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9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Explanation-seeking vs. re-asking rhetorical strategies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 defTabSz="182880">
              <a:buNone/>
            </a:pPr>
            <a:r>
              <a:rPr lang="en-GB" sz="2400" dirty="0"/>
              <a:t>We maintain that speakers do not simply ask a question with an obvious answer for no reason—they do so to make an additional point in a given context (see also, e.g., </a:t>
            </a:r>
            <a:r>
              <a:rPr lang="en-GB" sz="2400" dirty="0" err="1"/>
              <a:t>Biezma</a:t>
            </a:r>
            <a:r>
              <a:rPr lang="en-GB" sz="2400" dirty="0"/>
              <a:t> &amp; Rawlins 2017)</a:t>
            </a:r>
            <a:endParaRPr lang="en-GB" sz="2400" dirty="0">
              <a:solidFill>
                <a:srgbClr val="00B050"/>
              </a:solidFill>
            </a:endParaRPr>
          </a:p>
          <a:p>
            <a:pPr marL="0" indent="0" defTabSz="182880">
              <a:buNone/>
            </a:pPr>
            <a:r>
              <a:rPr lang="en-GB" sz="2400" dirty="0"/>
              <a:t>However, yes/no </a:t>
            </a:r>
            <a:r>
              <a:rPr lang="en-GB" sz="2400" dirty="0" err="1"/>
              <a:t>RheQs</a:t>
            </a:r>
            <a:r>
              <a:rPr lang="en-GB" sz="2400" dirty="0"/>
              <a:t> whose prejacent is assumed to be false, like (4a) (</a:t>
            </a:r>
            <a:r>
              <a:rPr lang="en-GB" sz="2400" i="1" dirty="0"/>
              <a:t>Are you a child?</a:t>
            </a:r>
            <a:r>
              <a:rPr lang="en-GB" sz="2400" dirty="0"/>
              <a:t>), and those whose prejacent is assumed to be true, like (4c) (</a:t>
            </a:r>
            <a:r>
              <a:rPr lang="en-GB" sz="2400" i="1" dirty="0"/>
              <a:t>Are you an adult or not?</a:t>
            </a:r>
            <a:r>
              <a:rPr lang="en-GB" sz="2400" dirty="0"/>
              <a:t>), differ in how they make said additional point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400B7-0BD1-BBD9-330D-085D263E6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8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Explanation-seeking rhetorical strategy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fontScale="85000" lnSpcReduction="10000"/>
          </a:bodyPr>
          <a:lstStyle/>
          <a:p>
            <a:pPr marL="0" indent="0" defTabSz="182880">
              <a:buNone/>
            </a:pPr>
            <a:r>
              <a:rPr lang="en-GB" sz="2400" dirty="0" err="1"/>
              <a:t>RheQs</a:t>
            </a:r>
            <a:r>
              <a:rPr lang="en-GB" sz="2400" dirty="0"/>
              <a:t> like (4a), where the prejacent is assumed to be false, are explanation-seeking questions using the </a:t>
            </a:r>
            <a:r>
              <a:rPr lang="en-GB" sz="2400" dirty="0">
                <a:solidFill>
                  <a:srgbClr val="C00000"/>
                </a:solidFill>
              </a:rPr>
              <a:t>explanation-seeking rhetorical strategy</a:t>
            </a:r>
            <a:r>
              <a:rPr lang="en-US" sz="2400" dirty="0"/>
              <a:t>, i.e., “a preposterous explanation for a preposterous situation”:</a:t>
            </a:r>
          </a:p>
          <a:p>
            <a:pPr defTabSz="182880"/>
            <a:r>
              <a:rPr lang="en-US" sz="2400" dirty="0"/>
              <a:t>A situation </a:t>
            </a:r>
            <a:r>
              <a:rPr lang="en-US" sz="2400" i="1" dirty="0"/>
              <a:t>s </a:t>
            </a:r>
            <a:r>
              <a:rPr lang="en-US" sz="2400" dirty="0"/>
              <a:t>that the speaker finds weird, preposterous, outrageous, etc. and wants to call it out as such</a:t>
            </a:r>
          </a:p>
          <a:p>
            <a:pPr defTabSz="182880"/>
            <a:r>
              <a:rPr lang="en-US" sz="2400" dirty="0"/>
              <a:t>Prejacent </a:t>
            </a:r>
            <a:r>
              <a:rPr lang="en-US" sz="2400" i="1" dirty="0"/>
              <a:t>p</a:t>
            </a:r>
            <a:r>
              <a:rPr lang="en-US" sz="2400" dirty="0"/>
              <a:t> in any explanation-seeking YNQ, rhetorical or not, is a potential explanation for </a:t>
            </a:r>
            <a:r>
              <a:rPr lang="en-US" sz="2400" i="1" dirty="0"/>
              <a:t>s</a:t>
            </a:r>
          </a:p>
          <a:p>
            <a:pPr defTabSz="182880"/>
            <a:r>
              <a:rPr lang="en-GB" sz="2400" dirty="0"/>
              <a:t>In </a:t>
            </a:r>
            <a:r>
              <a:rPr lang="en-GB" sz="2400" dirty="0" err="1"/>
              <a:t>RheQs</a:t>
            </a:r>
            <a:r>
              <a:rPr lang="en-GB" sz="2400" dirty="0"/>
              <a:t> like (4a) (e.g., </a:t>
            </a:r>
            <a:r>
              <a:rPr lang="en-GB" sz="2400" i="1" dirty="0"/>
              <a:t>Are you a child?</a:t>
            </a:r>
            <a:r>
              <a:rPr lang="en-GB" sz="2400" dirty="0"/>
              <a:t>), the speaker makes their rhetorical point by offering a “preposterous”, i.e., obviously false, potential explanation for </a:t>
            </a:r>
            <a:r>
              <a:rPr lang="en-GB" sz="2400" i="1" dirty="0"/>
              <a:t>s</a:t>
            </a:r>
            <a:r>
              <a:rPr lang="en-GB" sz="2400" dirty="0"/>
              <a:t> to alert the addressee to the preposterous nature of </a:t>
            </a:r>
            <a:r>
              <a:rPr lang="en-GB" sz="2400" i="1" dirty="0"/>
              <a:t>s</a:t>
            </a:r>
            <a:r>
              <a:rPr lang="en-GB" sz="2400" dirty="0"/>
              <a:t> itself</a:t>
            </a:r>
          </a:p>
          <a:p>
            <a:pPr defTabSz="182880"/>
            <a:r>
              <a:rPr lang="en-GB" sz="2400" dirty="0"/>
              <a:t>Thus, </a:t>
            </a:r>
            <a:r>
              <a:rPr lang="en-GB" sz="2400" i="1" dirty="0"/>
              <a:t>p </a:t>
            </a:r>
            <a:r>
              <a:rPr lang="en-GB" sz="2400" dirty="0"/>
              <a:t>must be false because:</a:t>
            </a:r>
          </a:p>
          <a:p>
            <a:pPr lvl="1" defTabSz="182880"/>
            <a:r>
              <a:rPr lang="en-GB" sz="2000" dirty="0"/>
              <a:t>If </a:t>
            </a:r>
            <a:r>
              <a:rPr lang="en-GB" sz="2000" i="1" dirty="0"/>
              <a:t>p</a:t>
            </a:r>
            <a:r>
              <a:rPr lang="en-GB" sz="2000" dirty="0"/>
              <a:t> was assumed to be true, but could not serve as an explanation for </a:t>
            </a:r>
            <a:r>
              <a:rPr lang="en-GB" sz="2000" i="1" dirty="0"/>
              <a:t>s</a:t>
            </a:r>
            <a:r>
              <a:rPr lang="en-GB" sz="2000" dirty="0"/>
              <a:t>, one would not be able to felicitously ask an explanation-seeking question with </a:t>
            </a:r>
            <a:r>
              <a:rPr lang="en-GB" sz="2000" i="1" dirty="0"/>
              <a:t>p</a:t>
            </a:r>
            <a:r>
              <a:rPr lang="en-GB" sz="2000" dirty="0"/>
              <a:t> as the prejacent (e.g., </a:t>
            </a:r>
            <a:r>
              <a:rPr lang="en-GB" sz="2000" i="1" dirty="0"/>
              <a:t>What are you, an adult? </a:t>
            </a:r>
            <a:r>
              <a:rPr lang="en-GB" sz="2000" dirty="0"/>
              <a:t>when the addressee is behaving childishly)</a:t>
            </a:r>
          </a:p>
          <a:p>
            <a:pPr lvl="1" defTabSz="182880"/>
            <a:r>
              <a:rPr lang="en-GB" sz="2000" dirty="0"/>
              <a:t>If </a:t>
            </a:r>
            <a:r>
              <a:rPr lang="en-GB" sz="2000" i="1" dirty="0"/>
              <a:t>p</a:t>
            </a:r>
            <a:r>
              <a:rPr lang="en-GB" sz="2000" dirty="0"/>
              <a:t> was assumed to be true and could also serve as an explanation for </a:t>
            </a:r>
            <a:r>
              <a:rPr lang="en-GB" sz="2000" i="1" dirty="0"/>
              <a:t>s</a:t>
            </a:r>
            <a:r>
              <a:rPr lang="en-GB" sz="2000" dirty="0"/>
              <a:t>, there would be no additional point to be made by offering an obviously true explanation for </a:t>
            </a:r>
            <a:r>
              <a:rPr lang="en-GB" sz="2000" i="1" dirty="0"/>
              <a:t>s </a:t>
            </a:r>
            <a:r>
              <a:rPr lang="en-GB" sz="2000" dirty="0"/>
              <a:t>(e.g., </a:t>
            </a:r>
            <a:r>
              <a:rPr lang="en-GB" sz="2000" i="1" dirty="0"/>
              <a:t>What are you, a republican? </a:t>
            </a:r>
            <a:r>
              <a:rPr lang="en-GB" sz="2000" dirty="0"/>
              <a:t>when the addressee is a Republican and is behaving accordingly)</a:t>
            </a:r>
          </a:p>
          <a:p>
            <a:pPr defTabSz="182880"/>
            <a:endParaRPr lang="en-US" sz="2400" dirty="0"/>
          </a:p>
          <a:p>
            <a:pPr defTabSz="182880"/>
            <a:endParaRPr lang="en-US" sz="2400" dirty="0"/>
          </a:p>
          <a:p>
            <a:pPr defTabSz="182880"/>
            <a:endParaRPr lang="en-US" sz="2400" dirty="0"/>
          </a:p>
          <a:p>
            <a:pPr defTabSz="182880"/>
            <a:endParaRPr lang="en-US" sz="2400" dirty="0"/>
          </a:p>
          <a:p>
            <a:pPr defTabSz="182880"/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47E3A-1558-A4D0-9915-1ABFB5A2A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Re-asking rhetorical strategy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fontScale="85000" lnSpcReduction="10000"/>
          </a:bodyPr>
          <a:lstStyle/>
          <a:p>
            <a:pPr marL="0" indent="0" defTabSz="182880">
              <a:buNone/>
            </a:pPr>
            <a:r>
              <a:rPr lang="en-GB" sz="2400" dirty="0" err="1"/>
              <a:t>RheQs</a:t>
            </a:r>
            <a:r>
              <a:rPr lang="en-GB" sz="2400" dirty="0"/>
              <a:t> like (4c) (e.g., </a:t>
            </a:r>
            <a:r>
              <a:rPr lang="en-GB" sz="2400" i="1" dirty="0"/>
              <a:t>Are you an adult or not?</a:t>
            </a:r>
            <a:r>
              <a:rPr lang="en-GB" sz="2400" dirty="0"/>
              <a:t>), where the prejacent is assumed to be true, employ the </a:t>
            </a:r>
            <a:r>
              <a:rPr lang="en-GB" sz="2400" dirty="0">
                <a:solidFill>
                  <a:srgbClr val="0070C0"/>
                </a:solidFill>
              </a:rPr>
              <a:t>re-asking rhetorical strategy</a:t>
            </a:r>
            <a:r>
              <a:rPr lang="en-GB" sz="2400" dirty="0"/>
              <a:t>, i.e., “</a:t>
            </a:r>
            <a:r>
              <a:rPr lang="en-GB" sz="2400" i="1" dirty="0"/>
              <a:t>p</a:t>
            </a:r>
            <a:r>
              <a:rPr lang="en-GB" sz="2400" dirty="0"/>
              <a:t> is still true, so act accordingly”:</a:t>
            </a:r>
          </a:p>
          <a:p>
            <a:pPr defTabSz="182880"/>
            <a:r>
              <a:rPr lang="en-GB" sz="2400" dirty="0"/>
              <a:t>Their prototypical form is ‘</a:t>
            </a:r>
            <a:r>
              <a:rPr lang="en-GB" sz="2400" i="1" dirty="0"/>
              <a:t>p</a:t>
            </a:r>
            <a:r>
              <a:rPr lang="en-GB" sz="2400" dirty="0"/>
              <a:t> or not?’, hence the re-asking intuition, as ‘</a:t>
            </a:r>
            <a:r>
              <a:rPr lang="en-GB" sz="2400" i="1" dirty="0"/>
              <a:t>p</a:t>
            </a:r>
            <a:r>
              <a:rPr lang="en-GB" sz="2400" dirty="0"/>
              <a:t> or not?’ questions are typically used to re-ask an original </a:t>
            </a:r>
            <a:r>
              <a:rPr lang="en-GB" sz="2400" i="1" dirty="0"/>
              <a:t>p</a:t>
            </a:r>
            <a:r>
              <a:rPr lang="en-GB" sz="2400" dirty="0"/>
              <a:t>? (</a:t>
            </a:r>
            <a:r>
              <a:rPr lang="en-GB" sz="2400" dirty="0" err="1"/>
              <a:t>Biezma</a:t>
            </a:r>
            <a:r>
              <a:rPr lang="en-GB" sz="2400" dirty="0"/>
              <a:t> 2009)</a:t>
            </a:r>
          </a:p>
          <a:p>
            <a:pPr defTabSz="182880"/>
            <a:r>
              <a:rPr lang="en-GB" sz="2400" dirty="0"/>
              <a:t>When asking ‘</a:t>
            </a:r>
            <a:r>
              <a:rPr lang="en-GB" sz="2400" i="1" dirty="0"/>
              <a:t>p</a:t>
            </a:r>
            <a:r>
              <a:rPr lang="en-GB" sz="2400" dirty="0"/>
              <a:t> or not?’ rhetorically, the speaker pretends to re-ask an original </a:t>
            </a:r>
            <a:r>
              <a:rPr lang="en-GB" sz="2400" dirty="0" err="1"/>
              <a:t>PolQ</a:t>
            </a:r>
            <a:r>
              <a:rPr lang="en-GB" sz="2400" dirty="0"/>
              <a:t> ‘</a:t>
            </a:r>
            <a:r>
              <a:rPr lang="en-GB" sz="2400" i="1" dirty="0"/>
              <a:t>p</a:t>
            </a:r>
            <a:r>
              <a:rPr lang="en-GB" sz="2400" dirty="0"/>
              <a:t>?’ in order to discourage/encourage a certain </a:t>
            </a:r>
            <a:r>
              <a:rPr lang="en-GB" sz="2400" dirty="0" err="1"/>
              <a:t>behavior</a:t>
            </a:r>
            <a:r>
              <a:rPr lang="en-GB" sz="2400" dirty="0"/>
              <a:t> given situation </a:t>
            </a:r>
            <a:r>
              <a:rPr lang="en-GB" sz="2400" i="1" dirty="0"/>
              <a:t>s</a:t>
            </a:r>
            <a:endParaRPr lang="en-GB" sz="2400" dirty="0"/>
          </a:p>
          <a:p>
            <a:pPr defTabSz="182880"/>
            <a:r>
              <a:rPr lang="en-GB" sz="2400" dirty="0"/>
              <a:t>‘</a:t>
            </a:r>
            <a:r>
              <a:rPr lang="en-GB" sz="2400" i="1" dirty="0"/>
              <a:t>p</a:t>
            </a:r>
            <a:r>
              <a:rPr lang="en-GB" sz="2400" dirty="0"/>
              <a:t>?’ is thus assumed to have been resolved, in principle to: (</a:t>
            </a:r>
            <a:r>
              <a:rPr lang="en-GB" sz="2400" dirty="0" err="1"/>
              <a:t>i</a:t>
            </a:r>
            <a:r>
              <a:rPr lang="en-GB" sz="2400" dirty="0"/>
              <a:t>) </a:t>
            </a:r>
            <a:r>
              <a:rPr lang="en-GB" sz="2400" i="1" dirty="0"/>
              <a:t>p</a:t>
            </a:r>
            <a:r>
              <a:rPr lang="en-GB" sz="2400" dirty="0"/>
              <a:t> or (ii) ¬</a:t>
            </a:r>
            <a:r>
              <a:rPr lang="en-GB" sz="2400" i="1" dirty="0"/>
              <a:t>p</a:t>
            </a:r>
            <a:endParaRPr lang="en-GB" sz="2400" dirty="0"/>
          </a:p>
          <a:p>
            <a:pPr defTabSz="182880"/>
            <a:r>
              <a:rPr lang="en-GB" sz="2400" dirty="0"/>
              <a:t>However, only (</a:t>
            </a:r>
            <a:r>
              <a:rPr lang="en-GB" sz="2400" dirty="0" err="1"/>
              <a:t>i</a:t>
            </a:r>
            <a:r>
              <a:rPr lang="en-GB" sz="2400" dirty="0"/>
              <a:t>) gets to make a sensible rhetorical point:</a:t>
            </a:r>
          </a:p>
          <a:p>
            <a:pPr lvl="1" defTabSz="182880"/>
            <a:r>
              <a:rPr lang="en-GB" sz="2000" dirty="0"/>
              <a:t>Following Van </a:t>
            </a:r>
            <a:r>
              <a:rPr lang="en-GB" sz="2000" dirty="0" err="1"/>
              <a:t>Rooy</a:t>
            </a:r>
            <a:r>
              <a:rPr lang="en-GB" sz="2000" dirty="0"/>
              <a:t> &amp; </a:t>
            </a:r>
            <a:r>
              <a:rPr lang="en-GB" sz="2000" dirty="0" err="1"/>
              <a:t>Šafářová</a:t>
            </a:r>
            <a:r>
              <a:rPr lang="en-GB" sz="2000" dirty="0"/>
              <a:t> 2003, the prejacent </a:t>
            </a:r>
            <a:r>
              <a:rPr lang="en-GB" sz="2000" i="1" dirty="0"/>
              <a:t>p</a:t>
            </a:r>
            <a:r>
              <a:rPr lang="en-GB" sz="2000" dirty="0"/>
              <a:t> of the original </a:t>
            </a:r>
            <a:r>
              <a:rPr lang="en-GB" sz="2000" dirty="0" err="1"/>
              <a:t>PolQ</a:t>
            </a:r>
            <a:r>
              <a:rPr lang="en-GB" sz="2000" dirty="0"/>
              <a:t> ‘</a:t>
            </a:r>
            <a:r>
              <a:rPr lang="en-GB" sz="2000" i="1" dirty="0"/>
              <a:t>p</a:t>
            </a:r>
            <a:r>
              <a:rPr lang="en-GB" sz="2000" dirty="0"/>
              <a:t>?’ was chosen so that it aligns with the speaker’s goals (e.g., ‘You are an adult/Democrat’ if you want to encourage adult/Democrat-like </a:t>
            </a:r>
            <a:r>
              <a:rPr lang="en-GB" sz="2000" dirty="0" err="1"/>
              <a:t>behavior</a:t>
            </a:r>
            <a:r>
              <a:rPr lang="en-GB" sz="2000" dirty="0"/>
              <a:t>)</a:t>
            </a:r>
          </a:p>
          <a:p>
            <a:pPr lvl="1" defTabSz="182880"/>
            <a:r>
              <a:rPr lang="en-GB" sz="2000" dirty="0"/>
              <a:t>In (</a:t>
            </a:r>
            <a:r>
              <a:rPr lang="en-GB" sz="2000" dirty="0" err="1"/>
              <a:t>i</a:t>
            </a:r>
            <a:r>
              <a:rPr lang="en-GB" sz="2000" dirty="0"/>
              <a:t>), a re-asking </a:t>
            </a:r>
            <a:r>
              <a:rPr lang="en-GB" sz="2000" dirty="0" err="1"/>
              <a:t>RheQ</a:t>
            </a:r>
            <a:r>
              <a:rPr lang="en-GB" sz="2000" dirty="0"/>
              <a:t> thus signals that, in view of situation </a:t>
            </a:r>
            <a:r>
              <a:rPr lang="en-GB" sz="2000" i="1" dirty="0"/>
              <a:t>s</a:t>
            </a:r>
            <a:r>
              <a:rPr lang="en-GB" sz="2000" dirty="0"/>
              <a:t>, the issue ‘</a:t>
            </a:r>
            <a:r>
              <a:rPr lang="en-GB" sz="2000" i="1" dirty="0"/>
              <a:t>p</a:t>
            </a:r>
            <a:r>
              <a:rPr lang="en-GB" sz="2000" dirty="0"/>
              <a:t>?’, which was “happily” settled to </a:t>
            </a:r>
            <a:r>
              <a:rPr lang="en-GB" sz="2000" i="1" dirty="0"/>
              <a:t>p</a:t>
            </a:r>
            <a:r>
              <a:rPr lang="en-GB" sz="2000" dirty="0"/>
              <a:t>, needs to be raised again to remind the addressee that the answer is still </a:t>
            </a:r>
            <a:r>
              <a:rPr lang="en-GB" sz="2000" i="1" dirty="0"/>
              <a:t>p</a:t>
            </a:r>
            <a:r>
              <a:rPr lang="en-GB" sz="2000" dirty="0"/>
              <a:t> in order to discourage/encourage an action </a:t>
            </a:r>
            <a:r>
              <a:rPr lang="en-GB" sz="2000" dirty="0" err="1"/>
              <a:t>wrt</a:t>
            </a:r>
            <a:r>
              <a:rPr lang="en-GB" sz="2000" dirty="0"/>
              <a:t> </a:t>
            </a:r>
            <a:r>
              <a:rPr lang="en-GB" sz="2000" i="1" dirty="0"/>
              <a:t>s</a:t>
            </a:r>
            <a:endParaRPr lang="en-GB" sz="2000" dirty="0"/>
          </a:p>
          <a:p>
            <a:pPr lvl="1" defTabSz="182880"/>
            <a:r>
              <a:rPr lang="en-GB" sz="2000" dirty="0"/>
              <a:t>In case of resolution (ii), a re-asking </a:t>
            </a:r>
            <a:r>
              <a:rPr lang="en-GB" sz="2000" dirty="0" err="1"/>
              <a:t>RheQ</a:t>
            </a:r>
            <a:r>
              <a:rPr lang="en-GB" sz="2000" dirty="0"/>
              <a:t> would signal that, given situation </a:t>
            </a:r>
            <a:r>
              <a:rPr lang="en-GB" sz="2000" i="1" dirty="0"/>
              <a:t>s</a:t>
            </a:r>
            <a:r>
              <a:rPr lang="en-GB" sz="2000" dirty="0"/>
              <a:t>, the issue ‘</a:t>
            </a:r>
            <a:r>
              <a:rPr lang="en-GB" sz="2000" i="1" dirty="0"/>
              <a:t>p</a:t>
            </a:r>
            <a:r>
              <a:rPr lang="en-GB" sz="2000" dirty="0"/>
              <a:t>?’, which was “unhappily” settled to ¬</a:t>
            </a:r>
            <a:r>
              <a:rPr lang="en-GB" sz="2000" i="1" dirty="0"/>
              <a:t>p</a:t>
            </a:r>
            <a:r>
              <a:rPr lang="en-GB" sz="2000" dirty="0"/>
              <a:t>, needs to be raised again; but reminding the addressee that </a:t>
            </a:r>
            <a:r>
              <a:rPr lang="en-GB" sz="2000" i="1" dirty="0"/>
              <a:t>p </a:t>
            </a:r>
            <a:r>
              <a:rPr lang="en-GB" sz="2000" dirty="0"/>
              <a:t>is still “unhappily” false would serve no purpose: either </a:t>
            </a:r>
            <a:r>
              <a:rPr lang="en-GB" sz="2000" i="1" dirty="0"/>
              <a:t>s</a:t>
            </a:r>
            <a:r>
              <a:rPr lang="en-GB" sz="2000" dirty="0"/>
              <a:t> is “bad”, but consistent with ¬</a:t>
            </a:r>
            <a:r>
              <a:rPr lang="en-GB" sz="2000" i="1" dirty="0"/>
              <a:t>p</a:t>
            </a:r>
            <a:r>
              <a:rPr lang="en-GB" sz="2000" dirty="0"/>
              <a:t>;</a:t>
            </a:r>
            <a:r>
              <a:rPr lang="en-GB" sz="2000" i="1" dirty="0"/>
              <a:t> </a:t>
            </a:r>
            <a:r>
              <a:rPr lang="en-GB" sz="2000" dirty="0"/>
              <a:t>or it’s “good” and no action is needed </a:t>
            </a:r>
            <a:endParaRPr lang="en-US" sz="16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34ECE-12C3-344B-84C2-C91842A9D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0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Re-asking rhetorical strategy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pPr marL="0" indent="0" defTabSz="182880">
              <a:buNone/>
            </a:pPr>
            <a:r>
              <a:rPr lang="en-GB" sz="2400" dirty="0"/>
              <a:t>The re-asking rhetorical strategy, thus, has a more loaded pragmatics than the explanation-seeking one: the latter simply calls out the “weirdness” of the situation at hand; the former signals the speaker’s goals and sometimes even values, and is used as a call for action</a:t>
            </a:r>
          </a:p>
          <a:p>
            <a:pPr marL="0" indent="0" defTabSz="182880">
              <a:buNone/>
            </a:pPr>
            <a:r>
              <a:rPr lang="en-GB" sz="2400" dirty="0"/>
              <a:t>This call for action via reminding the addressee about the truth of the prejacent doesn’t have to be to discourage some existing </a:t>
            </a:r>
            <a:r>
              <a:rPr lang="en-GB" sz="2400" dirty="0" err="1"/>
              <a:t>behavior</a:t>
            </a:r>
            <a:r>
              <a:rPr lang="en-GB" sz="2400" dirty="0"/>
              <a:t>, as in (4c), but could be to </a:t>
            </a:r>
            <a:r>
              <a:rPr lang="en-GB" sz="2400" i="1" dirty="0"/>
              <a:t>en</a:t>
            </a:r>
            <a:r>
              <a:rPr lang="en-GB" sz="2400" dirty="0"/>
              <a:t>courage some </a:t>
            </a:r>
            <a:r>
              <a:rPr lang="en-GB" sz="2400" dirty="0" err="1"/>
              <a:t>behavior</a:t>
            </a:r>
            <a:r>
              <a:rPr lang="en-GB" sz="2400" dirty="0"/>
              <a:t> (that would be in line with natural consequences of </a:t>
            </a:r>
            <a:r>
              <a:rPr lang="en-GB" sz="2400" i="1" dirty="0"/>
              <a:t>p</a:t>
            </a:r>
            <a:r>
              <a:rPr lang="en-GB" sz="2400" dirty="0"/>
              <a:t>)</a:t>
            </a:r>
          </a:p>
          <a:p>
            <a:pPr marL="0" indent="0" defTabSz="182880">
              <a:buNone/>
            </a:pPr>
            <a:r>
              <a:rPr lang="en-GB" sz="2400" dirty="0"/>
              <a:t>(18)		</a:t>
            </a:r>
            <a:r>
              <a:rPr lang="en-GB" sz="2400" i="1" dirty="0"/>
              <a:t>Context: The captain of the team currently holding the world champion title is 				addressing their teammates with a motivational speech before a decisive 							game in the ongoing world cup.</a:t>
            </a:r>
          </a:p>
          <a:p>
            <a:pPr marL="0" indent="0" defTabSz="182880">
              <a:spcBef>
                <a:spcPts val="0"/>
              </a:spcBef>
              <a:buNone/>
            </a:pPr>
            <a:r>
              <a:rPr lang="en-GB" sz="2400" i="1" dirty="0"/>
              <a:t>				</a:t>
            </a:r>
            <a:r>
              <a:rPr lang="en-GB" sz="2400" dirty="0">
                <a:solidFill>
                  <a:srgbClr val="0070C0"/>
                </a:solidFill>
              </a:rPr>
              <a:t>Are we the standing world champions or not?!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54983-361C-3718-7B0B-1552BC929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3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Going back to (4)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fontScale="85000" lnSpcReduction="20000"/>
          </a:bodyPr>
          <a:lstStyle/>
          <a:p>
            <a:pPr marL="0" indent="0" defTabSz="91440">
              <a:buNone/>
            </a:pPr>
            <a:r>
              <a:rPr lang="en-GB" sz="2400" dirty="0"/>
              <a:t>(4)		</a:t>
            </a:r>
            <a:r>
              <a:rPr lang="en-GB" sz="2400" i="1" dirty="0"/>
              <a:t>Context: The addressee is known to be a(n) adult/human/Democrat, but their </a:t>
            </a:r>
            <a:r>
              <a:rPr lang="en-GB" sz="2400" i="1" dirty="0" err="1"/>
              <a:t>behavior</a:t>
            </a:r>
            <a:r>
              <a:rPr lang="en-GB" sz="2400" i="1" dirty="0"/>
              <a:t> at the 							moment is inconsistent with this characterization (e.g., they make a childish request/exhibit 										extreme cruelty/refuse to support a progressive initiative). The speaker asks them:</a:t>
            </a:r>
          </a:p>
          <a:p>
            <a:pPr marL="0" indent="0" defTabSz="91440">
              <a:buNone/>
            </a:pPr>
            <a:r>
              <a:rPr lang="en-GB" sz="2400" dirty="0"/>
              <a:t>					a.						</a:t>
            </a:r>
            <a:r>
              <a:rPr lang="en-GB" sz="2400" dirty="0">
                <a:solidFill>
                  <a:srgbClr val="C00000"/>
                </a:solidFill>
              </a:rPr>
              <a:t>Are you a(n) child/animal/Republican? </a:t>
            </a:r>
            <a:r>
              <a:rPr lang="en-GB" sz="2400" dirty="0"/>
              <a:t>(prejacent assumed </a:t>
            </a:r>
            <a:r>
              <a:rPr lang="en-GB" sz="2400" dirty="0">
                <a:solidFill>
                  <a:srgbClr val="C00000"/>
                </a:solidFill>
              </a:rPr>
              <a:t>false</a:t>
            </a:r>
            <a:r>
              <a:rPr lang="en-GB" sz="2400" dirty="0"/>
              <a:t>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b.	?/%	</a:t>
            </a:r>
            <a:r>
              <a:rPr lang="en-GB" sz="2400" dirty="0">
                <a:solidFill>
                  <a:srgbClr val="0070C0"/>
                </a:solidFill>
              </a:rPr>
              <a:t>Are you a(n) adult/human/Democrat?</a:t>
            </a:r>
            <a:r>
              <a:rPr lang="en-GB" sz="2400" dirty="0"/>
              <a:t> (prejacent assumed </a:t>
            </a:r>
            <a:r>
              <a:rPr lang="en-GB" sz="2400" dirty="0">
                <a:solidFill>
                  <a:srgbClr val="0070C0"/>
                </a:solidFill>
              </a:rPr>
              <a:t>true</a:t>
            </a:r>
            <a:r>
              <a:rPr lang="en-GB" sz="2400" dirty="0"/>
              <a:t>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c.							</a:t>
            </a:r>
            <a:r>
              <a:rPr lang="en-GB" sz="2400" dirty="0">
                <a:solidFill>
                  <a:srgbClr val="0070C0"/>
                </a:solidFill>
              </a:rPr>
              <a:t>Are you a(n) adult/human/Democrat or not? </a:t>
            </a:r>
            <a:r>
              <a:rPr lang="en-GB" sz="2400" dirty="0"/>
              <a:t>(prejacent assumed </a:t>
            </a:r>
            <a:r>
              <a:rPr lang="en-GB" sz="2400" dirty="0">
                <a:solidFill>
                  <a:srgbClr val="0070C0"/>
                </a:solidFill>
              </a:rPr>
              <a:t>true</a:t>
            </a:r>
            <a:r>
              <a:rPr lang="en-GB" sz="2400" dirty="0"/>
              <a:t>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d.				#	</a:t>
            </a:r>
            <a:r>
              <a:rPr lang="en-GB" sz="2400" dirty="0">
                <a:solidFill>
                  <a:srgbClr val="0070C0"/>
                </a:solidFill>
              </a:rPr>
              <a:t>Are you a(n) child/animal/Republican or not? </a:t>
            </a:r>
            <a:r>
              <a:rPr lang="en-GB" sz="2400" dirty="0"/>
              <a:t>(prejacent assumed </a:t>
            </a:r>
            <a:r>
              <a:rPr lang="en-GB" sz="2400" dirty="0">
                <a:solidFill>
                  <a:srgbClr val="C00000"/>
                </a:solidFill>
              </a:rPr>
              <a:t>false</a:t>
            </a:r>
            <a:r>
              <a:rPr lang="en-GB" sz="2400" dirty="0"/>
              <a:t>)</a:t>
            </a:r>
            <a:endParaRPr lang="en-US" sz="2400" dirty="0"/>
          </a:p>
          <a:p>
            <a:pPr defTabSz="182880"/>
            <a:r>
              <a:rPr lang="en-US" sz="2400" dirty="0"/>
              <a:t>(4a) is a standard </a:t>
            </a:r>
            <a:r>
              <a:rPr lang="en-US" sz="2400" dirty="0">
                <a:solidFill>
                  <a:srgbClr val="C00000"/>
                </a:solidFill>
              </a:rPr>
              <a:t>explanation-seeking </a:t>
            </a:r>
            <a:r>
              <a:rPr lang="en-US" sz="2400" dirty="0" err="1">
                <a:solidFill>
                  <a:srgbClr val="C00000"/>
                </a:solidFill>
              </a:rPr>
              <a:t>RheQ</a:t>
            </a:r>
            <a:endParaRPr lang="en-US" sz="2400" dirty="0">
              <a:solidFill>
                <a:srgbClr val="C00000"/>
              </a:solidFill>
            </a:endParaRPr>
          </a:p>
          <a:p>
            <a:pPr defTabSz="182880">
              <a:buClr>
                <a:schemeClr val="tx1"/>
              </a:buClr>
            </a:pPr>
            <a:r>
              <a:rPr lang="en-US" sz="2400" dirty="0"/>
              <a:t>(4c) is a standard </a:t>
            </a:r>
            <a:r>
              <a:rPr lang="en-US" sz="2400" dirty="0">
                <a:solidFill>
                  <a:srgbClr val="0070C0"/>
                </a:solidFill>
              </a:rPr>
              <a:t>re-asking </a:t>
            </a:r>
            <a:r>
              <a:rPr lang="en-US" sz="2400" dirty="0" err="1">
                <a:solidFill>
                  <a:srgbClr val="0070C0"/>
                </a:solidFill>
              </a:rPr>
              <a:t>RheQ</a:t>
            </a:r>
            <a:endParaRPr lang="en-US" sz="2400" dirty="0"/>
          </a:p>
          <a:p>
            <a:pPr defTabSz="182880"/>
            <a:r>
              <a:rPr lang="en-US" sz="2400" dirty="0"/>
              <a:t>(4d) is infelicitous because:</a:t>
            </a:r>
          </a:p>
          <a:p>
            <a:pPr lvl="1" defTabSz="182880"/>
            <a:r>
              <a:rPr lang="en-US" sz="2000" dirty="0"/>
              <a:t>‘Or not’ </a:t>
            </a:r>
            <a:r>
              <a:rPr lang="en-US" sz="2000" dirty="0" err="1"/>
              <a:t>AltQs</a:t>
            </a:r>
            <a:r>
              <a:rPr lang="en-US" sz="2000" dirty="0"/>
              <a:t> cannot have explanation-seeking uses, so only the re-asking strategy is available to them, thus, their </a:t>
            </a:r>
            <a:r>
              <a:rPr lang="en-US" sz="2000" dirty="0" err="1"/>
              <a:t>prejacents</a:t>
            </a:r>
            <a:r>
              <a:rPr lang="en-US" sz="2000" dirty="0"/>
              <a:t> must be true when they are used rhetorically</a:t>
            </a:r>
          </a:p>
          <a:p>
            <a:pPr defTabSz="182880"/>
            <a:r>
              <a:rPr lang="en-US" sz="2400" dirty="0"/>
              <a:t>(4b) is variably felicitous because:</a:t>
            </a:r>
          </a:p>
          <a:p>
            <a:pPr lvl="1" defTabSz="182880"/>
            <a:r>
              <a:rPr lang="en-GB" sz="2000" dirty="0" err="1"/>
              <a:t>PolQs</a:t>
            </a:r>
            <a:r>
              <a:rPr lang="en-GB" sz="2000" dirty="0"/>
              <a:t> without ‘or not’ can in principle be used to re-ask a question</a:t>
            </a:r>
          </a:p>
          <a:p>
            <a:pPr lvl="1" defTabSz="182880"/>
            <a:r>
              <a:rPr lang="en-GB" sz="2000" dirty="0"/>
              <a:t>But ‘or not’ </a:t>
            </a:r>
            <a:r>
              <a:rPr lang="en-GB" sz="2000" dirty="0" err="1"/>
              <a:t>AltQs</a:t>
            </a:r>
            <a:r>
              <a:rPr lang="en-GB" sz="2000" dirty="0"/>
              <a:t> are often a more optimal way to do so unambiguously and emphatically</a:t>
            </a:r>
          </a:p>
          <a:p>
            <a:pPr lvl="1" defTabSz="182880"/>
            <a:r>
              <a:rPr lang="en-GB" sz="2000" dirty="0"/>
              <a:t>However, some re-asking </a:t>
            </a:r>
            <a:r>
              <a:rPr lang="en-GB" sz="2000" dirty="0" err="1"/>
              <a:t>PolQs</a:t>
            </a:r>
            <a:r>
              <a:rPr lang="en-GB" sz="2000" dirty="0"/>
              <a:t> without ‘or not’ are perfectly fine (e.g., Russian (16c))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FDEDB-6A71-8555-28D3-A324580D0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4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Project overview</a:t>
            </a:r>
          </a:p>
          <a:p>
            <a:pPr marL="0" indent="0">
              <a:buNone/>
            </a:pPr>
            <a:r>
              <a:rPr lang="en-GB" sz="2400" dirty="0"/>
              <a:t>Two Strategies for Rhetorical Questions:</a:t>
            </a:r>
          </a:p>
          <a:p>
            <a:r>
              <a:rPr lang="en-US" sz="2400" dirty="0"/>
              <a:t>Intro</a:t>
            </a:r>
          </a:p>
          <a:p>
            <a:r>
              <a:rPr lang="en-US" sz="2400" dirty="0"/>
              <a:t>Root vs. explanation-seeking questions</a:t>
            </a:r>
          </a:p>
          <a:p>
            <a:r>
              <a:rPr lang="en-GB" sz="2400" dirty="0"/>
              <a:t>Explanation-seeking vs. re-asking rhetorical strategies</a:t>
            </a:r>
            <a:endParaRPr lang="en-US" sz="2400" dirty="0"/>
          </a:p>
          <a:p>
            <a:r>
              <a:rPr lang="en-US" sz="2400" b="1" dirty="0"/>
              <a:t>Outro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319A92-3772-6C51-2CE0-810A0FC8D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02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/>
              <a:t>Outro: main take-home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We have examined why in some yes/no </a:t>
            </a:r>
            <a:r>
              <a:rPr lang="en-GB" sz="2400" dirty="0" err="1"/>
              <a:t>RheQs</a:t>
            </a:r>
            <a:r>
              <a:rPr lang="en-GB" sz="2400" dirty="0"/>
              <a:t> the prejacent is assumed to be false, while in others it is assumed to be true</a:t>
            </a:r>
          </a:p>
          <a:p>
            <a:r>
              <a:rPr lang="en-GB" sz="2400" dirty="0"/>
              <a:t>We have argued that there are (at least) two different rhetorical strategies:</a:t>
            </a:r>
          </a:p>
          <a:p>
            <a:pPr lvl="1">
              <a:buClr>
                <a:schemeClr val="tx1"/>
              </a:buClr>
            </a:pPr>
            <a:r>
              <a:rPr lang="en-GB" sz="2000" dirty="0">
                <a:solidFill>
                  <a:srgbClr val="C00000"/>
                </a:solidFill>
              </a:rPr>
              <a:t>Explanation-seeking strategy</a:t>
            </a:r>
            <a:r>
              <a:rPr lang="en-GB" sz="2000" dirty="0"/>
              <a:t>, with the prejacent assumed to be false:</a:t>
            </a:r>
          </a:p>
          <a:p>
            <a:pPr lvl="2">
              <a:buClr>
                <a:schemeClr val="tx1"/>
              </a:buClr>
            </a:pPr>
            <a:r>
              <a:rPr lang="en-GB" dirty="0"/>
              <a:t>Only compatible with question forms that allow for </a:t>
            </a:r>
            <a:r>
              <a:rPr lang="en-GB" dirty="0">
                <a:solidFill>
                  <a:srgbClr val="C00000"/>
                </a:solidFill>
              </a:rPr>
              <a:t>“explanation-seeking” interpretations</a:t>
            </a:r>
          </a:p>
          <a:p>
            <a:pPr lvl="2">
              <a:buClr>
                <a:schemeClr val="tx1"/>
              </a:buClr>
            </a:pPr>
            <a:r>
              <a:rPr lang="en-GB" dirty="0"/>
              <a:t>Thus, forms that can only have explanation-seeking interpretations (explanation-seeking contour </a:t>
            </a:r>
            <a:r>
              <a:rPr lang="en-GB" dirty="0" err="1"/>
              <a:t>PolQs</a:t>
            </a:r>
            <a:r>
              <a:rPr lang="en-GB" dirty="0"/>
              <a:t> in Russian and ‘what’-marked YNQs in both English and Russian), can only be used as </a:t>
            </a:r>
            <a:r>
              <a:rPr lang="en-GB" dirty="0" err="1"/>
              <a:t>RheQs</a:t>
            </a:r>
            <a:r>
              <a:rPr lang="en-GB" dirty="0"/>
              <a:t> with obviously false </a:t>
            </a:r>
            <a:r>
              <a:rPr lang="en-GB" dirty="0" err="1"/>
              <a:t>prejacents</a:t>
            </a:r>
            <a:endParaRPr lang="en-GB" dirty="0"/>
          </a:p>
          <a:p>
            <a:pPr lvl="1">
              <a:buClr>
                <a:schemeClr val="tx1"/>
              </a:buClr>
            </a:pPr>
            <a:r>
              <a:rPr lang="en-GB" sz="2000" dirty="0">
                <a:solidFill>
                  <a:srgbClr val="0070C0"/>
                </a:solidFill>
              </a:rPr>
              <a:t>Re-asking strategy</a:t>
            </a:r>
            <a:r>
              <a:rPr lang="en-GB" sz="2000" dirty="0"/>
              <a:t>, with the prejacent assumed to be true:</a:t>
            </a:r>
          </a:p>
          <a:p>
            <a:pPr lvl="2">
              <a:buClr>
                <a:schemeClr val="tx1"/>
              </a:buClr>
            </a:pPr>
            <a:r>
              <a:rPr lang="en-GB" dirty="0"/>
              <a:t>Only compatible with question forms that allow for </a:t>
            </a:r>
            <a:r>
              <a:rPr lang="en-GB" dirty="0">
                <a:solidFill>
                  <a:srgbClr val="0070C0"/>
                </a:solidFill>
              </a:rPr>
              <a:t>“root” interpretations</a:t>
            </a:r>
          </a:p>
          <a:p>
            <a:pPr lvl="2">
              <a:buClr>
                <a:schemeClr val="tx1"/>
              </a:buClr>
            </a:pPr>
            <a:r>
              <a:rPr lang="en-GB" dirty="0"/>
              <a:t>Thus, forms that only allow for root interpretations (root contour </a:t>
            </a:r>
            <a:r>
              <a:rPr lang="en-GB" dirty="0" err="1"/>
              <a:t>PolQs</a:t>
            </a:r>
            <a:r>
              <a:rPr lang="en-GB" dirty="0"/>
              <a:t> in Russian and ‘or not’ </a:t>
            </a:r>
            <a:r>
              <a:rPr lang="en-GB" dirty="0" err="1"/>
              <a:t>AltQs</a:t>
            </a:r>
            <a:r>
              <a:rPr lang="en-GB" dirty="0"/>
              <a:t> in both English and Russian), can only be used as </a:t>
            </a:r>
            <a:r>
              <a:rPr lang="en-GB" dirty="0" err="1"/>
              <a:t>RheQs</a:t>
            </a:r>
            <a:r>
              <a:rPr lang="en-GB" dirty="0"/>
              <a:t> with obviously true </a:t>
            </a:r>
            <a:r>
              <a:rPr lang="en-GB" dirty="0" err="1"/>
              <a:t>prejacents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95498-A77C-3623-54B5-120E2B88D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0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/>
              <a:t>Project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P3</a:t>
            </a:r>
            <a:r>
              <a:rPr lang="en-US" sz="2400" dirty="0"/>
              <a:t> investigates the mapping from the surface form of Alternative Questions (</a:t>
            </a:r>
            <a:r>
              <a:rPr lang="en-US" sz="2400" dirty="0" err="1"/>
              <a:t>AltQs</a:t>
            </a:r>
            <a:r>
              <a:rPr lang="en-US" sz="2400" dirty="0"/>
              <a:t>) to their final complex semantic/pragmatic meaning, combining formal, experimental and cross-linguistic research.</a:t>
            </a:r>
          </a:p>
          <a:p>
            <a:pPr marL="0" indent="0">
              <a:buNone/>
            </a:pPr>
            <a:r>
              <a:rPr lang="en-US" sz="2000" dirty="0"/>
              <a:t>    (1)	a. Do you want </a:t>
            </a:r>
            <a:r>
              <a:rPr lang="en-US" sz="2000" dirty="0" err="1"/>
              <a:t>coffee</a:t>
            </a:r>
            <a:r>
              <a:rPr lang="en-US" sz="2000" baseline="-25000" dirty="0" err="1"/>
              <a:t>L</a:t>
            </a:r>
            <a:r>
              <a:rPr lang="en-US" sz="2000" baseline="-25000" dirty="0"/>
              <a:t>*H-</a:t>
            </a:r>
            <a:r>
              <a:rPr lang="en-US" sz="2000" dirty="0"/>
              <a:t> or </a:t>
            </a:r>
            <a:r>
              <a:rPr lang="en-US" sz="2000" dirty="0" err="1"/>
              <a:t>tea</a:t>
            </a:r>
            <a:r>
              <a:rPr lang="en-US" sz="2000" baseline="-25000" dirty="0" err="1"/>
              <a:t>H</a:t>
            </a:r>
            <a:r>
              <a:rPr lang="en-US" sz="2000" baseline="-25000" dirty="0"/>
              <a:t>*L-L%</a:t>
            </a:r>
            <a:r>
              <a:rPr lang="en-US" sz="2000" dirty="0"/>
              <a:t>?</a:t>
            </a:r>
            <a:br>
              <a:rPr lang="en-US" sz="2000" dirty="0"/>
            </a:br>
            <a:r>
              <a:rPr lang="en-US" sz="2000" dirty="0"/>
              <a:t>	b. Is the light on or off?</a:t>
            </a:r>
            <a:br>
              <a:rPr lang="en-US" sz="2000" dirty="0"/>
            </a:br>
            <a:r>
              <a:rPr lang="en-US" sz="2000" dirty="0"/>
              <a:t>	c. Did Jane come or not?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Three main objectives:</a:t>
            </a:r>
          </a:p>
          <a:p>
            <a:pPr marL="971550" lvl="1" indent="-514350">
              <a:buClr>
                <a:srgbClr val="0070C0"/>
              </a:buClr>
              <a:buAutoNum type="romanUcPeriod"/>
            </a:pPr>
            <a:r>
              <a:rPr lang="en-US" sz="2000" dirty="0"/>
              <a:t>Form-to-meaning </a:t>
            </a:r>
            <a:r>
              <a:rPr lang="en-US" sz="2000" b="1" dirty="0"/>
              <a:t>composition</a:t>
            </a:r>
            <a:r>
              <a:rPr lang="en-US" sz="2000" dirty="0"/>
              <a:t> of </a:t>
            </a:r>
            <a:r>
              <a:rPr lang="en-US" sz="2000" dirty="0" err="1"/>
              <a:t>AltQs</a:t>
            </a:r>
            <a:r>
              <a:rPr lang="en-US" sz="2000" dirty="0"/>
              <a:t> </a:t>
            </a:r>
            <a:r>
              <a:rPr lang="en-US" sz="2000" b="1" dirty="0" err="1"/>
              <a:t>crosslinguistically</a:t>
            </a:r>
            <a:endParaRPr lang="en-US" sz="2000" b="1" dirty="0"/>
          </a:p>
          <a:p>
            <a:pPr marL="971550" lvl="1" indent="-514350">
              <a:buClr>
                <a:srgbClr val="0070C0"/>
              </a:buClr>
              <a:buAutoNum type="romanUcPeriod"/>
            </a:pPr>
            <a:r>
              <a:rPr lang="en-US" sz="2000" dirty="0"/>
              <a:t>Complex utterance meaning of </a:t>
            </a:r>
            <a:r>
              <a:rPr lang="en-US" sz="2000" b="1" dirty="0"/>
              <a:t>root</a:t>
            </a:r>
            <a:r>
              <a:rPr lang="en-US" sz="2000" dirty="0"/>
              <a:t> </a:t>
            </a:r>
            <a:r>
              <a:rPr lang="en-US" sz="2000" dirty="0" err="1"/>
              <a:t>AltQs</a:t>
            </a:r>
            <a:r>
              <a:rPr lang="en-US" sz="2000" dirty="0"/>
              <a:t> in comparison to their polar and </a:t>
            </a:r>
            <a:r>
              <a:rPr lang="en-US" sz="2000" dirty="0" err="1"/>
              <a:t>wh</a:t>
            </a:r>
            <a:r>
              <a:rPr lang="en-US" sz="2000" dirty="0"/>
              <a:t>-question counterparts</a:t>
            </a:r>
          </a:p>
          <a:p>
            <a:pPr marL="971550" lvl="1" indent="-514350">
              <a:buClr>
                <a:srgbClr val="0070C0"/>
              </a:buClr>
              <a:buAutoNum type="romanUcPeriod"/>
            </a:pPr>
            <a:r>
              <a:rPr lang="en-US" sz="2000" dirty="0"/>
              <a:t>Complex semantic/pragmatic meaning of </a:t>
            </a:r>
            <a:r>
              <a:rPr lang="en-US" sz="2000" b="1" dirty="0"/>
              <a:t>embedded</a:t>
            </a:r>
            <a:r>
              <a:rPr lang="en-US" sz="2000" dirty="0"/>
              <a:t> </a:t>
            </a:r>
            <a:r>
              <a:rPr lang="en-US" sz="2000" dirty="0" err="1"/>
              <a:t>AltQs</a:t>
            </a:r>
            <a:r>
              <a:rPr lang="en-US" sz="2000" dirty="0"/>
              <a:t> in comparison to polar and </a:t>
            </a:r>
            <a:r>
              <a:rPr lang="en-US" sz="2000" dirty="0" err="1"/>
              <a:t>wh</a:t>
            </a:r>
            <a:r>
              <a:rPr lang="en-US" sz="2000" dirty="0"/>
              <a:t>-questions </a:t>
            </a:r>
          </a:p>
          <a:p>
            <a:pPr marL="971550" lvl="1" indent="-514350">
              <a:buAutoNum type="romanUcPeriod"/>
            </a:pPr>
            <a:endParaRPr lang="en-US" sz="2000" dirty="0"/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D7245-F8E3-A583-0076-5B2D0C736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4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/>
              <a:t>Outro: outlook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/>
              <a:t>The two strategies we discussed are not the only rhetorical(-</a:t>
            </a:r>
            <a:r>
              <a:rPr lang="en-GB" sz="2400" dirty="0" err="1"/>
              <a:t>ish</a:t>
            </a:r>
            <a:r>
              <a:rPr lang="en-GB" sz="2400" dirty="0"/>
              <a:t>) strategies out there; e.g., we did not talk about what Farkas (2022) calls “self-addressed” questions (not classified as rhetorical proper), in which “the speaker is assumed to be the responder”:</a:t>
            </a:r>
          </a:p>
          <a:p>
            <a:pPr marL="0" indent="0" defTabSz="91440">
              <a:buNone/>
            </a:pPr>
            <a:r>
              <a:rPr lang="en-GB" sz="2400" dirty="0"/>
              <a:t>(19)		</a:t>
            </a:r>
            <a:r>
              <a:rPr lang="en-GB" sz="2400" i="1" dirty="0"/>
              <a:t>Context: At a conference, where the organizer is introducing the keynote speaker.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Does our speaker still need an introduction? Of course not. 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(English translation of Farkas 2022, (49))</a:t>
            </a:r>
          </a:p>
          <a:p>
            <a:pPr defTabSz="91440"/>
            <a:r>
              <a:rPr lang="en-GB" sz="2400" dirty="0"/>
              <a:t>Similarly, there are plenty of YNQ forms we didn’t discuss; e.g., Russian </a:t>
            </a:r>
            <a:r>
              <a:rPr lang="en-GB" sz="2400" i="1" dirty="0"/>
              <a:t>li </a:t>
            </a:r>
            <a:r>
              <a:rPr lang="en-GB" sz="2400" dirty="0"/>
              <a:t>questions (</a:t>
            </a:r>
            <a:r>
              <a:rPr lang="en-GB" sz="2400" dirty="0" err="1"/>
              <a:t>i</a:t>
            </a:r>
            <a:r>
              <a:rPr lang="en-GB" sz="2400" dirty="0"/>
              <a:t>) cannot be explanation-seeking; (ii) can be used rhetorically(-</a:t>
            </a:r>
            <a:r>
              <a:rPr lang="en-GB" sz="2400" dirty="0" err="1"/>
              <a:t>ish</a:t>
            </a:r>
            <a:r>
              <a:rPr lang="en-GB" sz="2400" dirty="0"/>
              <a:t>?), including in self-addressed questions like (20), and/or in a distinct “soapbox” manner (term jointly coined by Masha Esipova and Natasha </a:t>
            </a:r>
            <a:r>
              <a:rPr lang="en-GB" sz="2400" dirty="0" err="1"/>
              <a:t>Korotkova</a:t>
            </a:r>
            <a:r>
              <a:rPr lang="en-GB" sz="2400" dirty="0"/>
              <a:t>—stay tuned…)</a:t>
            </a:r>
          </a:p>
          <a:p>
            <a:pPr marL="0" indent="0" defTabSz="91440">
              <a:buNone/>
            </a:pPr>
            <a:r>
              <a:rPr lang="en-GB" sz="2400" dirty="0"/>
              <a:t>(20)		</a:t>
            </a:r>
            <a:r>
              <a:rPr lang="en-GB" sz="2400" dirty="0" err="1"/>
              <a:t>Nuždaetsja</a:t>
            </a:r>
            <a:r>
              <a:rPr lang="en-GB" sz="2400" dirty="0"/>
              <a:t>		li		</a:t>
            </a:r>
            <a:r>
              <a:rPr lang="en-GB" sz="2400" dirty="0" err="1"/>
              <a:t>naš</a:t>
            </a:r>
            <a:r>
              <a:rPr lang="en-GB" sz="2400" dirty="0"/>
              <a:t>		</a:t>
            </a:r>
            <a:r>
              <a:rPr lang="en-GB" sz="2400" dirty="0" err="1"/>
              <a:t>dokladčik</a:t>
            </a:r>
            <a:r>
              <a:rPr lang="en-GB" sz="2400" dirty="0"/>
              <a:t>		v		</a:t>
            </a:r>
            <a:r>
              <a:rPr lang="en-GB" sz="2400" dirty="0" err="1"/>
              <a:t>predstavlenii</a:t>
            </a:r>
            <a:r>
              <a:rPr lang="en-GB" sz="2400" dirty="0"/>
              <a:t>?		</a:t>
            </a:r>
            <a:r>
              <a:rPr lang="en-GB" sz="2400" dirty="0" err="1"/>
              <a:t>Konečno</a:t>
            </a:r>
            <a:r>
              <a:rPr lang="en-GB" sz="2400" dirty="0"/>
              <a:t>		</a:t>
            </a:r>
            <a:r>
              <a:rPr lang="en-GB" sz="2400" dirty="0" err="1"/>
              <a:t>že</a:t>
            </a:r>
            <a:r>
              <a:rPr lang="en-GB" sz="2400" dirty="0"/>
              <a:t>		net!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needs								LI	our		speaker				in	introduction				certainly		</a:t>
            </a:r>
            <a:r>
              <a:rPr lang="en-GB" sz="2400" cap="all" dirty="0" err="1"/>
              <a:t>že</a:t>
            </a:r>
            <a:r>
              <a:rPr lang="en-GB" sz="2400" cap="all" dirty="0"/>
              <a:t>		</a:t>
            </a:r>
            <a:r>
              <a:rPr lang="en-GB" sz="2400" dirty="0"/>
              <a:t>no</a:t>
            </a:r>
            <a:endParaRPr lang="en-GB" sz="2400" cap="all" dirty="0"/>
          </a:p>
          <a:p>
            <a:pPr defTabSz="91440"/>
            <a:r>
              <a:rPr lang="en-GB" sz="2400" dirty="0"/>
              <a:t>Most importantly: our work demonstrates </a:t>
            </a:r>
            <a:r>
              <a:rPr lang="en-GB" sz="2400" b="1" dirty="0"/>
              <a:t>the need for a more fine-grained taxonomy of </a:t>
            </a:r>
            <a:r>
              <a:rPr lang="en-GB" sz="2400" b="1" dirty="0" err="1"/>
              <a:t>RheQs</a:t>
            </a:r>
            <a:r>
              <a:rPr lang="en-GB" sz="2400" b="1" dirty="0"/>
              <a:t> </a:t>
            </a:r>
            <a:r>
              <a:rPr lang="en-GB" sz="2400" dirty="0"/>
              <a:t>and highlights the importance of </a:t>
            </a:r>
            <a:r>
              <a:rPr lang="en-GB" sz="2400" b="1" dirty="0"/>
              <a:t>cross-linguistic research </a:t>
            </a:r>
            <a:r>
              <a:rPr lang="en-GB" sz="2400" dirty="0"/>
              <a:t>and careful exploration of </a:t>
            </a:r>
            <a:r>
              <a:rPr lang="en-GB" sz="2400" b="1" dirty="0"/>
              <a:t>prosodic properties of </a:t>
            </a:r>
            <a:r>
              <a:rPr lang="en-GB" sz="2400" b="1" dirty="0" err="1"/>
              <a:t>RheQs</a:t>
            </a:r>
            <a:r>
              <a:rPr lang="en-GB" sz="2400" b="1" dirty="0"/>
              <a:t> </a:t>
            </a:r>
            <a:r>
              <a:rPr lang="en-GB" sz="2400" dirty="0"/>
              <a:t>for developing such a taxonomy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2496E-DBD7-A3E6-D1D3-66DD27E9D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4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 anchor="ctr">
            <a:normAutofit/>
          </a:bodyPr>
          <a:lstStyle/>
          <a:p>
            <a:pPr marL="0" lvl="1" indent="0" algn="ctr" defTabSz="91440">
              <a:buNone/>
            </a:pPr>
            <a:r>
              <a:rPr lang="en-US" sz="6000" dirty="0">
                <a:gradFill flip="none" rotWithShape="1">
                  <a:gsLst>
                    <a:gs pos="0">
                      <a:srgbClr val="C00000"/>
                    </a:gs>
                    <a:gs pos="100000">
                      <a:srgbClr val="0070C0"/>
                    </a:gs>
                  </a:gsLst>
                  <a:lin ang="0" scaled="1"/>
                  <a:tileRect/>
                </a:gradFill>
              </a:rPr>
              <a:t>Thanks!</a:t>
            </a:r>
          </a:p>
          <a:p>
            <a:pPr marL="0" lvl="1" indent="0" algn="ctr" defTabSz="91440">
              <a:buNone/>
            </a:pPr>
            <a:r>
              <a:rPr lang="en-US" sz="6000" dirty="0">
                <a:gradFill flip="none" rotWithShape="1">
                  <a:gsLst>
                    <a:gs pos="0">
                      <a:srgbClr val="C00000"/>
                    </a:gs>
                    <a:gs pos="100000">
                      <a:srgbClr val="0070C0"/>
                    </a:gs>
                  </a:gsLst>
                  <a:lin ang="0" scaled="1"/>
                  <a:tileRect/>
                </a:gradFill>
              </a:rPr>
              <a:t>(Non-rhetorical) question time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A03B84-E86F-2A65-A384-B530FBEC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9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200" dirty="0" err="1"/>
              <a:t>Beltrama</a:t>
            </a:r>
            <a:r>
              <a:rPr lang="en-GB" sz="1200" dirty="0"/>
              <a:t>, Andrea, </a:t>
            </a:r>
            <a:r>
              <a:rPr lang="en-GB" sz="1200" dirty="0" err="1"/>
              <a:t>Erlinde</a:t>
            </a:r>
            <a:r>
              <a:rPr lang="en-GB" sz="1200" dirty="0"/>
              <a:t> </a:t>
            </a:r>
            <a:r>
              <a:rPr lang="en-GB" sz="1200" dirty="0" err="1"/>
              <a:t>Meertens</a:t>
            </a:r>
            <a:r>
              <a:rPr lang="en-GB" sz="1200" dirty="0"/>
              <a:t>, and Maribel Romero. 2020. Alternative questions: Distinguishing between negated and complementary disjuncts. </a:t>
            </a:r>
            <a:r>
              <a:rPr lang="en-GB" sz="1200" i="1" dirty="0"/>
              <a:t>Semantics and Pragmatics </a:t>
            </a:r>
            <a:r>
              <a:rPr lang="en-GB" sz="1200" dirty="0"/>
              <a:t>13(5). doi:10.3765/sp.13.5</a:t>
            </a:r>
            <a:endParaRPr lang="en-US" sz="1200" dirty="0"/>
          </a:p>
          <a:p>
            <a:pPr marL="0" indent="0">
              <a:buNone/>
            </a:pPr>
            <a:r>
              <a:rPr lang="en-US" sz="1200" dirty="0" err="1"/>
              <a:t>Biezma</a:t>
            </a:r>
            <a:r>
              <a:rPr lang="en-US" sz="1200" dirty="0"/>
              <a:t>, María. 2009. Alternative vs polar questions: the cornering effect. In Ed </a:t>
            </a:r>
            <a:r>
              <a:rPr lang="en-US" sz="1200" dirty="0" err="1"/>
              <a:t>Cormany</a:t>
            </a:r>
            <a:r>
              <a:rPr lang="en-US" sz="1200" dirty="0"/>
              <a:t>, Satoshi Ito &amp; David Lutz (eds.), </a:t>
            </a:r>
            <a:r>
              <a:rPr lang="en-US" sz="1200" i="1" dirty="0"/>
              <a:t>Proceedings of Semantics and Linguistic Theory </a:t>
            </a:r>
            <a:r>
              <a:rPr lang="en-US" sz="1200" dirty="0"/>
              <a:t>19, 37–54. </a:t>
            </a:r>
            <a:r>
              <a:rPr lang="en-US" sz="1200" dirty="0" err="1"/>
              <a:t>doi</a:t>
            </a:r>
            <a:r>
              <a:rPr lang="en-US" sz="1200" dirty="0"/>
              <a:t>: 10.3765/salt.v19i0.2519</a:t>
            </a:r>
          </a:p>
          <a:p>
            <a:pPr marL="0" indent="0">
              <a:buNone/>
            </a:pPr>
            <a:r>
              <a:rPr lang="en-US" sz="1200" dirty="0" err="1"/>
              <a:t>Biezma</a:t>
            </a:r>
            <a:r>
              <a:rPr lang="en-US" sz="1200" dirty="0"/>
              <a:t>, María &amp; Kyle Rawlins. 2017. Rhetorical questions: Severing questioning from asking. In </a:t>
            </a:r>
            <a:r>
              <a:rPr lang="en-US" sz="1200" i="1" dirty="0"/>
              <a:t>Proceedings of SALT 27</a:t>
            </a:r>
            <a:r>
              <a:rPr lang="en-US" sz="1200" dirty="0"/>
              <a:t>. pp. 302-322. doi:10.3765/salt.v27i0.4155</a:t>
            </a:r>
          </a:p>
          <a:p>
            <a:pPr marL="0" indent="0">
              <a:buNone/>
            </a:pPr>
            <a:r>
              <a:rPr lang="en-US" sz="1200" dirty="0" err="1"/>
              <a:t>Bolinger</a:t>
            </a:r>
            <a:r>
              <a:rPr lang="en-US" sz="1200" dirty="0"/>
              <a:t>, Dwight. 1978. Yes-no questions are not alternative questions. In Henry </a:t>
            </a:r>
            <a:r>
              <a:rPr lang="en-US" sz="1200" dirty="0" err="1"/>
              <a:t>Hiż</a:t>
            </a:r>
            <a:r>
              <a:rPr lang="en-US" sz="1200" dirty="0"/>
              <a:t> (ed.), </a:t>
            </a:r>
            <a:r>
              <a:rPr lang="en-US" sz="1200" i="1" dirty="0"/>
              <a:t>Questions</a:t>
            </a:r>
            <a:r>
              <a:rPr lang="en-US" sz="1200" dirty="0"/>
              <a:t>, 87–105. </a:t>
            </a:r>
            <a:r>
              <a:rPr lang="en-US" sz="1200" dirty="0" err="1"/>
              <a:t>Dodrecht</a:t>
            </a:r>
            <a:r>
              <a:rPr lang="en-US" sz="1200" dirty="0"/>
              <a:t>, Holland: D. </a:t>
            </a:r>
            <a:r>
              <a:rPr lang="en-US" sz="1200" dirty="0" err="1"/>
              <a:t>Reidel</a:t>
            </a:r>
            <a:r>
              <a:rPr lang="en-US" sz="1200" dirty="0"/>
              <a:t>.</a:t>
            </a:r>
          </a:p>
          <a:p>
            <a:pPr marL="0" indent="0">
              <a:buNone/>
            </a:pPr>
            <a:r>
              <a:rPr lang="en-US" sz="1200" dirty="0" err="1"/>
              <a:t>Caponigro</a:t>
            </a:r>
            <a:r>
              <a:rPr lang="en-US" sz="1200" dirty="0"/>
              <a:t>, Ivano &amp; Jon Sprouse. 2007. Rhetorical questions as questions. In Louise McNally &amp; Estela Puig-</a:t>
            </a:r>
            <a:r>
              <a:rPr lang="en-US" sz="1200" dirty="0" err="1"/>
              <a:t>Waldm</a:t>
            </a:r>
            <a:r>
              <a:rPr lang="de-DE" sz="1200" dirty="0"/>
              <a:t>ü</a:t>
            </a:r>
            <a:r>
              <a:rPr lang="en-US" sz="1200" dirty="0" err="1"/>
              <a:t>ller</a:t>
            </a:r>
            <a:r>
              <a:rPr lang="en-US" sz="1200" dirty="0"/>
              <a:t> (eds.), </a:t>
            </a:r>
            <a:r>
              <a:rPr lang="en-US" sz="1200" i="1" dirty="0"/>
              <a:t>Proceedings of Sinn und </a:t>
            </a:r>
            <a:r>
              <a:rPr lang="en-US" sz="1200" i="1" dirty="0" err="1"/>
              <a:t>Bedeutung</a:t>
            </a:r>
            <a:r>
              <a:rPr lang="en-US" sz="1200" i="1" dirty="0"/>
              <a:t> </a:t>
            </a:r>
            <a:r>
              <a:rPr lang="en-US" sz="1200" dirty="0"/>
              <a:t>11, 121–133. doi:10.18148/sub/2007.v11i0.635</a:t>
            </a:r>
          </a:p>
          <a:p>
            <a:pPr marL="0" indent="0">
              <a:buNone/>
            </a:pPr>
            <a:r>
              <a:rPr lang="en-GB" sz="1200" dirty="0" err="1"/>
              <a:t>Djärv</a:t>
            </a:r>
            <a:r>
              <a:rPr lang="en-GB" sz="1200" dirty="0"/>
              <a:t>, </a:t>
            </a:r>
            <a:r>
              <a:rPr lang="en-GB" sz="1200" dirty="0" err="1"/>
              <a:t>Kajsa</a:t>
            </a:r>
            <a:r>
              <a:rPr lang="en-GB" sz="1200" dirty="0"/>
              <a:t>. 2023. Source and Content DPs: belief-verbs as optionally ditransitive </a:t>
            </a:r>
            <a:r>
              <a:rPr lang="en-GB" sz="1200" dirty="0" err="1"/>
              <a:t>Hintikkan</a:t>
            </a:r>
            <a:r>
              <a:rPr lang="en-GB" sz="1200" dirty="0"/>
              <a:t> attitudes. In Ryan Walter Smith (ed.) </a:t>
            </a:r>
            <a:r>
              <a:rPr lang="en-GB" sz="1200" i="1" dirty="0"/>
              <a:t>Proceedings of the 39th West Coast Conference on Formal Linguistics</a:t>
            </a:r>
            <a:r>
              <a:rPr lang="en-GB" sz="1200" dirty="0"/>
              <a:t> </a:t>
            </a:r>
            <a:r>
              <a:rPr lang="en-GB" sz="1200" i="1" dirty="0"/>
              <a:t>(WCCFL 39)</a:t>
            </a:r>
            <a:r>
              <a:rPr lang="en-GB" sz="1200" dirty="0"/>
              <a:t>.</a:t>
            </a:r>
          </a:p>
          <a:p>
            <a:pPr marL="0" indent="0">
              <a:buNone/>
            </a:pPr>
            <a:r>
              <a:rPr lang="en-GB" sz="1200" dirty="0" err="1">
                <a:effectLst/>
              </a:rPr>
              <a:t>Dj</a:t>
            </a:r>
            <a:r>
              <a:rPr lang="en-GB" sz="1200" dirty="0" err="1"/>
              <a:t>ä</a:t>
            </a:r>
            <a:r>
              <a:rPr lang="en-GB" sz="1200" dirty="0" err="1">
                <a:effectLst/>
              </a:rPr>
              <a:t>rv</a:t>
            </a:r>
            <a:r>
              <a:rPr lang="en-GB" sz="1200" dirty="0">
                <a:effectLst/>
              </a:rPr>
              <a:t>, </a:t>
            </a:r>
            <a:r>
              <a:rPr lang="en-GB" sz="1200" dirty="0" err="1">
                <a:effectLst/>
              </a:rPr>
              <a:t>Kajsa</a:t>
            </a:r>
            <a:r>
              <a:rPr lang="en-GB" sz="1200" dirty="0">
                <a:effectLst/>
              </a:rPr>
              <a:t>. 2022a. On the interpretation and distribution of embedded main clause syntax: new perspectives on complex discourse moves. </a:t>
            </a:r>
            <a:r>
              <a:rPr lang="en-GB" sz="1200" i="1" dirty="0">
                <a:effectLst/>
              </a:rPr>
              <a:t>Glossa: a journal of general linguistics</a:t>
            </a:r>
            <a:r>
              <a:rPr lang="en-GB" sz="1200" dirty="0">
                <a:effectLst/>
              </a:rPr>
              <a:t>, 7(1). </a:t>
            </a:r>
            <a:endParaRPr lang="en-GB" sz="1200" dirty="0"/>
          </a:p>
          <a:p>
            <a:pPr marL="0" indent="0">
              <a:buNone/>
            </a:pPr>
            <a:r>
              <a:rPr lang="en-GB" sz="1200" dirty="0" err="1"/>
              <a:t>Djärv</a:t>
            </a:r>
            <a:r>
              <a:rPr lang="en-GB" sz="1200" dirty="0"/>
              <a:t>, </a:t>
            </a:r>
            <a:r>
              <a:rPr lang="en-GB" sz="1200" dirty="0" err="1"/>
              <a:t>Kajsa</a:t>
            </a:r>
            <a:r>
              <a:rPr lang="en-GB" sz="1200" dirty="0"/>
              <a:t>. 2022b. Knowing and believing things: what DP-complements can tell us about the argument structure and composition of (</a:t>
            </a:r>
            <a:r>
              <a:rPr lang="en-GB" sz="1200" dirty="0" err="1"/>
              <a:t>factive</a:t>
            </a:r>
            <a:r>
              <a:rPr lang="en-GB" sz="1200" dirty="0"/>
              <a:t>) attitudes. To appear in </a:t>
            </a:r>
            <a:r>
              <a:rPr lang="en-GB" sz="1200" i="1" dirty="0"/>
              <a:t>Journal of Semantics</a:t>
            </a:r>
            <a:r>
              <a:rPr lang="en-GB" sz="1200" dirty="0"/>
              <a:t>.</a:t>
            </a:r>
          </a:p>
          <a:p>
            <a:pPr marL="0" indent="0">
              <a:buNone/>
            </a:pPr>
            <a:r>
              <a:rPr lang="en-GB" sz="1200" dirty="0" err="1"/>
              <a:t>Kajsa</a:t>
            </a:r>
            <a:r>
              <a:rPr lang="en-GB" sz="1200" dirty="0"/>
              <a:t> </a:t>
            </a:r>
            <a:r>
              <a:rPr lang="en-GB" sz="1200" dirty="0" err="1"/>
              <a:t>Djärv</a:t>
            </a:r>
            <a:r>
              <a:rPr lang="en-GB" sz="1200" dirty="0"/>
              <a:t> and Maribel Romero. 2021. Emotive </a:t>
            </a:r>
            <a:r>
              <a:rPr lang="en-GB" sz="1200" dirty="0" err="1"/>
              <a:t>factives</a:t>
            </a:r>
            <a:r>
              <a:rPr lang="en-GB" sz="1200" dirty="0"/>
              <a:t> and strong </a:t>
            </a:r>
            <a:r>
              <a:rPr lang="en-GB" sz="1200" dirty="0" err="1"/>
              <a:t>exhausitvity</a:t>
            </a:r>
            <a:r>
              <a:rPr lang="en-GB" sz="1200" dirty="0"/>
              <a:t>: an experimental investigation. Invited talk at the MECORE </a:t>
            </a:r>
            <a:r>
              <a:rPr lang="en-GB" sz="1200" dirty="0" err="1"/>
              <a:t>kickoff</a:t>
            </a:r>
            <a:r>
              <a:rPr lang="en-GB" sz="1200" dirty="0"/>
              <a:t> workshop </a:t>
            </a:r>
            <a:r>
              <a:rPr lang="en-GB" sz="1200" i="1" dirty="0"/>
              <a:t>Approaches to the semantics of clause-embedding predicates: theories, cross-linguistic data, and experimentation</a:t>
            </a:r>
            <a:r>
              <a:rPr lang="en-GB" sz="1200" dirty="0"/>
              <a:t>. University of Edinburgh, Oct 21, 2021.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Esipova, Maria &amp; Maribel Romero. 2023. Prejacent truth in rhetorical questions: lessons from Russian. Talk at </a:t>
            </a:r>
            <a:r>
              <a:rPr lang="en-US" sz="1200" i="1" dirty="0"/>
              <a:t>Formal Approaches to Slavic Linguistics (FASL) 32</a:t>
            </a:r>
            <a:r>
              <a:rPr lang="en-US" sz="1200" dirty="0"/>
              <a:t>, Indiana University.</a:t>
            </a:r>
          </a:p>
          <a:p>
            <a:pPr marL="0" indent="0">
              <a:buNone/>
            </a:pPr>
            <a:r>
              <a:rPr lang="en-US" sz="1200" dirty="0"/>
              <a:t>Farkas, </a:t>
            </a:r>
            <a:r>
              <a:rPr lang="en-US" sz="1200" dirty="0" err="1"/>
              <a:t>Donka</a:t>
            </a:r>
            <a:r>
              <a:rPr lang="en-US" sz="1200" dirty="0"/>
              <a:t> F. 2022. Non-intrusive questions as a special type of non-canonical questions.</a:t>
            </a:r>
            <a:r>
              <a:rPr lang="en-US" sz="1200" i="1" dirty="0"/>
              <a:t> Journal of Semantics </a:t>
            </a:r>
            <a:r>
              <a:rPr lang="en-US" sz="1200" dirty="0"/>
              <a:t>39(2). 295–337. </a:t>
            </a:r>
            <a:r>
              <a:rPr lang="en-US" sz="1200" dirty="0" err="1"/>
              <a:t>doi</a:t>
            </a:r>
            <a:r>
              <a:rPr lang="en-US" sz="1200" dirty="0"/>
              <a:t>: 10.1093/</a:t>
            </a:r>
            <a:r>
              <a:rPr lang="en-US" sz="1200" dirty="0" err="1"/>
              <a:t>jos</a:t>
            </a:r>
            <a:r>
              <a:rPr lang="en-US" sz="1200" dirty="0"/>
              <a:t>/ffac001</a:t>
            </a:r>
          </a:p>
          <a:p>
            <a:pPr marL="0" indent="0">
              <a:buNone/>
            </a:pPr>
            <a:r>
              <a:rPr lang="en-US" sz="1200" dirty="0"/>
              <a:t>Jeong, </a:t>
            </a:r>
            <a:r>
              <a:rPr lang="en-US" sz="1200" dirty="0" err="1"/>
              <a:t>Sunwoo</a:t>
            </a:r>
            <a:r>
              <a:rPr lang="en-US" sz="1200" dirty="0"/>
              <a:t>. 2018. Intonation and sentence type conventions: Two types of rising declaratives. </a:t>
            </a:r>
            <a:r>
              <a:rPr lang="en-US" sz="1200" i="1" dirty="0"/>
              <a:t>Journal of Semantics </a:t>
            </a:r>
            <a:r>
              <a:rPr lang="en-US" sz="1200" dirty="0"/>
              <a:t>35(2). 305–356. </a:t>
            </a:r>
            <a:r>
              <a:rPr lang="en-US" sz="1200" dirty="0" err="1"/>
              <a:t>doi</a:t>
            </a:r>
            <a:r>
              <a:rPr lang="en-US" sz="1200" dirty="0"/>
              <a:t>: 10.1093/</a:t>
            </a:r>
            <a:r>
              <a:rPr lang="en-US" sz="1200" dirty="0" err="1"/>
              <a:t>semant</a:t>
            </a:r>
            <a:r>
              <a:rPr lang="en-US" sz="1200" dirty="0"/>
              <a:t>/ffy001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255A2-615B-5BC6-7489-4087456BF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330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3757"/>
            <a:ext cx="10515600" cy="4613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200" dirty="0" err="1"/>
              <a:t>Jordanoska</a:t>
            </a:r>
            <a:r>
              <a:rPr lang="en-GB" sz="1200" dirty="0"/>
              <a:t>, Izabela, and </a:t>
            </a:r>
            <a:r>
              <a:rPr lang="en-GB" sz="1200" dirty="0" err="1"/>
              <a:t>Erlinde</a:t>
            </a:r>
            <a:r>
              <a:rPr lang="en-GB" sz="1200" dirty="0"/>
              <a:t> </a:t>
            </a:r>
            <a:r>
              <a:rPr lang="en-GB" sz="1200" dirty="0" err="1"/>
              <a:t>Meertens</a:t>
            </a:r>
            <a:r>
              <a:rPr lang="en-GB" sz="1200" dirty="0"/>
              <a:t>. 2019. The pragmatic effects of Macedonian </a:t>
            </a:r>
            <a:r>
              <a:rPr lang="en-GB" sz="1200" i="1" dirty="0"/>
              <a:t>li</a:t>
            </a:r>
            <a:r>
              <a:rPr lang="en-GB" sz="1200" dirty="0"/>
              <a:t>: an experimental study. In </a:t>
            </a:r>
            <a:r>
              <a:rPr lang="en-GB" sz="1200" i="1" dirty="0"/>
              <a:t>Proceedings of Formal Description of Slavic Linguistics 13 (FDSL13). </a:t>
            </a:r>
            <a:r>
              <a:rPr lang="en-GB" sz="1200" dirty="0"/>
              <a:t>To appear.</a:t>
            </a:r>
            <a:endParaRPr lang="en-US" sz="1200" dirty="0"/>
          </a:p>
          <a:p>
            <a:pPr marL="0" indent="0">
              <a:buNone/>
            </a:pPr>
            <a:r>
              <a:rPr lang="en-GB" sz="1200" dirty="0" err="1"/>
              <a:t>Meertens</a:t>
            </a:r>
            <a:r>
              <a:rPr lang="en-GB" sz="1200" dirty="0"/>
              <a:t>, </a:t>
            </a:r>
            <a:r>
              <a:rPr lang="en-GB" sz="1200" dirty="0" err="1"/>
              <a:t>Erlinde</a:t>
            </a:r>
            <a:r>
              <a:rPr lang="en-GB" sz="1200" dirty="0"/>
              <a:t>. 2019. How prosody disambiguates between Alternative and Polar Questions. In </a:t>
            </a:r>
            <a:r>
              <a:rPr lang="en-GB" sz="1200" dirty="0" err="1"/>
              <a:t>Schlöder</a:t>
            </a:r>
            <a:r>
              <a:rPr lang="en-GB" sz="1200" dirty="0"/>
              <a:t>, J.J., D. McHugh and F. </a:t>
            </a:r>
            <a:r>
              <a:rPr lang="en-GB" sz="1200" dirty="0" err="1"/>
              <a:t>Roelofsen</a:t>
            </a:r>
            <a:r>
              <a:rPr lang="en-GB" sz="1200" dirty="0"/>
              <a:t> (eds.), </a:t>
            </a:r>
            <a:r>
              <a:rPr lang="en-GB" sz="1200" i="1" dirty="0"/>
              <a:t>Proceedings of the 22nd Amsterdam Colloquium</a:t>
            </a:r>
            <a:r>
              <a:rPr lang="en-GB" sz="1200" dirty="0"/>
              <a:t>, pp. 299</a:t>
            </a:r>
            <a:r>
              <a:rPr lang="en-US" sz="1200" dirty="0"/>
              <a:t>–</a:t>
            </a:r>
            <a:r>
              <a:rPr lang="en-GB" sz="1200" dirty="0"/>
              <a:t>308.</a:t>
            </a:r>
          </a:p>
          <a:p>
            <a:pPr marL="0" indent="0">
              <a:buNone/>
            </a:pPr>
            <a:r>
              <a:rPr lang="en-GB" sz="1200" dirty="0" err="1"/>
              <a:t>Meertens</a:t>
            </a:r>
            <a:r>
              <a:rPr lang="en-GB" sz="1200" dirty="0"/>
              <a:t>, </a:t>
            </a:r>
            <a:r>
              <a:rPr lang="en-GB" sz="1200" dirty="0" err="1"/>
              <a:t>Erlinde</a:t>
            </a:r>
            <a:r>
              <a:rPr lang="en-GB" sz="1200" dirty="0"/>
              <a:t>. 2021. </a:t>
            </a:r>
            <a:r>
              <a:rPr lang="en-GB" sz="1200" i="1" dirty="0"/>
              <a:t>Alternative Questions: From surface to meaning</a:t>
            </a:r>
            <a:r>
              <a:rPr lang="en-GB" sz="1200" dirty="0"/>
              <a:t>. Ph.D. dissertation, University of  Konstanz.</a:t>
            </a:r>
            <a:endParaRPr lang="en-US" sz="1200" dirty="0"/>
          </a:p>
          <a:p>
            <a:pPr marL="0" indent="0">
              <a:buNone/>
            </a:pPr>
            <a:r>
              <a:rPr lang="en-GB" sz="1200" dirty="0" err="1"/>
              <a:t>Meertens</a:t>
            </a:r>
            <a:r>
              <a:rPr lang="en-GB" sz="1200" dirty="0"/>
              <a:t>, </a:t>
            </a:r>
            <a:r>
              <a:rPr lang="en-GB" sz="1200" dirty="0" err="1"/>
              <a:t>Erlinde</a:t>
            </a:r>
            <a:r>
              <a:rPr lang="en-GB" sz="1200" dirty="0"/>
              <a:t>, Sophie Egger, and Maribel Romero. 2019. Multiple accent in alternative questions. In Espinal, M.T., E. Castroviejo, M. Leonetti, L. McNally and C. Real-</a:t>
            </a:r>
            <a:r>
              <a:rPr lang="en-GB" sz="1200" dirty="0" err="1"/>
              <a:t>Puigdollers</a:t>
            </a:r>
            <a:r>
              <a:rPr lang="en-GB" sz="1200" dirty="0"/>
              <a:t> (eds.), </a:t>
            </a:r>
            <a:r>
              <a:rPr lang="en-GB" sz="1200" i="1" dirty="0"/>
              <a:t>Proceedings of Sinn und </a:t>
            </a:r>
            <a:r>
              <a:rPr lang="en-GB" sz="1200" i="1" dirty="0" err="1"/>
              <a:t>Bedeutung</a:t>
            </a:r>
            <a:r>
              <a:rPr lang="en-GB" sz="1200" i="1" dirty="0"/>
              <a:t> 23</a:t>
            </a:r>
            <a:r>
              <a:rPr lang="en-GB" sz="1200" dirty="0"/>
              <a:t>, vol. 2, pp. 179-195.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Mohammadi, Maryam and Maribel Romero. 2023. Polar particles in Farsi: Sensitivity to the Scoreboard Model of Discourse. Upcoming talk at </a:t>
            </a:r>
            <a:r>
              <a:rPr lang="en-US" sz="1200" i="1" dirty="0"/>
              <a:t>Sinn und </a:t>
            </a:r>
            <a:r>
              <a:rPr lang="en-US" sz="1200" i="1" dirty="0" err="1"/>
              <a:t>Bedeutung</a:t>
            </a:r>
            <a:r>
              <a:rPr lang="en-US" sz="1200" i="1" dirty="0"/>
              <a:t> 28</a:t>
            </a:r>
            <a:r>
              <a:rPr lang="en-US" sz="1200" dirty="0"/>
              <a:t>.</a:t>
            </a:r>
          </a:p>
          <a:p>
            <a:pPr marL="0" indent="0">
              <a:buNone/>
            </a:pPr>
            <a:r>
              <a:rPr lang="en-US" sz="1200" dirty="0" err="1"/>
              <a:t>Penka</a:t>
            </a:r>
            <a:r>
              <a:rPr lang="en-US" sz="1200" dirty="0"/>
              <a:t>, Doris and Maribel Romero. In progress. </a:t>
            </a:r>
            <a:r>
              <a:rPr lang="en-GB" sz="1200" dirty="0"/>
              <a:t>Adding emphasis with ex situ discourse particles.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Roberts, </a:t>
            </a:r>
            <a:r>
              <a:rPr lang="en-US" sz="1200" dirty="0" err="1"/>
              <a:t>Craige</a:t>
            </a:r>
            <a:r>
              <a:rPr lang="en-US" sz="1200" dirty="0"/>
              <a:t>. 2012. Information structure: Towards an integrated formal theory of pragmatics. </a:t>
            </a:r>
            <a:r>
              <a:rPr lang="en-US" sz="1200" i="1" dirty="0"/>
              <a:t>Semantics and Pragmatics</a:t>
            </a:r>
            <a:r>
              <a:rPr lang="en-US" sz="1200" dirty="0"/>
              <a:t> 5(6). 1–69. </a:t>
            </a:r>
            <a:r>
              <a:rPr lang="en-US" sz="1200" dirty="0" err="1"/>
              <a:t>doi</a:t>
            </a:r>
            <a:r>
              <a:rPr lang="en-US" sz="1200" dirty="0"/>
              <a:t>: 10.3765/sp.5.6</a:t>
            </a:r>
          </a:p>
          <a:p>
            <a:pPr marL="0" indent="0">
              <a:buNone/>
            </a:pPr>
            <a:r>
              <a:rPr lang="en-GB" sz="1200" dirty="0"/>
              <a:t>Romero, Maribel and </a:t>
            </a:r>
            <a:r>
              <a:rPr lang="en-GB" sz="1200" dirty="0" err="1"/>
              <a:t>Meertens</a:t>
            </a:r>
            <a:r>
              <a:rPr lang="en-GB" sz="1200" dirty="0"/>
              <a:t>, </a:t>
            </a:r>
            <a:r>
              <a:rPr lang="en-GB" sz="1200" dirty="0" err="1"/>
              <a:t>Erlinde</a:t>
            </a:r>
            <a:r>
              <a:rPr lang="en-GB" sz="1200" dirty="0"/>
              <a:t>. 2022. Q-particles and islands in Sinhala </a:t>
            </a:r>
            <a:r>
              <a:rPr lang="en-GB" sz="1200" dirty="0" err="1"/>
              <a:t>wh</a:t>
            </a:r>
            <a:r>
              <a:rPr lang="en-GB" sz="1200" dirty="0"/>
              <a:t>- and polar questions, </a:t>
            </a:r>
            <a:r>
              <a:rPr lang="en-GB" sz="1200" i="1" dirty="0"/>
              <a:t>Acta </a:t>
            </a:r>
            <a:r>
              <a:rPr lang="en-GB" sz="1200" i="1" dirty="0" err="1"/>
              <a:t>Linguistica</a:t>
            </a:r>
            <a:r>
              <a:rPr lang="en-GB" sz="1200" i="1" dirty="0"/>
              <a:t> Academica</a:t>
            </a:r>
            <a:r>
              <a:rPr lang="en-GB" sz="1200" dirty="0"/>
              <a:t> 69(1), 104</a:t>
            </a:r>
            <a:r>
              <a:rPr lang="en-US" sz="1200" dirty="0"/>
              <a:t>–</a:t>
            </a:r>
            <a:r>
              <a:rPr lang="en-GB" sz="1200" dirty="0"/>
              <a:t>127.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Rohde, Hannah. 2006. Rhetorical questions as redundant interrogatives. </a:t>
            </a:r>
            <a:r>
              <a:rPr lang="en-US" sz="1200" i="1" dirty="0"/>
              <a:t>San Diego Linguistics Papers </a:t>
            </a:r>
            <a:r>
              <a:rPr lang="en-US" sz="1200" dirty="0"/>
              <a:t>2. 134–168.</a:t>
            </a:r>
          </a:p>
          <a:p>
            <a:pPr marL="0" indent="0">
              <a:buNone/>
            </a:pPr>
            <a:r>
              <a:rPr lang="en-US" sz="1200" dirty="0" err="1"/>
              <a:t>Szabolcsi</a:t>
            </a:r>
            <a:r>
              <a:rPr lang="en-US" sz="1200" dirty="0"/>
              <a:t>, Anna. 2015. What do quantifier particles do? </a:t>
            </a:r>
            <a:r>
              <a:rPr lang="en-US" sz="1200" i="1" dirty="0"/>
              <a:t>Linguistics and Philosophy </a:t>
            </a:r>
            <a:r>
              <a:rPr lang="en-US" sz="1200" dirty="0"/>
              <a:t>38. 159–204. </a:t>
            </a:r>
            <a:r>
              <a:rPr lang="en-US" sz="1200" dirty="0" err="1"/>
              <a:t>doi</a:t>
            </a:r>
            <a:r>
              <a:rPr lang="en-US" sz="1200" dirty="0"/>
              <a:t>: 10.1007/s10988-015-9166-z</a:t>
            </a:r>
          </a:p>
          <a:p>
            <a:pPr marL="0" indent="0">
              <a:buNone/>
            </a:pPr>
            <a:r>
              <a:rPr lang="en-GB" sz="1200" dirty="0"/>
              <a:t>Nadine Theiler. </a:t>
            </a:r>
            <a:r>
              <a:rPr lang="en-GB" sz="1200" dirty="0" err="1"/>
              <a:t>Subm</a:t>
            </a:r>
            <a:r>
              <a:rPr lang="en-GB" sz="1200" dirty="0"/>
              <a:t>. A pragmatic account of presupposition projection in questions. Under review at </a:t>
            </a:r>
            <a:r>
              <a:rPr lang="en-GB" sz="1200" i="1" dirty="0"/>
              <a:t>Semantics &amp; Pragmatics</a:t>
            </a:r>
            <a:r>
              <a:rPr lang="en-GB" sz="1200" dirty="0"/>
              <a:t>.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Tortora, Christina &amp; Jason Bishop. 2021. What-marked yes-no questions in New York City English. Talk given at </a:t>
            </a:r>
            <a:r>
              <a:rPr lang="en-US" sz="1200" i="1" dirty="0"/>
              <a:t>Virtual NYI (The NY-St. Petersburg Institute of Linguistics, Cognition, and Culture) 3</a:t>
            </a:r>
            <a:r>
              <a:rPr lang="en-US" sz="1200" dirty="0"/>
              <a:t>.</a:t>
            </a:r>
          </a:p>
          <a:p>
            <a:pPr marL="0" indent="0">
              <a:buNone/>
            </a:pPr>
            <a:r>
              <a:rPr lang="en-US" sz="1200" dirty="0"/>
              <a:t>Van </a:t>
            </a:r>
            <a:r>
              <a:rPr lang="en-US" sz="1200" dirty="0" err="1"/>
              <a:t>Rooy</a:t>
            </a:r>
            <a:r>
              <a:rPr lang="en-US" sz="1200" dirty="0"/>
              <a:t>, Robert &amp; Marie </a:t>
            </a:r>
            <a:r>
              <a:rPr lang="en-US" sz="1200" dirty="0" err="1"/>
              <a:t>Šafářová</a:t>
            </a:r>
            <a:r>
              <a:rPr lang="en-US" sz="1200" dirty="0"/>
              <a:t>. 2003. On polar questions. In Robert B Young &amp; </a:t>
            </a:r>
            <a:r>
              <a:rPr lang="en-US" sz="1200" dirty="0" err="1"/>
              <a:t>Yuping</a:t>
            </a:r>
            <a:r>
              <a:rPr lang="en-US" sz="1200" dirty="0"/>
              <a:t> Zhou (eds.), </a:t>
            </a:r>
            <a:r>
              <a:rPr lang="en-US" sz="1200" i="1" dirty="0"/>
              <a:t>Proceedings of Semantics and Linguistic Theory </a:t>
            </a:r>
            <a:r>
              <a:rPr lang="en-US" sz="1200" dirty="0"/>
              <a:t>13, 292–309. doi:10.3765/salt.v13i0.2887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255A2-615B-5BC6-7489-4087456BF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366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Root vs. explanation-seeking questions: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More naturalistic examples from MURCO:</a:t>
            </a:r>
          </a:p>
          <a:p>
            <a:pPr marL="0" indent="0" defTabSz="91440">
              <a:buNone/>
            </a:pPr>
            <a:r>
              <a:rPr lang="en-US" sz="2400" dirty="0"/>
              <a:t>(1)		Even though I am a woman, I would never run away…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A					</a:t>
            </a:r>
            <a:r>
              <a:rPr lang="en-US" sz="2400" dirty="0" err="1"/>
              <a:t>vy</a:t>
            </a:r>
            <a:r>
              <a:rPr lang="en-US" sz="2400" dirty="0"/>
              <a:t>			</a:t>
            </a:r>
            <a:r>
              <a:rPr lang="en-US" sz="2400" dirty="0" err="1"/>
              <a:t>umejete</a:t>
            </a:r>
            <a:r>
              <a:rPr lang="en-US" sz="2400" dirty="0"/>
              <a:t>		</a:t>
            </a:r>
            <a:r>
              <a:rPr lang="en-US" sz="2400" dirty="0" err="1"/>
              <a:t>streljat</a:t>
            </a:r>
            <a:r>
              <a:rPr lang="en-US" sz="2400" dirty="0"/>
              <a:t>’?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and	you		can									shoot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‘And can you shoot?’</a:t>
            </a:r>
          </a:p>
          <a:p>
            <a:pPr marL="0" indent="0" defTabSz="91440">
              <a:buNone/>
            </a:pPr>
            <a:r>
              <a:rPr lang="de-DE" sz="2400" dirty="0"/>
              <a:t>(2)		M</a:t>
            </a:r>
            <a:r>
              <a:rPr lang="en-US" sz="2400" dirty="0" err="1"/>
              <a:t>yshkin</a:t>
            </a:r>
            <a:r>
              <a:rPr lang="en-US" sz="2400" dirty="0"/>
              <a:t>: And then I was feeling very good almost all of the time. I was… I was 							very happy. </a:t>
            </a:r>
          </a:p>
          <a:p>
            <a:pPr marL="0" indent="0" defTabSz="91440">
              <a:buNone/>
            </a:pPr>
            <a:r>
              <a:rPr lang="en-US" sz="2400" dirty="0"/>
              <a:t>					</a:t>
            </a:r>
            <a:r>
              <a:rPr lang="en-US" sz="2400" dirty="0" err="1"/>
              <a:t>Aglaya</a:t>
            </a:r>
            <a:r>
              <a:rPr lang="en-US" sz="2400" dirty="0"/>
              <a:t>: Happy?		</a:t>
            </a:r>
          </a:p>
          <a:p>
            <a:pPr marL="0" indent="0" defTabSz="91440">
              <a:buNone/>
            </a:pPr>
            <a:r>
              <a:rPr lang="en-US" sz="2400" dirty="0"/>
              <a:t>					</a:t>
            </a:r>
            <a:r>
              <a:rPr lang="en-US" sz="2400" dirty="0" err="1"/>
              <a:t>Myshkin</a:t>
            </a:r>
            <a:r>
              <a:rPr lang="en-US" sz="2400" dirty="0"/>
              <a:t>: Uh-huh.</a:t>
            </a:r>
          </a:p>
          <a:p>
            <a:pPr marL="0" indent="0" defTabSz="91440">
              <a:buNone/>
            </a:pPr>
            <a:r>
              <a:rPr lang="en-US" sz="2400" dirty="0"/>
              <a:t>					</a:t>
            </a:r>
            <a:r>
              <a:rPr lang="en-US" sz="2400" dirty="0" err="1"/>
              <a:t>Aglaya</a:t>
            </a:r>
            <a:r>
              <a:rPr lang="en-US" sz="2400" dirty="0"/>
              <a:t>:		</a:t>
            </a:r>
            <a:r>
              <a:rPr lang="en-US" sz="2400" dirty="0" err="1"/>
              <a:t>Vy</a:t>
            </a:r>
            <a:r>
              <a:rPr lang="en-US" sz="2400" dirty="0"/>
              <a:t>			</a:t>
            </a:r>
            <a:r>
              <a:rPr lang="en-US" sz="2400" dirty="0" err="1"/>
              <a:t>umejete</a:t>
            </a:r>
            <a:r>
              <a:rPr lang="en-US" sz="2400" dirty="0"/>
              <a:t>		</a:t>
            </a:r>
            <a:r>
              <a:rPr lang="en-US" sz="2400" dirty="0" err="1"/>
              <a:t>byt</a:t>
            </a:r>
            <a:r>
              <a:rPr lang="en-US" sz="2400" dirty="0"/>
              <a:t>’		</a:t>
            </a:r>
            <a:r>
              <a:rPr lang="en-US" sz="2400" dirty="0" err="1"/>
              <a:t>sčastlivym</a:t>
            </a:r>
            <a:r>
              <a:rPr lang="en-US" sz="24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										you		can									be				happy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										‘You know how to be happy?’</a:t>
            </a:r>
          </a:p>
        </p:txBody>
      </p:sp>
      <p:pic>
        <p:nvPicPr>
          <p:cNvPr id="6" name="idiot_0106-cropped">
            <a:hlinkClick r:id="" action="ppaction://media"/>
            <a:extLst>
              <a:ext uri="{FF2B5EF4-FFF2-40B4-BE49-F238E27FC236}">
                <a16:creationId xmlns:a16="http://schemas.microsoft.com/office/drawing/2014/main" id="{6F84B027-64C6-7B77-E61C-8726B25D19B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29800" y="4231481"/>
            <a:ext cx="1524000" cy="1143000"/>
          </a:xfrm>
          <a:prstGeom prst="rect">
            <a:avLst/>
          </a:prstGeom>
        </p:spPr>
      </p:pic>
      <p:pic>
        <p:nvPicPr>
          <p:cNvPr id="7" name="idiot_0688-cropped">
            <a:hlinkClick r:id="" action="ppaction://media"/>
            <a:extLst>
              <a:ext uri="{FF2B5EF4-FFF2-40B4-BE49-F238E27FC236}">
                <a16:creationId xmlns:a16="http://schemas.microsoft.com/office/drawing/2014/main" id="{34B202DB-5280-986B-388A-C75631F5378F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29800" y="2286000"/>
            <a:ext cx="1524000" cy="1143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77837A-9EA5-AAB4-DC8F-908D4626D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3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2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64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6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3E10F-F789-5408-38B2-7A7C770E9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Misc</a:t>
            </a:r>
            <a:r>
              <a:rPr lang="en-US" dirty="0"/>
              <a:t>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ABBB6-F91A-41D0-7FE8-1616E00B0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Russian explanation-seeking </a:t>
            </a:r>
            <a:r>
              <a:rPr lang="en-GB" sz="2800" dirty="0" err="1"/>
              <a:t>PolQs</a:t>
            </a:r>
            <a:r>
              <a:rPr lang="en-GB" sz="2800" dirty="0"/>
              <a:t> like (6b) are somewhat reminiscent of English rising declaratives (Jeong 2018, </a:t>
            </a:r>
            <a:r>
              <a:rPr lang="en-GB" sz="2800" dirty="0" err="1"/>
              <a:t>a.o.</a:t>
            </a:r>
            <a:r>
              <a:rPr lang="en-GB" sz="2800" dirty="0"/>
              <a:t>), which cannot be used as root questions, but can have explanation-seeking uses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645A8-0850-47DD-93C5-B655F49DD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73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/>
              <a:t>Project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0374"/>
            <a:ext cx="10515600" cy="44862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cap="small" dirty="0">
                <a:solidFill>
                  <a:srgbClr val="0070C0"/>
                </a:solidFill>
              </a:rPr>
              <a:t>Objective</a:t>
            </a:r>
            <a:r>
              <a:rPr lang="en-US" sz="2400" b="1" dirty="0">
                <a:solidFill>
                  <a:srgbClr val="0070C0"/>
                </a:solidFill>
              </a:rPr>
              <a:t> I</a:t>
            </a:r>
            <a:r>
              <a:rPr lang="en-US" sz="2400" dirty="0"/>
              <a:t>: Form-to-meaning </a:t>
            </a:r>
            <a:r>
              <a:rPr lang="en-US" sz="2400" b="1" dirty="0"/>
              <a:t>composition</a:t>
            </a:r>
            <a:r>
              <a:rPr lang="en-US" sz="2400" dirty="0"/>
              <a:t> of </a:t>
            </a:r>
            <a:r>
              <a:rPr lang="en-US" sz="2400" dirty="0" err="1"/>
              <a:t>AltQs</a:t>
            </a:r>
            <a:r>
              <a:rPr lang="en-US" sz="2400" dirty="0"/>
              <a:t> </a:t>
            </a:r>
            <a:r>
              <a:rPr lang="en-US" sz="2400" b="1" dirty="0"/>
              <a:t>cross-linguistically.</a:t>
            </a:r>
            <a:br>
              <a:rPr lang="en-US" sz="2400" b="1" dirty="0"/>
            </a:br>
            <a:endParaRPr lang="en-US" sz="2400" b="1" dirty="0"/>
          </a:p>
          <a:p>
            <a:r>
              <a:rPr lang="en-US" sz="2400" dirty="0"/>
              <a:t>Languages use different surface cues to build an </a:t>
            </a:r>
            <a:r>
              <a:rPr lang="en-US" sz="2400" dirty="0" err="1"/>
              <a:t>AltQ</a:t>
            </a:r>
            <a:r>
              <a:rPr lang="en-US" sz="2400" dirty="0"/>
              <a:t>:</a:t>
            </a:r>
          </a:p>
          <a:p>
            <a:pPr marL="827088" indent="-457200">
              <a:buFont typeface="Wingdings" pitchFamily="2" charset="2"/>
              <a:buChar char="Ø"/>
            </a:pPr>
            <a:r>
              <a:rPr lang="en-US" sz="2400" dirty="0"/>
              <a:t>Prosody (multiple accent and final boundary tone): English, German</a:t>
            </a:r>
          </a:p>
          <a:p>
            <a:pPr marL="827088" indent="-457200">
              <a:buFont typeface="Wingdings" pitchFamily="2" charset="2"/>
              <a:buChar char="Ø"/>
            </a:pPr>
            <a:r>
              <a:rPr lang="en-US" sz="2400" dirty="0"/>
              <a:t>Placement of Q-particles: Turkish, Sinhala, Macedonian</a:t>
            </a:r>
          </a:p>
          <a:p>
            <a:pPr marL="827088" indent="-457200">
              <a:buFont typeface="Wingdings" pitchFamily="2" charset="2"/>
              <a:buChar char="Ø"/>
            </a:pPr>
            <a:r>
              <a:rPr lang="en-US" sz="2400" dirty="0"/>
              <a:t>Word order: Korean, Japanese, Russian, Ossetic</a:t>
            </a:r>
          </a:p>
          <a:p>
            <a:pPr marL="827088" indent="-457200">
              <a:buFont typeface="Wingdings" pitchFamily="2" charset="2"/>
              <a:buChar char="Ø"/>
            </a:pPr>
            <a:r>
              <a:rPr lang="en-US" sz="2400" dirty="0"/>
              <a:t>Lexical choice of disjunction: Basque, Finnish, Egyptian Arabic</a:t>
            </a:r>
          </a:p>
          <a:p>
            <a:pPr marL="369888" indent="0">
              <a:buNone/>
            </a:pPr>
            <a:endParaRPr lang="en-US" sz="2400" dirty="0"/>
          </a:p>
          <a:p>
            <a:r>
              <a:rPr lang="en-US" sz="2400" dirty="0"/>
              <a:t>P3 identified recurrent surface patterns (e.g., multiple accents/Q-particles) and  assigned to them a unified meaning contribution, resulting in a cross-linguistically informed compositional analysis of </a:t>
            </a:r>
            <a:r>
              <a:rPr lang="en-US" sz="2400" dirty="0" err="1"/>
              <a:t>AltQs</a:t>
            </a:r>
            <a:r>
              <a:rPr lang="en-US" sz="2400" dirty="0"/>
              <a:t>. </a:t>
            </a:r>
            <a:endParaRPr lang="en-US" sz="2000" dirty="0"/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FE6C0-E4CF-1935-458B-93E3EFF5E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9FE40B-67AF-CBC7-427A-FCEEEE1A9853}"/>
              </a:ext>
            </a:extLst>
          </p:cNvPr>
          <p:cNvSpPr txBox="1"/>
          <p:nvPr/>
        </p:nvSpPr>
        <p:spPr>
          <a:xfrm>
            <a:off x="2319130" y="6056648"/>
            <a:ext cx="9872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/>
              <a:t>(Meertens 2019, 2021, Jordanoska &amp; Meertens 2019, Meertens et al. 2019, Romero &amp; Meertens 2022)</a:t>
            </a:r>
          </a:p>
        </p:txBody>
      </p:sp>
    </p:spTree>
    <p:extLst>
      <p:ext uri="{BB962C8B-B14F-4D97-AF65-F5344CB8AC3E}">
        <p14:creationId xmlns:p14="http://schemas.microsoft.com/office/powerpoint/2010/main" val="267672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/>
              <a:t>Project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5557"/>
            <a:ext cx="10515600" cy="448627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cap="small" dirty="0">
                <a:solidFill>
                  <a:srgbClr val="0070C0"/>
                </a:solidFill>
              </a:rPr>
              <a:t>Objective</a:t>
            </a:r>
            <a:r>
              <a:rPr lang="en-US" sz="2400" b="1" dirty="0">
                <a:solidFill>
                  <a:srgbClr val="0070C0"/>
                </a:solidFill>
              </a:rPr>
              <a:t> II</a:t>
            </a:r>
            <a:r>
              <a:rPr lang="en-US" sz="2400" dirty="0"/>
              <a:t>: Complex utterance meaning of </a:t>
            </a:r>
            <a:r>
              <a:rPr lang="en-US" sz="2400" b="1" dirty="0"/>
              <a:t>root</a:t>
            </a:r>
            <a:r>
              <a:rPr lang="en-US" sz="2400" dirty="0"/>
              <a:t> </a:t>
            </a:r>
            <a:r>
              <a:rPr lang="en-US" sz="2400" dirty="0" err="1"/>
              <a:t>AltQs</a:t>
            </a:r>
            <a:r>
              <a:rPr lang="en-US" sz="2400" dirty="0"/>
              <a:t> in comparison to their polar and </a:t>
            </a:r>
            <a:r>
              <a:rPr lang="en-US" sz="2400" dirty="0" err="1"/>
              <a:t>wh</a:t>
            </a:r>
            <a:r>
              <a:rPr lang="en-US" sz="2400" dirty="0"/>
              <a:t>-question counterparts (in terms of repeat contexts, rhetorical uses, presupposition projection, response particles, </a:t>
            </a:r>
            <a:r>
              <a:rPr lang="en-US" sz="2400" dirty="0" err="1"/>
              <a:t>a.o.</a:t>
            </a:r>
            <a:r>
              <a:rPr lang="en-US" sz="2400" dirty="0"/>
              <a:t>)</a:t>
            </a:r>
          </a:p>
          <a:p>
            <a:pPr>
              <a:spcBef>
                <a:spcPts val="2000"/>
              </a:spcBef>
            </a:pPr>
            <a:r>
              <a:rPr lang="en-US" sz="2400" dirty="0"/>
              <a:t>E.g., rhetorical uses:</a:t>
            </a:r>
          </a:p>
          <a:p>
            <a:pPr marL="457200" indent="-457200">
              <a:buAutoNum type="arabicParenBoth" startAt="2"/>
            </a:pPr>
            <a:r>
              <a:rPr lang="en-US" sz="2400" dirty="0"/>
              <a:t>Context: We are at a soccer summer camp (for adults) and one of the participants keeps whining about how hard the training is. The coach ask:</a:t>
            </a:r>
            <a:br>
              <a:rPr lang="en-US" sz="2400" dirty="0"/>
            </a:br>
            <a:r>
              <a:rPr lang="en-US" sz="2400" dirty="0"/>
              <a:t>a.  </a:t>
            </a:r>
            <a:r>
              <a:rPr lang="en-US" sz="2400" b="1" dirty="0">
                <a:solidFill>
                  <a:srgbClr val="00B050"/>
                </a:solidFill>
              </a:rPr>
              <a:t>✓</a:t>
            </a:r>
            <a:r>
              <a:rPr lang="en-US" sz="2400" dirty="0"/>
              <a:t>    Are you a baby?</a:t>
            </a:r>
            <a:br>
              <a:rPr lang="en-US" sz="2400" dirty="0"/>
            </a:br>
            <a:r>
              <a:rPr lang="en-US" sz="2400" dirty="0"/>
              <a:t>b. </a:t>
            </a:r>
            <a:r>
              <a:rPr lang="en-US" sz="2400" dirty="0">
                <a:solidFill>
                  <a:srgbClr val="00B050"/>
                </a:solidFill>
              </a:rPr>
              <a:t>?/%</a:t>
            </a:r>
            <a:r>
              <a:rPr lang="en-US" sz="2400" dirty="0"/>
              <a:t> Are you an adult?</a:t>
            </a:r>
            <a:br>
              <a:rPr lang="en-US" sz="2400" dirty="0"/>
            </a:br>
            <a:r>
              <a:rPr lang="en-US" sz="2400" dirty="0"/>
              <a:t>c.  </a:t>
            </a:r>
            <a:r>
              <a:rPr lang="en-US" sz="2400" b="1" dirty="0">
                <a:solidFill>
                  <a:srgbClr val="FF0000"/>
                </a:solidFill>
              </a:rPr>
              <a:t>#</a:t>
            </a:r>
            <a:r>
              <a:rPr lang="en-US" sz="2400" dirty="0"/>
              <a:t>     Are you a baby or not?</a:t>
            </a:r>
            <a:br>
              <a:rPr lang="en-US" sz="2400" dirty="0"/>
            </a:br>
            <a:r>
              <a:rPr lang="en-US" sz="2400" dirty="0"/>
              <a:t>d.  </a:t>
            </a:r>
            <a:r>
              <a:rPr lang="en-US" sz="2400" b="1" dirty="0">
                <a:solidFill>
                  <a:srgbClr val="00B050"/>
                </a:solidFill>
              </a:rPr>
              <a:t>✓</a:t>
            </a:r>
            <a:r>
              <a:rPr lang="en-US" sz="2400" dirty="0"/>
              <a:t>   Are you an adult or not?  </a:t>
            </a:r>
          </a:p>
          <a:p>
            <a:pPr>
              <a:spcBef>
                <a:spcPts val="2000"/>
              </a:spcBef>
            </a:pPr>
            <a:r>
              <a:rPr lang="en-US" sz="2400" dirty="0"/>
              <a:t>Overall, P3 investigates how the semantic/pragmatic characteristics of the question form and discourse pressures interact to derive the observed empirical patterns.</a:t>
            </a:r>
          </a:p>
        </p:txBody>
      </p:sp>
      <p:sp>
        <p:nvSpPr>
          <p:cNvPr id="4" name="Left Arrow 3">
            <a:extLst>
              <a:ext uri="{FF2B5EF4-FFF2-40B4-BE49-F238E27FC236}">
                <a16:creationId xmlns:a16="http://schemas.microsoft.com/office/drawing/2014/main" id="{02777BEB-6532-BC57-D3B2-610B5090B48D}"/>
              </a:ext>
            </a:extLst>
          </p:cNvPr>
          <p:cNvSpPr/>
          <p:nvPr/>
        </p:nvSpPr>
        <p:spPr>
          <a:xfrm>
            <a:off x="7723965" y="3961364"/>
            <a:ext cx="1923033" cy="689113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FD25CE-345C-2F53-CC2A-DC268C641655}"/>
              </a:ext>
            </a:extLst>
          </p:cNvPr>
          <p:cNvSpPr txBox="1"/>
          <p:nvPr/>
        </p:nvSpPr>
        <p:spPr>
          <a:xfrm>
            <a:off x="8266287" y="4121254"/>
            <a:ext cx="1715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/>
              <a:t>Today’s talk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C2C1D-255B-690D-7D95-0D6722AA1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69261F-BE57-0BB6-4213-81166829D5A1}"/>
              </a:ext>
            </a:extLst>
          </p:cNvPr>
          <p:cNvSpPr txBox="1"/>
          <p:nvPr/>
        </p:nvSpPr>
        <p:spPr>
          <a:xfrm>
            <a:off x="2544417" y="6114058"/>
            <a:ext cx="9047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/>
              <a:t>(Beltrama et al. 2020, Theiler subm., Esipova &amp; Romero 2023, Mohammadi &amp; Romero 2023)</a:t>
            </a:r>
          </a:p>
        </p:txBody>
      </p:sp>
    </p:spTree>
    <p:extLst>
      <p:ext uri="{BB962C8B-B14F-4D97-AF65-F5344CB8AC3E}">
        <p14:creationId xmlns:p14="http://schemas.microsoft.com/office/powerpoint/2010/main" val="263409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/>
              <a:t>Project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6631"/>
            <a:ext cx="10515600" cy="44862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cap="small" dirty="0">
                <a:solidFill>
                  <a:srgbClr val="0070C0"/>
                </a:solidFill>
              </a:rPr>
              <a:t>Objective</a:t>
            </a:r>
            <a:r>
              <a:rPr lang="en-US" sz="2400" b="1" dirty="0">
                <a:solidFill>
                  <a:srgbClr val="0070C0"/>
                </a:solidFill>
              </a:rPr>
              <a:t> III</a:t>
            </a:r>
            <a:r>
              <a:rPr lang="en-US" sz="2400" dirty="0"/>
              <a:t>: Complex semantic/pragmatic meaning of </a:t>
            </a:r>
            <a:r>
              <a:rPr lang="en-US" sz="2400" b="1" dirty="0"/>
              <a:t>embedded</a:t>
            </a:r>
            <a:r>
              <a:rPr lang="en-US" sz="2400" dirty="0"/>
              <a:t> </a:t>
            </a:r>
            <a:r>
              <a:rPr lang="en-US" sz="2400" dirty="0" err="1"/>
              <a:t>AltQs</a:t>
            </a:r>
            <a:r>
              <a:rPr lang="en-US" sz="2400" dirty="0"/>
              <a:t> in comparison to </a:t>
            </a:r>
            <a:r>
              <a:rPr lang="en-US" sz="2400" dirty="0" err="1"/>
              <a:t>wh</a:t>
            </a:r>
            <a:r>
              <a:rPr lang="en-US" sz="2400" dirty="0"/>
              <a:t>- and polar questions.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Embedding puzzles:</a:t>
            </a:r>
          </a:p>
          <a:p>
            <a:pPr marL="0" indent="0">
              <a:buNone/>
            </a:pPr>
            <a:r>
              <a:rPr lang="en-US" sz="2400" dirty="0"/>
              <a:t>(3)  a.  </a:t>
            </a:r>
            <a:r>
              <a:rPr lang="en-US" sz="2400" b="1" dirty="0">
                <a:solidFill>
                  <a:srgbClr val="00B050"/>
                </a:solidFill>
              </a:rPr>
              <a:t>✓</a:t>
            </a:r>
            <a:r>
              <a:rPr lang="en-US" sz="2400" dirty="0"/>
              <a:t>It surprised Amy which of the two finalists won the game.		</a:t>
            </a:r>
            <a:r>
              <a:rPr lang="en-US" sz="2400" b="1" dirty="0" err="1"/>
              <a:t>WhQ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       b. </a:t>
            </a:r>
            <a:r>
              <a:rPr lang="en-US" sz="2400" b="1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 It surprised Amy whether the older finalist or the younger finalist won the</a:t>
            </a:r>
            <a:br>
              <a:rPr lang="en-US" sz="2400" dirty="0"/>
            </a:br>
            <a:r>
              <a:rPr lang="en-US" sz="2400" dirty="0"/>
              <a:t>              game.									</a:t>
            </a:r>
            <a:r>
              <a:rPr lang="en-US" sz="2400" b="1" dirty="0" err="1"/>
              <a:t>AltQ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       c. </a:t>
            </a:r>
            <a:r>
              <a:rPr lang="en-US" sz="2400" b="1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 It surprised Amy whether the older finalist won the game.		</a:t>
            </a:r>
            <a:r>
              <a:rPr lang="en-US" sz="2400" b="1" dirty="0" err="1"/>
              <a:t>PolQ</a:t>
            </a:r>
            <a:endParaRPr lang="en-US" sz="2000" b="1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P3 investigates how the semantic/pragmatic characteristics of the question form and the properties of the embedding verb conspire to derive embedding asymmetries.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88828-AE68-4DE8-C518-1DFAAF80A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A41334-F776-61FB-FEC9-D2080DCF5431}"/>
              </a:ext>
            </a:extLst>
          </p:cNvPr>
          <p:cNvSpPr txBox="1"/>
          <p:nvPr/>
        </p:nvSpPr>
        <p:spPr>
          <a:xfrm>
            <a:off x="5950226" y="5987018"/>
            <a:ext cx="503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/>
              <a:t>(Djärv 2021, 2022a, 2022b, Djärv &amp; Romero 2021)</a:t>
            </a:r>
          </a:p>
        </p:txBody>
      </p:sp>
    </p:spTree>
    <p:extLst>
      <p:ext uri="{BB962C8B-B14F-4D97-AF65-F5344CB8AC3E}">
        <p14:creationId xmlns:p14="http://schemas.microsoft.com/office/powerpoint/2010/main" val="280427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688258"/>
            <a:ext cx="10515600" cy="5488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Project overview</a:t>
            </a:r>
          </a:p>
          <a:p>
            <a:pPr marL="0" indent="0">
              <a:buNone/>
            </a:pPr>
            <a:r>
              <a:rPr lang="en-GB" sz="2400" dirty="0"/>
              <a:t>Two Strategies for Rhetorical Questions:</a:t>
            </a:r>
          </a:p>
          <a:p>
            <a:r>
              <a:rPr lang="en-US" sz="2400" b="1" dirty="0"/>
              <a:t>Intro</a:t>
            </a:r>
          </a:p>
          <a:p>
            <a:r>
              <a:rPr lang="en-US" sz="2400" dirty="0"/>
              <a:t>Root vs. explanation-seeking questions</a:t>
            </a:r>
          </a:p>
          <a:p>
            <a:r>
              <a:rPr lang="en-GB" sz="2400" dirty="0"/>
              <a:t>Explanation-seeking vs. re-asking rhetorical strategies</a:t>
            </a:r>
            <a:endParaRPr lang="en-US" sz="2400" dirty="0"/>
          </a:p>
          <a:p>
            <a:r>
              <a:rPr lang="en-US" sz="2400" dirty="0"/>
              <a:t>Outro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C1602D-8286-6632-412F-F35529EE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2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/>
              <a:t>Intro: starting 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dirty="0"/>
              <a:t>Rhetorical questions (</a:t>
            </a:r>
            <a:r>
              <a:rPr lang="en-GB" sz="2400" b="1" dirty="0" err="1"/>
              <a:t>RheQs</a:t>
            </a:r>
            <a:r>
              <a:rPr lang="en-GB" sz="2400" b="1" dirty="0"/>
              <a:t>) </a:t>
            </a:r>
            <a:r>
              <a:rPr lang="en-GB" sz="2400" dirty="0"/>
              <a:t>are questions answers to which are assumed to be obvious by the speaker (</a:t>
            </a:r>
            <a:r>
              <a:rPr lang="en-GB" sz="2400" dirty="0" err="1"/>
              <a:t>Caponigro</a:t>
            </a:r>
            <a:r>
              <a:rPr lang="en-GB" sz="2400" dirty="0"/>
              <a:t> &amp; Sprouse 2007, </a:t>
            </a:r>
            <a:r>
              <a:rPr lang="en-GB" sz="2400" dirty="0" err="1"/>
              <a:t>a.o.</a:t>
            </a:r>
            <a:r>
              <a:rPr lang="en-GB" sz="2400" dirty="0"/>
              <a:t>)</a:t>
            </a:r>
          </a:p>
          <a:p>
            <a:pPr marL="0" indent="0">
              <a:buNone/>
            </a:pPr>
            <a:r>
              <a:rPr lang="en-GB" sz="2400" dirty="0"/>
              <a:t>But! </a:t>
            </a:r>
            <a:r>
              <a:rPr lang="en-GB" sz="2400" b="1" dirty="0"/>
              <a:t>Yes/no questions (YNQs)</a:t>
            </a:r>
            <a:r>
              <a:rPr lang="en-GB" sz="2400" dirty="0"/>
              <a:t>—</a:t>
            </a:r>
            <a:r>
              <a:rPr lang="en-GB" sz="2400" b="1" dirty="0"/>
              <a:t>polar (</a:t>
            </a:r>
            <a:r>
              <a:rPr lang="en-GB" sz="2400" b="1" dirty="0" err="1"/>
              <a:t>PolQs</a:t>
            </a:r>
            <a:r>
              <a:rPr lang="en-GB" sz="2400" b="1" dirty="0"/>
              <a:t>)</a:t>
            </a:r>
            <a:r>
              <a:rPr lang="en-GB" sz="2400" dirty="0"/>
              <a:t> and </a:t>
            </a:r>
            <a:r>
              <a:rPr lang="en-GB" sz="2400" b="1" dirty="0"/>
              <a:t>‘or not’ alternative questions (</a:t>
            </a:r>
            <a:r>
              <a:rPr lang="en-GB" sz="2400" b="1" dirty="0" err="1"/>
              <a:t>AltQs</a:t>
            </a:r>
            <a:r>
              <a:rPr lang="en-GB" sz="2400" b="1" dirty="0"/>
              <a:t>)</a:t>
            </a:r>
            <a:r>
              <a:rPr lang="en-GB" sz="2400" dirty="0"/>
              <a:t>—vary in whether their prejacent is assumed to be true or false when used rhetorically:</a:t>
            </a:r>
          </a:p>
          <a:p>
            <a:pPr marL="0" indent="0" defTabSz="91440">
              <a:buNone/>
            </a:pPr>
            <a:r>
              <a:rPr lang="en-GB" sz="2400" dirty="0"/>
              <a:t>(4)		</a:t>
            </a:r>
            <a:r>
              <a:rPr lang="en-GB" sz="2400" i="1" dirty="0"/>
              <a:t>Context: The addressee is known to be a(n) adult/human/Democrat, but their 								</a:t>
            </a:r>
            <a:r>
              <a:rPr lang="en-GB" sz="2400" i="1" dirty="0" err="1"/>
              <a:t>behavior</a:t>
            </a:r>
            <a:r>
              <a:rPr lang="en-GB" sz="2400" i="1" dirty="0"/>
              <a:t> at the moment is inconsistent with this characterization (e.g., they 										make a childish request/exhibit extreme cruelty/refuse to support a progressive 					initiative). The speaker asks them:</a:t>
            </a:r>
          </a:p>
          <a:p>
            <a:pPr marL="0" indent="0" defTabSz="91440">
              <a:buNone/>
            </a:pPr>
            <a:r>
              <a:rPr lang="en-GB" sz="2400" dirty="0"/>
              <a:t>					a.							Are you a(n) child/animal/Republican? (prejacent assumed false)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b.	?	/%	Are you a(n) adult/human/Democrat? (prejacent assumed true)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c.							Are you a(n) adult/human/Democrat or not? (prejacent assumed true)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d.					#	Are you a(n) child/animal/Republican or not? (prejacent assumed false)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E707E-2D40-68D4-B887-E4EBD256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6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r>
              <a:rPr lang="en-US" sz="3600" dirty="0"/>
              <a:t>Intro: prior 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r>
              <a:rPr lang="en-US" sz="2400" dirty="0"/>
              <a:t>Mostly focuses on </a:t>
            </a:r>
            <a:r>
              <a:rPr lang="en-US" sz="2400" i="1" dirty="0" err="1"/>
              <a:t>wh</a:t>
            </a:r>
            <a:r>
              <a:rPr lang="en-US" sz="2400" dirty="0"/>
              <a:t> </a:t>
            </a:r>
            <a:r>
              <a:rPr lang="en-US" sz="2400" dirty="0" err="1"/>
              <a:t>RheQs</a:t>
            </a:r>
            <a:endParaRPr lang="en-US" sz="2400" dirty="0"/>
          </a:p>
          <a:p>
            <a:r>
              <a:rPr lang="en-US" sz="2400" dirty="0"/>
              <a:t>Earlier assumptions relevant for the issue at hand: </a:t>
            </a:r>
          </a:p>
          <a:p>
            <a:pPr lvl="1"/>
            <a:r>
              <a:rPr lang="en-US" sz="2000" dirty="0"/>
              <a:t>Prejacents of rhetorical YNQs are presumed to be false (but see, e.g., Rohde 2006)</a:t>
            </a:r>
          </a:p>
          <a:p>
            <a:pPr lvl="1"/>
            <a:r>
              <a:rPr lang="en-US" sz="2000" dirty="0" err="1"/>
              <a:t>AltQs</a:t>
            </a:r>
            <a:r>
              <a:rPr lang="en-US" sz="2000" dirty="0"/>
              <a:t> typically cannot be used as </a:t>
            </a:r>
            <a:r>
              <a:rPr lang="en-US" sz="2000" dirty="0" err="1"/>
              <a:t>RheQs</a:t>
            </a:r>
            <a:r>
              <a:rPr lang="en-US" sz="2000" dirty="0"/>
              <a:t> (but see, e.g., </a:t>
            </a:r>
            <a:r>
              <a:rPr lang="en-US" sz="2000" dirty="0" err="1"/>
              <a:t>Biezma</a:t>
            </a:r>
            <a:r>
              <a:rPr lang="en-US" sz="2000" dirty="0"/>
              <a:t> &amp; Rawlins 2017)</a:t>
            </a:r>
          </a:p>
          <a:p>
            <a:r>
              <a:rPr lang="en-US" sz="2400" dirty="0"/>
              <a:t>E.g.:</a:t>
            </a:r>
          </a:p>
          <a:p>
            <a:pPr lvl="1"/>
            <a:r>
              <a:rPr lang="en-US" sz="2000" dirty="0" err="1"/>
              <a:t>Caponigro</a:t>
            </a:r>
            <a:r>
              <a:rPr lang="en-US" sz="2000" dirty="0"/>
              <a:t> &amp; Sprouse 2007: “</a:t>
            </a:r>
            <a:r>
              <a:rPr lang="en-GB" sz="2000" dirty="0"/>
              <a:t>yes/no [</a:t>
            </a:r>
            <a:r>
              <a:rPr lang="en-GB" sz="2000" dirty="0" err="1"/>
              <a:t>RheQ</a:t>
            </a:r>
            <a:r>
              <a:rPr lang="en-GB" sz="2000" dirty="0"/>
              <a:t>]s require an answer of the opposite polarity</a:t>
            </a:r>
            <a:r>
              <a:rPr lang="en-US" sz="2000" dirty="0"/>
              <a:t>”</a:t>
            </a:r>
          </a:p>
          <a:p>
            <a:pPr lvl="1"/>
            <a:r>
              <a:rPr lang="en-US" sz="2000" dirty="0"/>
              <a:t>Van </a:t>
            </a:r>
            <a:r>
              <a:rPr lang="en-US" sz="2000" dirty="0" err="1"/>
              <a:t>Rooy</a:t>
            </a:r>
            <a:r>
              <a:rPr lang="en-US" sz="2000" dirty="0"/>
              <a:t> &amp; </a:t>
            </a:r>
            <a:r>
              <a:rPr lang="en-US" sz="2000" dirty="0" err="1"/>
              <a:t>Šafářová</a:t>
            </a:r>
            <a:r>
              <a:rPr lang="en-US" sz="2000" dirty="0"/>
              <a:t> 2003:</a:t>
            </a:r>
          </a:p>
          <a:p>
            <a:pPr lvl="2"/>
            <a:r>
              <a:rPr lang="en-US" sz="1600" dirty="0"/>
              <a:t>“</a:t>
            </a:r>
            <a:r>
              <a:rPr lang="en-GB" sz="1600" dirty="0"/>
              <a:t>It is commonly assumed in the literature that for a rhetorical question the negative answer is presupposed to be true</a:t>
            </a:r>
            <a:r>
              <a:rPr lang="en-US" sz="1600" dirty="0"/>
              <a:t>”</a:t>
            </a:r>
          </a:p>
          <a:p>
            <a:pPr lvl="2"/>
            <a:r>
              <a:rPr lang="en-US" sz="1600" dirty="0"/>
              <a:t>Note that </a:t>
            </a:r>
            <a:r>
              <a:rPr lang="en-GB" sz="1600" i="1" dirty="0"/>
              <a:t>Are you crazy or not?</a:t>
            </a:r>
            <a:r>
              <a:rPr lang="en-GB" sz="1600" dirty="0"/>
              <a:t> is weird as a </a:t>
            </a:r>
            <a:r>
              <a:rPr lang="en-GB" sz="1600" dirty="0" err="1"/>
              <a:t>RheQ</a:t>
            </a:r>
            <a:r>
              <a:rPr lang="en-GB" sz="1600" dirty="0"/>
              <a:t>; suggest that ‘or not’ </a:t>
            </a:r>
            <a:r>
              <a:rPr lang="en-GB" sz="1600" dirty="0" err="1"/>
              <a:t>AltQs</a:t>
            </a:r>
            <a:r>
              <a:rPr lang="en-GB" sz="1600" dirty="0"/>
              <a:t> can’t be used rhetorically (?)</a:t>
            </a:r>
          </a:p>
          <a:p>
            <a:pPr lvl="2"/>
            <a:r>
              <a:rPr lang="en-GB" sz="1600" dirty="0"/>
              <a:t>Do not offer a satisfactory explanation for that, however (“The reason is that the agent wants to highlight/suggest that she recently got some indication that the positive proposition might be true after all”)</a:t>
            </a:r>
          </a:p>
          <a:p>
            <a:pPr lvl="2"/>
            <a:r>
              <a:rPr lang="en-GB" sz="1600" dirty="0"/>
              <a:t>Do not discuss </a:t>
            </a:r>
            <a:r>
              <a:rPr lang="en-GB" sz="1600" dirty="0" err="1"/>
              <a:t>RheQs</a:t>
            </a:r>
            <a:r>
              <a:rPr lang="en-GB" sz="1600" dirty="0"/>
              <a:t> with </a:t>
            </a:r>
            <a:r>
              <a:rPr lang="en-GB" sz="1600" dirty="0" err="1"/>
              <a:t>prejacents</a:t>
            </a:r>
            <a:r>
              <a:rPr lang="en-GB" sz="1600" dirty="0"/>
              <a:t> assumed to be true, or the fact that ‘or not’ </a:t>
            </a:r>
            <a:r>
              <a:rPr lang="en-GB" sz="1600" dirty="0" err="1"/>
              <a:t>AltQs</a:t>
            </a:r>
            <a:r>
              <a:rPr lang="en-GB" sz="1600" dirty="0"/>
              <a:t> can be (and preferably are) used as such </a:t>
            </a:r>
            <a:r>
              <a:rPr lang="en-GB" sz="1600" dirty="0" err="1"/>
              <a:t>RheQs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0A570-4F3E-89E6-9103-732E47237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1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folien_mit_Logo_Exzellenzcluster-4">
  <a:themeElements>
    <a:clrScheme name="UNIK Farben PowerPoint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9AD1"/>
      </a:accent1>
      <a:accent2>
        <a:srgbClr val="59B6DC"/>
      </a:accent2>
      <a:accent3>
        <a:srgbClr val="A0D3E6"/>
      </a:accent3>
      <a:accent4>
        <a:srgbClr val="C8E5EF"/>
      </a:accent4>
      <a:accent5>
        <a:srgbClr val="B2B2B2"/>
      </a:accent5>
      <a:accent6>
        <a:srgbClr val="808080"/>
      </a:accent6>
      <a:hlink>
        <a:srgbClr val="5F5F5F"/>
      </a:hlink>
      <a:folHlink>
        <a:srgbClr val="919191"/>
      </a:folHlink>
    </a:clrScheme>
    <a:fontScheme name="UNIK 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_UNIK_004_141210_001.potx" id="{D5C4D1FF-0076-4A15-A409-554B8B0B2150}" vid="{2F6AA3DA-7512-4909-A2F0-00BCBEA17D6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7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A1D2CB9-5E25-0148-A264-6DDC496856F7}">
  <we:reference id="wa104380121" version="2.0.0.0" store="en-US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89197</TotalTime>
  <Words>6638</Words>
  <Application>Microsoft Office PowerPoint</Application>
  <PresentationFormat>Widescreen</PresentationFormat>
  <Paragraphs>349</Paragraphs>
  <Slides>35</Slides>
  <Notes>0</Notes>
  <HiddenSlides>2</HiddenSlides>
  <MMClips>16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Cambria</vt:lpstr>
      <vt:lpstr>Wingdings</vt:lpstr>
      <vt:lpstr>Office Theme</vt:lpstr>
      <vt:lpstr>Masterfolien_mit_Logo_Exzellenzcluster-4</vt:lpstr>
      <vt:lpstr>P3: Alternative Questions and Beyond</vt:lpstr>
      <vt:lpstr>PowerPoint Presentation</vt:lpstr>
      <vt:lpstr>Project overview</vt:lpstr>
      <vt:lpstr>Project overview</vt:lpstr>
      <vt:lpstr>Project overview</vt:lpstr>
      <vt:lpstr>Project overview</vt:lpstr>
      <vt:lpstr>PowerPoint Presentation</vt:lpstr>
      <vt:lpstr>Intro: starting observation</vt:lpstr>
      <vt:lpstr>Intro: prior literature</vt:lpstr>
      <vt:lpstr>Intro: this talk</vt:lpstr>
      <vt:lpstr>PowerPoint Presentation</vt:lpstr>
      <vt:lpstr>Root vs. explanation-seeking questions: basics</vt:lpstr>
      <vt:lpstr>Root vs. explanation-seeking questions: Russian prosody</vt:lpstr>
      <vt:lpstr>Root vs. explanation-seeking questions: Russian prosody</vt:lpstr>
      <vt:lpstr>Question forms with only explanation-seeking uses</vt:lpstr>
      <vt:lpstr>Question forms with only explanation-seeking uses</vt:lpstr>
      <vt:lpstr>Question forms with only explanation-seeking uses</vt:lpstr>
      <vt:lpstr>‘Or not’ AltQs cannot be explanation-seeking</vt:lpstr>
      <vt:lpstr>A note on constituent sub-QUD yes/no questions</vt:lpstr>
      <vt:lpstr>PowerPoint Presentation</vt:lpstr>
      <vt:lpstr>Prejacent truth in unambiguous yes/no RheQs</vt:lpstr>
      <vt:lpstr>Prejacent truth in unambiguous yes/no RheQs</vt:lpstr>
      <vt:lpstr>Explanation-seeking vs. re-asking rhetorical strategies</vt:lpstr>
      <vt:lpstr>Explanation-seeking rhetorical strategy</vt:lpstr>
      <vt:lpstr>Re-asking rhetorical strategy</vt:lpstr>
      <vt:lpstr>Re-asking rhetorical strategy</vt:lpstr>
      <vt:lpstr>Going back to (4)</vt:lpstr>
      <vt:lpstr>PowerPoint Presentation</vt:lpstr>
      <vt:lpstr>Outro: main take-home points</vt:lpstr>
      <vt:lpstr>Outro: outlook</vt:lpstr>
      <vt:lpstr>PowerPoint Presentation</vt:lpstr>
      <vt:lpstr>References</vt:lpstr>
      <vt:lpstr>References</vt:lpstr>
      <vt:lpstr>Root vs. explanation-seeking questions: basics</vt:lpstr>
      <vt:lpstr>Misc notes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 Language Linguistics</dc:title>
  <dc:creator>Masha Esipova</dc:creator>
  <cp:lastModifiedBy>Mariia Esipova</cp:lastModifiedBy>
  <cp:revision>909</cp:revision>
  <dcterms:created xsi:type="dcterms:W3CDTF">2018-06-16T14:12:39Z</dcterms:created>
  <dcterms:modified xsi:type="dcterms:W3CDTF">2023-06-12T10:03:05Z</dcterms:modified>
</cp:coreProperties>
</file>