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24" r:id="rId3"/>
    <p:sldId id="511" r:id="rId4"/>
    <p:sldId id="565" r:id="rId5"/>
    <p:sldId id="658" r:id="rId6"/>
    <p:sldId id="657" r:id="rId7"/>
    <p:sldId id="659" r:id="rId8"/>
    <p:sldId id="574" r:id="rId9"/>
    <p:sldId id="606" r:id="rId10"/>
    <p:sldId id="662" r:id="rId11"/>
    <p:sldId id="675" r:id="rId12"/>
    <p:sldId id="625" r:id="rId13"/>
    <p:sldId id="652" r:id="rId14"/>
    <p:sldId id="676" r:id="rId15"/>
    <p:sldId id="663" r:id="rId16"/>
    <p:sldId id="664" r:id="rId17"/>
    <p:sldId id="665" r:id="rId18"/>
    <p:sldId id="559" r:id="rId19"/>
    <p:sldId id="666" r:id="rId20"/>
    <p:sldId id="677" r:id="rId21"/>
    <p:sldId id="668" r:id="rId22"/>
    <p:sldId id="667" r:id="rId23"/>
    <p:sldId id="669" r:id="rId24"/>
    <p:sldId id="678" r:id="rId25"/>
    <p:sldId id="661" r:id="rId26"/>
    <p:sldId id="670" r:id="rId27"/>
    <p:sldId id="672" r:id="rId28"/>
    <p:sldId id="671" r:id="rId29"/>
    <p:sldId id="674" r:id="rId30"/>
    <p:sldId id="673" r:id="rId31"/>
    <p:sldId id="660" r:id="rId32"/>
    <p:sldId id="631" r:id="rId33"/>
    <p:sldId id="639" r:id="rId34"/>
    <p:sldId id="5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86"/>
            <p14:sldId id="324"/>
          </p14:sldIdLst>
        </p14:section>
        <p14:section name="Intro" id="{880AAE83-F071-4449-9141-732FEF91B113}">
          <p14:sldIdLst>
            <p14:sldId id="511"/>
            <p14:sldId id="565"/>
            <p14:sldId id="658"/>
            <p14:sldId id="657"/>
            <p14:sldId id="659"/>
          </p14:sldIdLst>
        </p14:section>
        <p14:section name="Q-Peak in questions" id="{6CA91A4F-4CBF-4F34-878B-609FD1324110}">
          <p14:sldIdLst>
            <p14:sldId id="574"/>
            <p14:sldId id="606"/>
            <p14:sldId id="662"/>
            <p14:sldId id="675"/>
          </p14:sldIdLst>
        </p14:section>
        <p14:section name="Q-Peak in requests" id="{A314003F-99FE-4B51-A8D9-FA362F85B133}">
          <p14:sldIdLst>
            <p14:sldId id="625"/>
            <p14:sldId id="652"/>
            <p14:sldId id="676"/>
            <p14:sldId id="663"/>
            <p14:sldId id="664"/>
            <p14:sldId id="665"/>
          </p14:sldIdLst>
        </p14:section>
        <p14:section name="No Q-Peak in suggestions" id="{A2643402-3187-465B-9C14-5CBB33841A59}">
          <p14:sldIdLst>
            <p14:sldId id="559"/>
            <p14:sldId id="666"/>
            <p14:sldId id="677"/>
            <p14:sldId id="668"/>
            <p14:sldId id="667"/>
            <p14:sldId id="669"/>
            <p14:sldId id="678"/>
          </p14:sldIdLst>
        </p14:section>
        <p14:section name="What does the Q-Peak do?" id="{A5EF917B-8982-41B9-BE64-7B4486A8E664}">
          <p14:sldIdLst>
            <p14:sldId id="661"/>
            <p14:sldId id="670"/>
            <p14:sldId id="672"/>
            <p14:sldId id="671"/>
            <p14:sldId id="674"/>
            <p14:sldId id="673"/>
          </p14:sldIdLst>
        </p14:section>
        <p14:section name="Outro" id="{FF95750F-D87C-4887-BA50-5A20223DCDA9}">
          <p14:sldIdLst>
            <p14:sldId id="660"/>
            <p14:sldId id="631"/>
            <p14:sldId id="639"/>
          </p14:sldIdLst>
        </p14:section>
        <p14:section name="References" id="{0B77C780-F4FF-44D3-A765-84239429DCC1}">
          <p14:sldIdLst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8" autoAdjust="0"/>
    <p:restoredTop sz="94672" autoAdjust="0"/>
  </p:normalViewPr>
  <p:slideViewPr>
    <p:cSldViewPr snapToGrid="0">
      <p:cViewPr varScale="1">
        <p:scale>
          <a:sx n="62" d="100"/>
          <a:sy n="62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0739-852B-4838-A11E-B17C0B3609A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2.png"/><Relationship Id="rId5" Type="http://schemas.microsoft.com/office/2007/relationships/media" Target="../media/media4.wav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wav"/><Relationship Id="rId7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wav"/><Relationship Id="rId7" Type="http://schemas.openxmlformats.org/officeDocument/2006/relationships/hyperlink" Target="https://ruscorpora.ru/new/search-murco.html" TargetMode="Externa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10" Type="http://schemas.openxmlformats.org/officeDocument/2006/relationships/image" Target="../media/image2.png"/><Relationship Id="rId4" Type="http://schemas.openxmlformats.org/officeDocument/2006/relationships/audio" Target="../media/media7.wav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wav"/><Relationship Id="rId7" Type="http://schemas.openxmlformats.org/officeDocument/2006/relationships/image" Target="../media/image1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5.wav"/><Relationship Id="rId7" Type="http://schemas.openxmlformats.org/officeDocument/2006/relationships/image" Target="../media/image16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wav"/><Relationship Id="rId7" Type="http://schemas.openxmlformats.org/officeDocument/2006/relationships/image" Target="../media/image19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0.wav"/><Relationship Id="rId7" Type="http://schemas.openxmlformats.org/officeDocument/2006/relationships/image" Target="../media/image21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4.wav"/><Relationship Id="rId7" Type="http://schemas.openxmlformats.org/officeDocument/2006/relationships/image" Target="../media/image25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ojs.ung.si/index.php/JSL/article/view/8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To Q or not to Q?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5590"/>
            <a:ext cx="9144000" cy="12322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Masha Esipova (Bar-Ilan University)</a:t>
            </a:r>
          </a:p>
          <a:p>
            <a:r>
              <a:rPr lang="en-US" dirty="0"/>
              <a:t>TCD Linguistics Research Seminar</a:t>
            </a:r>
          </a:p>
          <a:p>
            <a:r>
              <a:rPr lang="en-US" dirty="0"/>
              <a:t>October 10, 2023</a:t>
            </a:r>
          </a:p>
        </p:txBody>
      </p:sp>
    </p:spTree>
    <p:extLst>
      <p:ext uri="{BB962C8B-B14F-4D97-AF65-F5344CB8AC3E}">
        <p14:creationId xmlns:p14="http://schemas.microsoft.com/office/powerpoint/2010/main" val="223000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sound wave&#10;&#10;Description automatically generated">
            <a:extLst>
              <a:ext uri="{FF2B5EF4-FFF2-40B4-BE49-F238E27FC236}">
                <a16:creationId xmlns:a16="http://schemas.microsoft.com/office/drawing/2014/main" id="{C686A18D-55CA-89C3-8532-9C6A11F24F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4" y="5216299"/>
            <a:ext cx="4557933" cy="164592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CBDA6805-461C-4963-11B3-585B2FAC35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4" y="3635874"/>
            <a:ext cx="4557933" cy="1645920"/>
          </a:xfrm>
          <a:prstGeom prst="rect">
            <a:avLst/>
          </a:prstGeom>
        </p:spPr>
      </p:pic>
      <p:pic>
        <p:nvPicPr>
          <p:cNvPr id="7" name="Picture 6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6CE7843D-186D-6D3A-0E42-5EC8A69EF4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25" y="2062163"/>
            <a:ext cx="4557933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Q-Peak vs. focus 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The Q-Peak is reliably different in production and perception from both “regular” (new information) and contrastive (e.g., corrective) focus marking (see also Meyer &amp; </a:t>
            </a:r>
            <a:r>
              <a:rPr lang="en-US" sz="2000" dirty="0" err="1"/>
              <a:t>Mleinek</a:t>
            </a:r>
            <a:r>
              <a:rPr lang="en-US" sz="2000" dirty="0"/>
              <a:t> 2006):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(5)		</a:t>
            </a:r>
            <a:r>
              <a:rPr lang="en-US" sz="2000" b="1" dirty="0"/>
              <a:t>Regular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A:		‘Who called Nina?’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B:		[</a:t>
            </a:r>
            <a:r>
              <a:rPr lang="en-US" sz="2000" dirty="0" err="1"/>
              <a:t>Ljudmila</a:t>
            </a:r>
            <a:r>
              <a:rPr lang="en-US" sz="2000" dirty="0"/>
              <a:t>]</a:t>
            </a:r>
            <a:r>
              <a:rPr lang="en-US" sz="2000" baseline="-25000" dirty="0"/>
              <a:t>FOC</a:t>
            </a:r>
            <a:r>
              <a:rPr lang="en-US" sz="2000" dirty="0"/>
              <a:t>				</a:t>
            </a:r>
            <a:r>
              <a:rPr lang="en-US" sz="2000" dirty="0" err="1"/>
              <a:t>pozvonila</a:t>
            </a:r>
            <a:r>
              <a:rPr lang="en-US" sz="2000" dirty="0"/>
              <a:t>						Nine.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				</a:t>
            </a:r>
            <a:r>
              <a:rPr lang="en-US" sz="2000" dirty="0" err="1"/>
              <a:t>Lyudmila.NOM</a:t>
            </a:r>
            <a:r>
              <a:rPr lang="en-US" sz="2000" dirty="0"/>
              <a:t> 	</a:t>
            </a:r>
            <a:r>
              <a:rPr lang="en-US" sz="2000" dirty="0" err="1"/>
              <a:t>call.PAST.SG.F</a:t>
            </a:r>
            <a:r>
              <a:rPr lang="en-US" sz="2000" dirty="0"/>
              <a:t> </a:t>
            </a:r>
            <a:r>
              <a:rPr lang="en-US" sz="2000" dirty="0" err="1"/>
              <a:t>Nina.ACC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				‘Lyudmila called Nina.’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(6)		</a:t>
            </a:r>
            <a:r>
              <a:rPr lang="en-US" sz="2000" b="1" dirty="0"/>
              <a:t>Contrastive 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A:		‘Marina called Nina.’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B:		[</a:t>
            </a:r>
            <a:r>
              <a:rPr lang="en-US" sz="2000" dirty="0" err="1"/>
              <a:t>Ljudmila</a:t>
            </a:r>
            <a:r>
              <a:rPr lang="en-US" sz="2000" dirty="0"/>
              <a:t>]</a:t>
            </a:r>
            <a:r>
              <a:rPr lang="en-US" sz="2000" baseline="-25000" dirty="0"/>
              <a:t>CONTRFOC</a:t>
            </a:r>
            <a:r>
              <a:rPr lang="en-US" sz="2000" dirty="0"/>
              <a:t>		</a:t>
            </a:r>
            <a:r>
              <a:rPr lang="en-US" sz="2000" dirty="0" err="1"/>
              <a:t>pozvonila</a:t>
            </a:r>
            <a:r>
              <a:rPr lang="en-US" sz="2000" dirty="0"/>
              <a:t>						Nine!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baseline="-25000" dirty="0"/>
              <a:t>									</a:t>
            </a:r>
            <a:r>
              <a:rPr lang="en-US" sz="2000" dirty="0" err="1"/>
              <a:t>Lyudmila.NOM</a:t>
            </a:r>
            <a:r>
              <a:rPr lang="en-US" sz="2000" dirty="0"/>
              <a:t>					</a:t>
            </a:r>
            <a:r>
              <a:rPr lang="en-US" sz="2000" dirty="0" err="1"/>
              <a:t>call.PAST.SG.F</a:t>
            </a:r>
            <a:r>
              <a:rPr lang="en-US" sz="2000" dirty="0"/>
              <a:t>	</a:t>
            </a:r>
            <a:r>
              <a:rPr lang="en-US" sz="2000" dirty="0" err="1"/>
              <a:t>Nina.ACC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baseline="-25000" dirty="0"/>
              <a:t>									</a:t>
            </a:r>
            <a:r>
              <a:rPr lang="en-US" sz="2000" dirty="0"/>
              <a:t>‘Lyudmila called Nina!’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(7)		</a:t>
            </a:r>
            <a:r>
              <a:rPr lang="en-US" sz="2000" b="1" dirty="0"/>
              <a:t>YNQ w/focus on the subject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‘Who called Nina?’	[</a:t>
            </a:r>
            <a:r>
              <a:rPr lang="en-US" sz="2000" dirty="0" err="1"/>
              <a:t>Ljudmila</a:t>
            </a:r>
            <a:r>
              <a:rPr lang="en-US" sz="2000" dirty="0"/>
              <a:t>]</a:t>
            </a:r>
            <a:r>
              <a:rPr lang="en-US" sz="2000" baseline="-25000" dirty="0"/>
              <a:t>Q-FOC</a:t>
            </a:r>
            <a:r>
              <a:rPr lang="en-US" sz="2000" dirty="0"/>
              <a:t> 		</a:t>
            </a:r>
            <a:r>
              <a:rPr lang="en-US" sz="2000" dirty="0" err="1"/>
              <a:t>pozvonila</a:t>
            </a:r>
            <a:r>
              <a:rPr lang="en-US" sz="2000" dirty="0"/>
              <a:t> 					Nine?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																						</a:t>
            </a:r>
            <a:r>
              <a:rPr lang="en-US" sz="2000" dirty="0" err="1"/>
              <a:t>Lyudmila.NOM</a:t>
            </a:r>
            <a:r>
              <a:rPr lang="en-US" sz="2000" dirty="0"/>
              <a:t>		</a:t>
            </a:r>
            <a:r>
              <a:rPr lang="en-US" sz="2000" dirty="0" err="1"/>
              <a:t>call.PAST.SG.F</a:t>
            </a:r>
            <a:r>
              <a:rPr lang="en-US" sz="2000" dirty="0"/>
              <a:t>	</a:t>
            </a:r>
            <a:r>
              <a:rPr lang="en-US" sz="2000" dirty="0" err="1"/>
              <a:t>Nina.ACC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‘Who called Nina? Did Lyudmila call Nina?’</a:t>
            </a:r>
          </a:p>
        </p:txBody>
      </p:sp>
      <p:pic>
        <p:nvPicPr>
          <p:cNvPr id="10" name="lyudmila-foc-rus">
            <a:hlinkClick r:id="" action="ppaction://media"/>
            <a:extLst>
              <a:ext uri="{FF2B5EF4-FFF2-40B4-BE49-F238E27FC236}">
                <a16:creationId xmlns:a16="http://schemas.microsoft.com/office/drawing/2014/main" id="{89D9F0E3-4F23-CFEA-74D9-3A83CE0A1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71239" y="2681923"/>
            <a:ext cx="406400" cy="406400"/>
          </a:xfrm>
          <a:prstGeom prst="rect">
            <a:avLst/>
          </a:prstGeom>
        </p:spPr>
      </p:pic>
      <p:pic>
        <p:nvPicPr>
          <p:cNvPr id="11" name="lyudmila-contrfoc-rus">
            <a:hlinkClick r:id="" action="ppaction://media"/>
            <a:extLst>
              <a:ext uri="{FF2B5EF4-FFF2-40B4-BE49-F238E27FC236}">
                <a16:creationId xmlns:a16="http://schemas.microsoft.com/office/drawing/2014/main" id="{A6A6ACE6-66BB-60AF-552F-408533E5F07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8549" y="4023043"/>
            <a:ext cx="406400" cy="406400"/>
          </a:xfrm>
          <a:prstGeom prst="rect">
            <a:avLst/>
          </a:prstGeom>
        </p:spPr>
      </p:pic>
      <p:pic>
        <p:nvPicPr>
          <p:cNvPr id="12" name="lyudmila-q-rus">
            <a:hlinkClick r:id="" action="ppaction://media"/>
            <a:extLst>
              <a:ext uri="{FF2B5EF4-FFF2-40B4-BE49-F238E27FC236}">
                <a16:creationId xmlns:a16="http://schemas.microsoft.com/office/drawing/2014/main" id="{079F87C4-AFED-1487-D5B6-B40186AB6F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27667" y="50785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F63A6919-5DDF-801C-6388-F5F42A1B9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04" y="3381377"/>
            <a:ext cx="5228752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i="1" dirty="0"/>
              <a:t>Li </a:t>
            </a:r>
            <a:r>
              <a:rPr lang="en-US" sz="3600" dirty="0"/>
              <a:t>YNQs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Matrix </a:t>
            </a:r>
            <a:r>
              <a:rPr lang="en-US" sz="2000" i="1" dirty="0"/>
              <a:t>li </a:t>
            </a:r>
            <a:r>
              <a:rPr lang="en-US" sz="2000" dirty="0"/>
              <a:t>YNQs also exist in Russian, but they are marked (although not like what R&amp;R claim is the case for Macedonian; we’ll come back to this): the focused constituent is fronted and carries regular-</a:t>
            </a:r>
            <a:r>
              <a:rPr lang="en-US" sz="2000" dirty="0" err="1"/>
              <a:t>ish</a:t>
            </a:r>
            <a:r>
              <a:rPr lang="en-US" sz="2000" dirty="0"/>
              <a:t> prosodic focus marking (the Q-Peak is not possible)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(8)		</a:t>
            </a:r>
            <a:r>
              <a:rPr lang="en-US" sz="2000" dirty="0" err="1"/>
              <a:t>Nalil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				</a:t>
            </a:r>
            <a:r>
              <a:rPr lang="en-US" sz="2000" dirty="0"/>
              <a:t>							li							ty		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</a:t>
            </a:r>
            <a:r>
              <a:rPr lang="en-US" sz="2000" baseline="-25000" dirty="0" err="1"/>
              <a:t>!H</a:t>
            </a:r>
            <a:r>
              <a:rPr lang="en-US" sz="2000" baseline="-25000" dirty="0"/>
              <a:t>*</a:t>
            </a:r>
            <a:r>
              <a:rPr lang="en-US" sz="2000" dirty="0" err="1"/>
              <a:t>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</a:t>
            </a:r>
            <a:r>
              <a:rPr lang="en-US" sz="2000" dirty="0" err="1"/>
              <a:t>pour.PAST.SG.M</a:t>
            </a:r>
            <a:r>
              <a:rPr lang="en-US" sz="2000" dirty="0"/>
              <a:t>		Q-</a:t>
            </a:r>
            <a:r>
              <a:rPr lang="en-US" sz="2000" dirty="0" err="1"/>
              <a:t>prt</a:t>
            </a:r>
            <a:r>
              <a:rPr lang="en-US" sz="2000" dirty="0"/>
              <a:t>		you.SG/T.NOM		me.DAT		mulled-</a:t>
            </a:r>
            <a:r>
              <a:rPr lang="en-US" sz="2000" dirty="0" err="1"/>
              <a:t>wine.PART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dirty="0"/>
              <a:t>					‘Did you pour me mulled wine?’</a:t>
            </a:r>
          </a:p>
        </p:txBody>
      </p:sp>
      <p:pic>
        <p:nvPicPr>
          <p:cNvPr id="6" name="pour-li">
            <a:hlinkClick r:id="" action="ppaction://media"/>
            <a:extLst>
              <a:ext uri="{FF2B5EF4-FFF2-40B4-BE49-F238E27FC236}">
                <a16:creationId xmlns:a16="http://schemas.microsoft.com/office/drawing/2014/main" id="{3DF6D3BF-B0B0-6135-9B7F-694509B48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4254" y="25338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b="1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sound wave&#10;&#10;Description automatically generated">
            <a:extLst>
              <a:ext uri="{FF2B5EF4-FFF2-40B4-BE49-F238E27FC236}">
                <a16:creationId xmlns:a16="http://schemas.microsoft.com/office/drawing/2014/main" id="{9097347F-52F4-B03B-4237-797526547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2860"/>
            <a:ext cx="5456089" cy="2194560"/>
          </a:xfrm>
          <a:prstGeom prst="rect">
            <a:avLst/>
          </a:prstGeom>
        </p:spPr>
      </p:pic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838D1F47-D2EA-2071-F8D0-D73DCCFB11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1" y="3522860"/>
            <a:ext cx="5456089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Q-Peak in requests: imperatives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000" dirty="0"/>
              <a:t>I observe that the Q-Peak can be used in different sentence types to mark </a:t>
            </a:r>
            <a:r>
              <a:rPr lang="en-GB" sz="2000" dirty="0">
                <a:solidFill>
                  <a:srgbClr val="7030A0"/>
                </a:solidFill>
              </a:rPr>
              <a:t>polite/friendly</a:t>
            </a:r>
            <a:br>
              <a:rPr lang="en-GB" sz="2000" dirty="0">
                <a:solidFill>
                  <a:srgbClr val="7030A0"/>
                </a:solidFill>
              </a:rPr>
            </a:br>
            <a:r>
              <a:rPr lang="en-GB" sz="2000" dirty="0">
                <a:solidFill>
                  <a:srgbClr val="7030A0"/>
                </a:solidFill>
              </a:rPr>
              <a:t>requests</a:t>
            </a:r>
            <a:r>
              <a:rPr lang="en-GB" sz="2000" dirty="0"/>
              <a:t>. Let’s look at a few cases</a:t>
            </a:r>
            <a:r>
              <a:rPr lang="en-US" sz="2000" dirty="0"/>
              <a:t>:</a:t>
            </a:r>
          </a:p>
          <a:p>
            <a:pPr defTabSz="182880"/>
            <a:r>
              <a:rPr lang="en-US" sz="2000" b="1" dirty="0"/>
              <a:t>Imperatives</a:t>
            </a:r>
          </a:p>
          <a:p>
            <a:pPr marL="0" indent="0" defTabSz="91440">
              <a:buNone/>
            </a:pPr>
            <a:r>
              <a:rPr lang="en-US" sz="2000" dirty="0"/>
              <a:t>(9)		</a:t>
            </a:r>
            <a:r>
              <a:rPr lang="en-US" sz="2000" dirty="0" err="1"/>
              <a:t>Nalej</a:t>
            </a:r>
            <a:r>
              <a:rPr lang="en-US" sz="2000" dirty="0"/>
              <a:t>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pour.IMP.SG/T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a.		Command (‘Pour me mulled wine!’)								b.		</a:t>
            </a:r>
            <a:r>
              <a:rPr lang="en-US" sz="2000" dirty="0">
                <a:solidFill>
                  <a:srgbClr val="7030A0"/>
                </a:solidFill>
              </a:rPr>
              <a:t>Request </a:t>
            </a:r>
            <a:r>
              <a:rPr lang="en-US" sz="2000" dirty="0"/>
              <a:t>(≈‘Pour me mulled wine[, will you]?’)</a:t>
            </a:r>
          </a:p>
        </p:txBody>
      </p:sp>
      <p:pic>
        <p:nvPicPr>
          <p:cNvPr id="12" name="pour-imp-h">
            <a:hlinkClick r:id="" action="ppaction://media"/>
            <a:extLst>
              <a:ext uri="{FF2B5EF4-FFF2-40B4-BE49-F238E27FC236}">
                <a16:creationId xmlns:a16="http://schemas.microsoft.com/office/drawing/2014/main" id="{2CE4A6C8-2E38-7BAD-7CE1-89136989A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91311" y="3376525"/>
            <a:ext cx="406400" cy="406400"/>
          </a:xfrm>
          <a:prstGeom prst="rect">
            <a:avLst/>
          </a:prstGeom>
        </p:spPr>
      </p:pic>
      <p:pic>
        <p:nvPicPr>
          <p:cNvPr id="13" name="pour-imp-q">
            <a:hlinkClick r:id="" action="ppaction://media"/>
            <a:extLst>
              <a:ext uri="{FF2B5EF4-FFF2-40B4-BE49-F238E27FC236}">
                <a16:creationId xmlns:a16="http://schemas.microsoft.com/office/drawing/2014/main" id="{0C14BA3B-23A5-41F5-0D8A-38FB4B91CE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9745" y="3376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showing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3A1D37-0CF0-6578-0B62-BEE3C291F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2" y="2105026"/>
            <a:ext cx="4546741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Q-Peak in requests: imperatives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Some naturalistic examples (MURCO, </a:t>
            </a:r>
            <a:r>
              <a:rPr lang="en-US" sz="2000" dirty="0">
                <a:hlinkClick r:id="rId7"/>
              </a:rPr>
              <a:t>https://ruscorpora.ru/new/search-murco.html</a:t>
            </a:r>
            <a:r>
              <a:rPr lang="en-US" sz="2000" dirty="0"/>
              <a:t>) of Q-Peak-marked imperative </a:t>
            </a:r>
            <a:r>
              <a:rPr lang="en-US" sz="2000" dirty="0">
                <a:solidFill>
                  <a:srgbClr val="7030A0"/>
                </a:solidFill>
              </a:rPr>
              <a:t>requests</a:t>
            </a:r>
            <a:r>
              <a:rPr lang="en-US" sz="2000" dirty="0"/>
              <a:t>:</a:t>
            </a:r>
          </a:p>
          <a:p>
            <a:pPr marL="0" indent="0" defTabSz="91440">
              <a:buNone/>
            </a:pPr>
            <a:r>
              <a:rPr lang="en-US" sz="2000" dirty="0"/>
              <a:t>(10)		</a:t>
            </a:r>
            <a:r>
              <a:rPr lang="en-US" sz="2000" dirty="0" err="1"/>
              <a:t>Nužno</a:t>
            </a:r>
            <a:r>
              <a:rPr lang="en-US" sz="2000" dirty="0"/>
              <a:t>					</a:t>
            </a:r>
            <a:r>
              <a:rPr lang="en-US" sz="2000" dirty="0" err="1"/>
              <a:t>mnogo</a:t>
            </a:r>
            <a:r>
              <a:rPr lang="en-US" sz="2000" dirty="0"/>
              <a:t>		</a:t>
            </a:r>
            <a:r>
              <a:rPr lang="en-US" sz="2000" dirty="0" err="1"/>
              <a:t>deneg</a:t>
            </a:r>
            <a:r>
              <a:rPr lang="en-US" sz="2000" dirty="0"/>
              <a:t>.								</a:t>
            </a:r>
            <a:r>
              <a:rPr lang="en-US" sz="2000" dirty="0" err="1"/>
              <a:t>Pomogi</a:t>
            </a:r>
            <a:r>
              <a:rPr lang="en-US" sz="2000" baseline="-25000" dirty="0" err="1"/>
              <a:t>Q</a:t>
            </a:r>
            <a:r>
              <a:rPr lang="en-US" sz="2000" dirty="0" err="1"/>
              <a:t>te</a:t>
            </a:r>
            <a:r>
              <a:rPr lang="en-US" sz="2000" dirty="0"/>
              <a:t>					</a:t>
            </a:r>
            <a:r>
              <a:rPr lang="en-US" sz="2000" dirty="0" err="1"/>
              <a:t>nam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need.ADJ</a:t>
            </a:r>
            <a:r>
              <a:rPr lang="en-US" sz="2000" dirty="0"/>
              <a:t>		much			</a:t>
            </a:r>
            <a:r>
              <a:rPr lang="en-US" sz="2000" dirty="0" err="1"/>
              <a:t>money.PART</a:t>
            </a:r>
            <a:r>
              <a:rPr lang="en-US" sz="2000" dirty="0"/>
              <a:t>		help.IMP.PL/V		us.DAT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‘A lot of money is needed. Help us?’ (MURCO)</a:t>
            </a:r>
          </a:p>
          <a:p>
            <a:pPr marL="0" indent="0" defTabSz="91440">
              <a:buNone/>
            </a:pPr>
            <a:r>
              <a:rPr lang="en-US" sz="2000" dirty="0"/>
              <a:t>(11)		</a:t>
            </a:r>
            <a:r>
              <a:rPr lang="en-US" sz="2000" dirty="0" err="1"/>
              <a:t>Rebjat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* L-L%</a:t>
            </a:r>
            <a:r>
              <a:rPr lang="en-US" sz="2000" dirty="0"/>
              <a:t>,		</a:t>
            </a:r>
            <a:r>
              <a:rPr lang="en-US" sz="2000" dirty="0" err="1"/>
              <a:t>podvezi</a:t>
            </a:r>
            <a:r>
              <a:rPr lang="en-US" sz="2000" baseline="-25000" dirty="0" err="1"/>
              <a:t>Q</a:t>
            </a:r>
            <a:r>
              <a:rPr lang="en-US" sz="2000" dirty="0" err="1"/>
              <a:t>te</a:t>
            </a:r>
            <a:r>
              <a:rPr lang="en-US" sz="2000" dirty="0"/>
              <a:t>											</a:t>
            </a:r>
            <a:r>
              <a:rPr lang="en-US" sz="2000" dirty="0" err="1"/>
              <a:t>menja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,		</a:t>
            </a:r>
            <a:r>
              <a:rPr lang="en-US" sz="2000" dirty="0" err="1"/>
              <a:t>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 H-H%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guys.VOC</a:t>
            </a:r>
            <a:r>
              <a:rPr lang="en-US" sz="2000" dirty="0"/>
              <a:t>					give-a-lift.IMP.PL/V		</a:t>
            </a:r>
            <a:r>
              <a:rPr lang="en-US" sz="2000" dirty="0" err="1"/>
              <a:t>me.ACC</a:t>
            </a:r>
            <a:r>
              <a:rPr lang="en-US" sz="2000" dirty="0"/>
              <a:t>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≈‘Guys, give me a lift, will you?’ (MURCO)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9AE1C0BF-4557-C731-57C7-3F7A5CB072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42" y="3843557"/>
            <a:ext cx="5304531" cy="1828800"/>
          </a:xfrm>
          <a:prstGeom prst="rect">
            <a:avLst/>
          </a:prstGeom>
        </p:spPr>
      </p:pic>
      <p:pic>
        <p:nvPicPr>
          <p:cNvPr id="8" name="help-imp-q">
            <a:hlinkClick r:id="" action="ppaction://media"/>
            <a:extLst>
              <a:ext uri="{FF2B5EF4-FFF2-40B4-BE49-F238E27FC236}">
                <a16:creationId xmlns:a16="http://schemas.microsoft.com/office/drawing/2014/main" id="{389F46EF-B61B-349C-EC7B-BEC26F975A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9151" y="2293501"/>
            <a:ext cx="406400" cy="406400"/>
          </a:xfrm>
          <a:prstGeom prst="rect">
            <a:avLst/>
          </a:prstGeom>
        </p:spPr>
      </p:pic>
      <p:pic>
        <p:nvPicPr>
          <p:cNvPr id="9" name="lift-imp-q">
            <a:hlinkClick r:id="" action="ppaction://media"/>
            <a:extLst>
              <a:ext uri="{FF2B5EF4-FFF2-40B4-BE49-F238E27FC236}">
                <a16:creationId xmlns:a16="http://schemas.microsoft.com/office/drawing/2014/main" id="{C150EA41-5DD0-4B63-9D68-60A9F3989B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27737" y="33027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6DBBAA03-75E4-8457-EE74-98DECC44A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72" y="1938065"/>
            <a:ext cx="454674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Q-Peak in requests: FUT.2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2880"/>
            <a:r>
              <a:rPr lang="en-US" sz="2000" b="1" dirty="0"/>
              <a:t>FUT.2</a:t>
            </a:r>
            <a:r>
              <a:rPr lang="en-US" sz="2000" dirty="0"/>
              <a:t> Q-Peak-marked declarative string “questions” (?) used as </a:t>
            </a:r>
            <a:r>
              <a:rPr lang="en-US" sz="2000" dirty="0">
                <a:solidFill>
                  <a:srgbClr val="7030A0"/>
                </a:solidFill>
              </a:rPr>
              <a:t>requests</a:t>
            </a:r>
            <a:r>
              <a:rPr lang="en-US" sz="2000" dirty="0"/>
              <a:t> (preferably, but not obligatorily w/o an overt subject):</a:t>
            </a:r>
          </a:p>
          <a:p>
            <a:pPr marL="0" indent="0" defTabSz="91440">
              <a:buNone/>
            </a:pPr>
            <a:r>
              <a:rPr lang="en-US" sz="2000" dirty="0"/>
              <a:t>(12)		</a:t>
            </a:r>
            <a:r>
              <a:rPr lang="en-US" sz="2000" dirty="0" err="1"/>
              <a:t>Nalj</a:t>
            </a:r>
            <a:r>
              <a:rPr lang="ru-RU" sz="2000" dirty="0"/>
              <a:t>ё</a:t>
            </a:r>
            <a:r>
              <a:rPr lang="en-US" sz="2000" dirty="0" err="1"/>
              <a:t>š’</a:t>
            </a:r>
            <a:r>
              <a:rPr lang="en-US" sz="2000" baseline="-25000" dirty="0" err="1"/>
              <a:t>Q</a:t>
            </a:r>
            <a:r>
              <a:rPr lang="en-US" sz="2000" dirty="0"/>
              <a:t>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pour.FUT.2SG/T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Lit.: ‘Will you pour me mulled wine?’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Cf. the imperative request in (9b): </a:t>
            </a:r>
          </a:p>
          <a:p>
            <a:pPr marL="0" indent="0" defTabSz="91440">
              <a:buNone/>
            </a:pPr>
            <a:r>
              <a:rPr lang="en-US" sz="2000" dirty="0"/>
              <a:t>(13)		</a:t>
            </a:r>
            <a:r>
              <a:rPr lang="en-US" sz="2000" dirty="0" err="1"/>
              <a:t>Pomo</a:t>
            </a:r>
            <a:r>
              <a:rPr lang="en-US" sz="2000" baseline="-25000" dirty="0" err="1"/>
              <a:t>Q</a:t>
            </a:r>
            <a:r>
              <a:rPr lang="en-US" sz="2000" dirty="0" err="1"/>
              <a:t>žete</a:t>
            </a:r>
            <a:r>
              <a:rPr lang="en-US" sz="2000" dirty="0"/>
              <a:t>						</a:t>
            </a:r>
            <a:r>
              <a:rPr lang="en-US" sz="2000" dirty="0" err="1"/>
              <a:t>te</a:t>
            </a:r>
            <a:r>
              <a:rPr lang="en-US" sz="2000" baseline="-25000" dirty="0" err="1"/>
              <a:t>!H</a:t>
            </a:r>
            <a:r>
              <a:rPr lang="en-US" sz="2000" baseline="-25000" dirty="0"/>
              <a:t>*</a:t>
            </a:r>
            <a:r>
              <a:rPr lang="en-US" sz="2000" dirty="0"/>
              <a:t>lo					</a:t>
            </a:r>
            <a:r>
              <a:rPr lang="en-US" sz="2000" dirty="0" err="1"/>
              <a:t>pogruzit’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help.FUT.2PL/V	</a:t>
            </a:r>
            <a:r>
              <a:rPr lang="en-US" sz="2000" dirty="0" err="1"/>
              <a:t>body.ACC</a:t>
            </a:r>
            <a:r>
              <a:rPr lang="en-US" sz="2000" dirty="0"/>
              <a:t>		load.INF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Lit.: ‘Will you help us load the body?’ (MURCO)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FABF9347-9DD7-1A02-D1CF-EE483B6E4A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72" y="3697809"/>
            <a:ext cx="4546741" cy="1828800"/>
          </a:xfrm>
          <a:prstGeom prst="rect">
            <a:avLst/>
          </a:prstGeom>
        </p:spPr>
      </p:pic>
      <p:pic>
        <p:nvPicPr>
          <p:cNvPr id="8" name="pour-fut2-q">
            <a:hlinkClick r:id="" action="ppaction://media"/>
            <a:extLst>
              <a:ext uri="{FF2B5EF4-FFF2-40B4-BE49-F238E27FC236}">
                <a16:creationId xmlns:a16="http://schemas.microsoft.com/office/drawing/2014/main" id="{1850DC67-3227-0352-0FE6-F7C7459B8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62886" y="2287849"/>
            <a:ext cx="406400" cy="406400"/>
          </a:xfrm>
          <a:prstGeom prst="rect">
            <a:avLst/>
          </a:prstGeom>
        </p:spPr>
      </p:pic>
      <p:pic>
        <p:nvPicPr>
          <p:cNvPr id="9" name="pour-imp-q">
            <a:hlinkClick r:id="" action="ppaction://media"/>
            <a:extLst>
              <a:ext uri="{FF2B5EF4-FFF2-40B4-BE49-F238E27FC236}">
                <a16:creationId xmlns:a16="http://schemas.microsoft.com/office/drawing/2014/main" id="{B2F579A8-967C-61ED-AA7E-35DF069E85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9927" y="3178177"/>
            <a:ext cx="406400" cy="406400"/>
          </a:xfrm>
          <a:prstGeom prst="rect">
            <a:avLst/>
          </a:prstGeom>
        </p:spPr>
      </p:pic>
      <p:pic>
        <p:nvPicPr>
          <p:cNvPr id="10" name="help-fut2-q">
            <a:hlinkClick r:id="" action="ppaction://media"/>
            <a:extLst>
              <a:ext uri="{FF2B5EF4-FFF2-40B4-BE49-F238E27FC236}">
                <a16:creationId xmlns:a16="http://schemas.microsoft.com/office/drawing/2014/main" id="{2C0E2D28-82A6-984E-A246-8BA37B8EC6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72014" y="3551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D42413-3BB8-0E6E-3B0F-D74B9B180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059" y="3658777"/>
            <a:ext cx="4092067" cy="1645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5A7AE-BE48-5613-A992-A71A2ED08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059" y="2164102"/>
            <a:ext cx="4092067" cy="1645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Q-Peak in requests: FUT.1SG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9"/>
            <a:ext cx="10515599" cy="4486274"/>
          </a:xfrm>
        </p:spPr>
        <p:txBody>
          <a:bodyPr>
            <a:normAutofit/>
          </a:bodyPr>
          <a:lstStyle/>
          <a:p>
            <a:pPr defTabSz="182880"/>
            <a:r>
              <a:rPr lang="en-US" sz="2000" b="1" dirty="0"/>
              <a:t>FUT.1SG </a:t>
            </a:r>
            <a:r>
              <a:rPr lang="en-US" sz="2000" dirty="0"/>
              <a:t>(also, sometimes PAST, but let’s not go there) Q-Peak-marked declarative string “questions” (?) used as </a:t>
            </a:r>
            <a:r>
              <a:rPr lang="en-US" sz="2000" dirty="0">
                <a:solidFill>
                  <a:srgbClr val="7030A0"/>
                </a:solidFill>
              </a:rPr>
              <a:t>permission requests </a:t>
            </a:r>
            <a:r>
              <a:rPr lang="en-US" sz="2000" dirty="0"/>
              <a:t>(here the subject seems obligatory), in which the speaker assumes the permission will likely be granted:</a:t>
            </a:r>
          </a:p>
          <a:p>
            <a:pPr marL="0" indent="0" defTabSz="91440">
              <a:buNone/>
            </a:pPr>
            <a:r>
              <a:rPr lang="en-US" sz="2000" dirty="0"/>
              <a:t>(14)		Ja							</a:t>
            </a:r>
            <a:r>
              <a:rPr lang="en-US" sz="2000" dirty="0" err="1"/>
              <a:t>nalju</a:t>
            </a:r>
            <a:r>
              <a:rPr lang="en-US" sz="2000" baseline="-25000" dirty="0" err="1"/>
              <a:t>Q</a:t>
            </a:r>
            <a:r>
              <a:rPr lang="en-US" sz="2000" dirty="0"/>
              <a:t>										</a:t>
            </a:r>
            <a:r>
              <a:rPr lang="en-US" sz="2000" dirty="0" err="1"/>
              <a:t>sebe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I.NOM		pour.FUT.1SG	self.DAT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Lit.: ‘Will I pour myself mulled wine?’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≈‘I’ll pour myself mulled wine, OK?’</a:t>
            </a:r>
          </a:p>
          <a:p>
            <a:pPr marL="0" indent="0" defTabSz="91440">
              <a:buNone/>
            </a:pPr>
            <a:r>
              <a:rPr lang="en-US" sz="2000" dirty="0"/>
              <a:t>(15)		</a:t>
            </a:r>
            <a:r>
              <a:rPr lang="en-US" sz="2000" dirty="0" err="1"/>
              <a:t>Mam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* L-L%</a:t>
            </a:r>
            <a:r>
              <a:rPr lang="en-US" sz="2000" dirty="0"/>
              <a:t>,		ja								</a:t>
            </a:r>
            <a:r>
              <a:rPr lang="en-US" sz="2000" dirty="0" err="1"/>
              <a:t>voz’mu</a:t>
            </a:r>
            <a:r>
              <a:rPr lang="en-US" sz="2000" baseline="-25000" dirty="0" err="1"/>
              <a:t>Q</a:t>
            </a:r>
            <a:r>
              <a:rPr lang="en-US" sz="2000" dirty="0"/>
              <a:t>							</a:t>
            </a:r>
            <a:r>
              <a:rPr lang="en-US" sz="2000" dirty="0" err="1"/>
              <a:t>kovrik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Mom.VOC</a:t>
            </a:r>
            <a:r>
              <a:rPr lang="en-US" sz="2000" dirty="0"/>
              <a:t>			I.NOM		take.FUT.1SG		</a:t>
            </a:r>
            <a:r>
              <a:rPr lang="en-US" sz="2000" dirty="0" err="1"/>
              <a:t>rug.ACC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Lit.: ‘Mom, will I take the rug?’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≈‘Mom, I’ll take the rug, OK?’ (MURCO)</a:t>
            </a:r>
          </a:p>
          <a:p>
            <a:pPr marL="0" indent="0" defTabSz="91440">
              <a:buNone/>
            </a:pPr>
            <a:r>
              <a:rPr lang="en-US" sz="2000" dirty="0"/>
              <a:t>NB: Here it’s easy to tell that these are not info-seeking questions, because you wouldn’t respond to them w/</a:t>
            </a:r>
            <a:r>
              <a:rPr lang="en-US" sz="2000" dirty="0" err="1"/>
              <a:t>smth</a:t>
            </a:r>
            <a:r>
              <a:rPr lang="en-US" sz="2000" dirty="0"/>
              <a:t> like ‘Yes, pour/take.FUT.2SG’, but rather permission-granting/denying utterances, e.g., ‘Yes, pour/</a:t>
            </a:r>
            <a:r>
              <a:rPr lang="en-US" sz="2000" dirty="0" err="1"/>
              <a:t>take.IMP</a:t>
            </a:r>
            <a:r>
              <a:rPr lang="en-US" sz="2000" dirty="0"/>
              <a:t>’</a:t>
            </a:r>
          </a:p>
        </p:txBody>
      </p:sp>
      <p:pic>
        <p:nvPicPr>
          <p:cNvPr id="4" name="pour-fut1-q">
            <a:hlinkClick r:id="" action="ppaction://media"/>
            <a:extLst>
              <a:ext uri="{FF2B5EF4-FFF2-40B4-BE49-F238E27FC236}">
                <a16:creationId xmlns:a16="http://schemas.microsoft.com/office/drawing/2014/main" id="{E98A4E48-214A-80F4-8114-E9ACE808C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7808" y="2553432"/>
            <a:ext cx="406400" cy="406400"/>
          </a:xfrm>
          <a:prstGeom prst="rect">
            <a:avLst/>
          </a:prstGeom>
        </p:spPr>
      </p:pic>
      <p:pic>
        <p:nvPicPr>
          <p:cNvPr id="9" name="take-1fut-q">
            <a:hlinkClick r:id="" action="ppaction://media"/>
            <a:extLst>
              <a:ext uri="{FF2B5EF4-FFF2-40B4-BE49-F238E27FC236}">
                <a16:creationId xmlns:a16="http://schemas.microsoft.com/office/drawing/2014/main" id="{1B66851E-4DF8-479D-C675-7DE63A93E5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7808" y="3822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257CB9BA-6952-E55D-16D3-5180D28EC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50" y="3933826"/>
            <a:ext cx="4546741" cy="1828800"/>
          </a:xfrm>
          <a:prstGeom prst="rect">
            <a:avLst/>
          </a:prstGeom>
        </p:spPr>
      </p:pic>
      <p:pic>
        <p:nvPicPr>
          <p:cNvPr id="12" name="Picture 11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A1DD5AEF-FFEE-B11A-1ED4-EF6B6AFFE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50" y="2193726"/>
            <a:ext cx="4546741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Q-Peak in requests</a:t>
            </a:r>
            <a:r>
              <a:rPr lang="en-GB" sz="3600"/>
              <a:t>: FUT.1PL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2880"/>
            <a:r>
              <a:rPr lang="en-US" sz="2000" b="1" dirty="0"/>
              <a:t>FUT.1PL </a:t>
            </a:r>
            <a:r>
              <a:rPr lang="en-US" sz="2000" dirty="0"/>
              <a:t>(also, sometimes PAST, but let’s not go there) Q-Peak-marked declarative string “questions” (?) used as</a:t>
            </a:r>
            <a:r>
              <a:rPr lang="en-US" sz="2000" dirty="0">
                <a:solidFill>
                  <a:srgbClr val="7030A0"/>
                </a:solidFill>
              </a:rPr>
              <a:t> joint action requests </a:t>
            </a:r>
            <a:r>
              <a:rPr lang="en-US" sz="2000" dirty="0"/>
              <a:t>(one could also say “suggestions”, but these “suggestions” are not non-committal!):</a:t>
            </a:r>
          </a:p>
          <a:p>
            <a:pPr marL="0" indent="0" defTabSz="91440">
              <a:buNone/>
            </a:pPr>
            <a:r>
              <a:rPr lang="en-US" sz="2000" dirty="0"/>
              <a:t>(16)		</a:t>
            </a:r>
            <a:r>
              <a:rPr lang="en-US" sz="2000" dirty="0" err="1"/>
              <a:t>Vy</a:t>
            </a:r>
            <a:r>
              <a:rPr lang="en-US" sz="2000" baseline="-25000" dirty="0" err="1"/>
              <a:t>Q</a:t>
            </a:r>
            <a:r>
              <a:rPr lang="en-US" sz="2000" dirty="0" err="1"/>
              <a:t>pjem</a:t>
            </a:r>
            <a:r>
              <a:rPr lang="en-US" sz="2000" dirty="0"/>
              <a:t>			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drink.FUT.1PL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‘Let’s drink mulled wine[, shall we]?’</a:t>
            </a:r>
          </a:p>
          <a:p>
            <a:pPr marL="0" indent="0" defTabSz="91440">
              <a:buNone/>
            </a:pPr>
            <a:r>
              <a:rPr lang="en-US" sz="2000" dirty="0"/>
              <a:t>(17)		</a:t>
            </a:r>
            <a:r>
              <a:rPr lang="en-US" sz="2000" dirty="0" err="1"/>
              <a:t>Pojd</a:t>
            </a:r>
            <a:r>
              <a:rPr lang="ru-RU" sz="2000" dirty="0"/>
              <a:t>ё</a:t>
            </a:r>
            <a:r>
              <a:rPr lang="en-US" sz="2000" dirty="0" err="1"/>
              <a:t>m</a:t>
            </a:r>
            <a:r>
              <a:rPr lang="en-US" sz="2000" baseline="-25000" dirty="0" err="1"/>
              <a:t>Q</a:t>
            </a:r>
            <a:r>
              <a:rPr lang="en-US" sz="2000" dirty="0"/>
              <a:t>					</a:t>
            </a:r>
            <a:r>
              <a:rPr lang="en-US" sz="2000" dirty="0" err="1"/>
              <a:t>domoj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,		</a:t>
            </a:r>
            <a:r>
              <a:rPr lang="en-US" sz="2000" dirty="0" err="1"/>
              <a:t>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 H-H%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go.FUT.1PL		home							PRT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GB" sz="2000" dirty="0"/>
              <a:t>‘Let’s go home, shall we?’ (MURCO)</a:t>
            </a:r>
            <a:endParaRPr lang="en-US" sz="2000" dirty="0"/>
          </a:p>
        </p:txBody>
      </p:sp>
      <p:pic>
        <p:nvPicPr>
          <p:cNvPr id="6" name="go-fut1pl-q">
            <a:hlinkClick r:id="" action="ppaction://media"/>
            <a:extLst>
              <a:ext uri="{FF2B5EF4-FFF2-40B4-BE49-F238E27FC236}">
                <a16:creationId xmlns:a16="http://schemas.microsoft.com/office/drawing/2014/main" id="{7D17FEA5-3928-DAEE-4F47-6BA570A2C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55860" y="3609891"/>
            <a:ext cx="406400" cy="406400"/>
          </a:xfrm>
          <a:prstGeom prst="rect">
            <a:avLst/>
          </a:prstGeom>
        </p:spPr>
      </p:pic>
      <p:pic>
        <p:nvPicPr>
          <p:cNvPr id="13" name="drink-fut1pl-q">
            <a:hlinkClick r:id="" action="ppaction://media"/>
            <a:extLst>
              <a:ext uri="{FF2B5EF4-FFF2-40B4-BE49-F238E27FC236}">
                <a16:creationId xmlns:a16="http://schemas.microsoft.com/office/drawing/2014/main" id="{ACF51822-C699-7209-9B16-60807C14C5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8011" y="25613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b="1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1EF61120-A032-ED19-CE84-2BBA06773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91" y="3097610"/>
            <a:ext cx="5456089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No Q-Peak in suggestions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The Q-Peak cannot be used in </a:t>
            </a:r>
            <a:r>
              <a:rPr lang="en-US" sz="2000" dirty="0">
                <a:solidFill>
                  <a:srgbClr val="FF1493"/>
                </a:solidFill>
              </a:rPr>
              <a:t>non-committal suggestions </a:t>
            </a:r>
            <a:r>
              <a:rPr lang="en-US" sz="2000" dirty="0"/>
              <a:t>in Russian:</a:t>
            </a:r>
          </a:p>
          <a:p>
            <a:pPr marL="0" indent="0" defTabSz="91440">
              <a:buNone/>
            </a:pPr>
            <a:r>
              <a:rPr lang="en-US" sz="2000" dirty="0"/>
              <a:t>(18)		A:			‘What should I do to relax?’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B:	#	</a:t>
            </a:r>
            <a:r>
              <a:rPr lang="en-US" sz="2000" dirty="0" err="1"/>
              <a:t>Nalej</a:t>
            </a:r>
            <a:r>
              <a:rPr lang="en-US" sz="2000" baseline="-25000" dirty="0" err="1"/>
              <a:t>Q</a:t>
            </a:r>
            <a:r>
              <a:rPr lang="en-US" sz="2000" dirty="0"/>
              <a:t>												</a:t>
            </a:r>
            <a:r>
              <a:rPr lang="en-US" sz="2000" dirty="0" err="1"/>
              <a:t>sebe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pour.IMP.2SG/T		self.DAT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Intended: ‘Pour yourself mulled wine? [But I don’t really care.]’</a:t>
            </a:r>
          </a:p>
        </p:txBody>
      </p:sp>
      <p:pic>
        <p:nvPicPr>
          <p:cNvPr id="4" name="pour-imp-q-self">
            <a:hlinkClick r:id="" action="ppaction://media"/>
            <a:extLst>
              <a:ext uri="{FF2B5EF4-FFF2-40B4-BE49-F238E27FC236}">
                <a16:creationId xmlns:a16="http://schemas.microsoft.com/office/drawing/2014/main" id="{D401F4E5-0BB2-C184-39B7-6C4263CC9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22875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sound waves&#10;&#10;Description automatically generated">
            <a:extLst>
              <a:ext uri="{FF2B5EF4-FFF2-40B4-BE49-F238E27FC236}">
                <a16:creationId xmlns:a16="http://schemas.microsoft.com/office/drawing/2014/main" id="{B3C9B6B4-E044-D781-E266-40605FE802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25" y="4756786"/>
            <a:ext cx="4092067" cy="1645920"/>
          </a:xfrm>
          <a:prstGeom prst="rect">
            <a:avLst/>
          </a:prstGeom>
        </p:spPr>
      </p:pic>
      <p:pic>
        <p:nvPicPr>
          <p:cNvPr id="5" name="Picture 4" descr="A graph of a sound wave&#10;&#10;Description automatically generated">
            <a:extLst>
              <a:ext uri="{FF2B5EF4-FFF2-40B4-BE49-F238E27FC236}">
                <a16:creationId xmlns:a16="http://schemas.microsoft.com/office/drawing/2014/main" id="{CC3B5569-85EE-A466-FE98-524333DF9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26" y="3110866"/>
            <a:ext cx="4092067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No Q-Peak in suggestions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Note that this is not an issue of where the Q-Peak goes, i.e., where the focus is</a:t>
            </a:r>
          </a:p>
          <a:p>
            <a:pPr marL="0" indent="0" defTabSz="182880">
              <a:buNone/>
            </a:pPr>
            <a:r>
              <a:rPr lang="en-US" sz="2000" dirty="0"/>
              <a:t>Russian declarative string YNQs can also be produced with a sentence-level Q-Peak when they are what Esipova &amp; Romero (2023) call </a:t>
            </a:r>
            <a:r>
              <a:rPr lang="en-US" sz="2000" b="1" dirty="0"/>
              <a:t>explanation-seeking questions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92D050"/>
                </a:solidFill>
              </a:rPr>
              <a:t>biased</a:t>
            </a:r>
            <a:r>
              <a:rPr lang="en-US" sz="2000" dirty="0"/>
              <a:t>, but still </a:t>
            </a:r>
            <a:r>
              <a:rPr lang="en-US" sz="2000" dirty="0">
                <a:solidFill>
                  <a:srgbClr val="00B050"/>
                </a:solidFill>
              </a:rPr>
              <a:t>info-seeking</a:t>
            </a:r>
            <a:r>
              <a:rPr lang="en-US" sz="2000" dirty="0"/>
              <a:t>):</a:t>
            </a:r>
          </a:p>
          <a:p>
            <a:pPr marL="0" indent="0" defTabSz="91440">
              <a:buNone/>
            </a:pPr>
            <a:r>
              <a:rPr lang="en-US" sz="2000" dirty="0"/>
              <a:t>(19)		</a:t>
            </a:r>
            <a:r>
              <a:rPr lang="en-US" sz="2000" i="1" dirty="0"/>
              <a:t>Context: </a:t>
            </a:r>
            <a:r>
              <a:rPr lang="en-GB" sz="2000" i="1" dirty="0"/>
              <a:t>We’re having dinner. I stepped away to go to the bathroom and come back to a glass 							of mulled wine next to my plate. I am asking what the explanation for this is: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i="1" dirty="0"/>
              <a:t>						</a:t>
            </a:r>
            <a:r>
              <a:rPr lang="en-GB" sz="2000" dirty="0"/>
              <a:t>Ty																</a:t>
            </a:r>
            <a:r>
              <a:rPr lang="en-GB" sz="2000" dirty="0" err="1"/>
              <a:t>nalil</a:t>
            </a:r>
            <a:r>
              <a:rPr lang="en-GB" sz="2000" dirty="0"/>
              <a:t>															</a:t>
            </a:r>
            <a:r>
              <a:rPr lang="en-GB" sz="2000" dirty="0" err="1"/>
              <a:t>mne</a:t>
            </a:r>
            <a:r>
              <a:rPr lang="en-GB" sz="2000" dirty="0"/>
              <a:t>					</a:t>
            </a:r>
            <a:r>
              <a:rPr lang="en-GB" sz="2000" dirty="0" err="1"/>
              <a:t>glintvej</a:t>
            </a:r>
            <a:r>
              <a:rPr lang="en-GB" sz="2000" baseline="-25000" dirty="0" err="1"/>
              <a:t>Q</a:t>
            </a:r>
            <a:r>
              <a:rPr lang="en-GB" sz="2000" dirty="0" err="1"/>
              <a:t>na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-L%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you.SG/T.NOM		</a:t>
            </a:r>
            <a:r>
              <a:rPr lang="en-GB" sz="2000" dirty="0" err="1"/>
              <a:t>pour.PAST.SG.M</a:t>
            </a:r>
            <a:r>
              <a:rPr lang="en-GB" sz="2000" dirty="0"/>
              <a:t>		me.DAT		mulled-</a:t>
            </a:r>
            <a:r>
              <a:rPr lang="en-GB" sz="2000" dirty="0" err="1"/>
              <a:t>wine.PART</a:t>
            </a:r>
            <a:endParaRPr lang="en-GB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‘[What is the explanation for this?]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Did you pour me mulled wine?’</a:t>
            </a:r>
          </a:p>
          <a:p>
            <a:pPr marL="0" indent="0" defTabSz="91440">
              <a:buNone/>
            </a:pPr>
            <a:r>
              <a:rPr lang="en-GB" sz="2000" dirty="0"/>
              <a:t>Yet, a sentence-level Q-Peak still can't be used in </a:t>
            </a:r>
            <a:r>
              <a:rPr lang="en-GB" sz="2000" dirty="0">
                <a:solidFill>
                  <a:srgbClr val="FF1493"/>
                </a:solidFill>
              </a:rPr>
              <a:t>non-committal suggestions</a:t>
            </a:r>
            <a:r>
              <a:rPr lang="en-GB" sz="2000" dirty="0"/>
              <a:t>. In fact, imperatives with a sentence-level Q-Peak sound straight-up odd:</a:t>
            </a:r>
          </a:p>
          <a:p>
            <a:pPr marL="0" indent="0" defTabSz="91440">
              <a:buNone/>
            </a:pPr>
            <a:r>
              <a:rPr lang="en-GB" sz="2000" dirty="0"/>
              <a:t>(20)		#	</a:t>
            </a:r>
            <a:r>
              <a:rPr lang="en-GB" sz="2000" dirty="0" err="1"/>
              <a:t>Nalej</a:t>
            </a:r>
            <a:r>
              <a:rPr lang="en-GB" sz="2000" dirty="0"/>
              <a:t>														</a:t>
            </a:r>
            <a:r>
              <a:rPr lang="en-GB" sz="2000" dirty="0" err="1"/>
              <a:t>sebe</a:t>
            </a:r>
            <a:r>
              <a:rPr lang="en-GB" sz="2000" dirty="0"/>
              <a:t>					</a:t>
            </a:r>
            <a:r>
              <a:rPr lang="en-GB" sz="2000" dirty="0" err="1"/>
              <a:t>glintvej</a:t>
            </a:r>
            <a:r>
              <a:rPr lang="en-GB" sz="2000" baseline="-25000" dirty="0" err="1"/>
              <a:t>Q</a:t>
            </a:r>
            <a:r>
              <a:rPr lang="en-GB" sz="2000" dirty="0" err="1"/>
              <a:t>na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-L%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pour.IMP.2SG/T		self.DAT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Intended: ‘Pour me mulled wine?’</a:t>
            </a:r>
          </a:p>
        </p:txBody>
      </p:sp>
      <p:pic>
        <p:nvPicPr>
          <p:cNvPr id="6" name="pour-expl">
            <a:hlinkClick r:id="" action="ppaction://media"/>
            <a:extLst>
              <a:ext uri="{FF2B5EF4-FFF2-40B4-BE49-F238E27FC236}">
                <a16:creationId xmlns:a16="http://schemas.microsoft.com/office/drawing/2014/main" id="{ADA4B012-E081-0BBE-E44F-41E5BB2F9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76619" y="3336609"/>
            <a:ext cx="406400" cy="406400"/>
          </a:xfrm>
          <a:prstGeom prst="rect">
            <a:avLst/>
          </a:prstGeom>
        </p:spPr>
      </p:pic>
      <p:pic>
        <p:nvPicPr>
          <p:cNvPr id="9" name="mulledwine-imp-q">
            <a:hlinkClick r:id="" action="ppaction://media"/>
            <a:extLst>
              <a:ext uri="{FF2B5EF4-FFF2-40B4-BE49-F238E27FC236}">
                <a16:creationId xmlns:a16="http://schemas.microsoft.com/office/drawing/2014/main" id="{C24C3B1D-56C3-7C66-85CD-003B19A167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2380" y="51673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sound wave&#10;&#10;Description automatically generated">
            <a:extLst>
              <a:ext uri="{FF2B5EF4-FFF2-40B4-BE49-F238E27FC236}">
                <a16:creationId xmlns:a16="http://schemas.microsoft.com/office/drawing/2014/main" id="{F05B4A33-DED5-E6DD-9EB2-10993AEBB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82" y="4205288"/>
            <a:ext cx="4546741" cy="1828800"/>
          </a:xfrm>
          <a:prstGeom prst="rect">
            <a:avLst/>
          </a:prstGeom>
        </p:spPr>
      </p:pic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8E47B49F-1EEC-122B-85D6-F9891945C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82" y="2514600"/>
            <a:ext cx="4546741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1PL joint action requests with sentence-final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Unlike imperative requests, (some) </a:t>
            </a:r>
            <a:r>
              <a:rPr lang="en-US" sz="2000" dirty="0">
                <a:solidFill>
                  <a:srgbClr val="7030A0"/>
                </a:solidFill>
              </a:rPr>
              <a:t>1PL joint action requests </a:t>
            </a:r>
            <a:r>
              <a:rPr lang="en-US" sz="2000" dirty="0"/>
              <a:t>can be used with a sentence-level Q-Peak (indicating a sentence-level focus, which, I imagine, signals an implicit ‘What should we do next?’ parent QUD), but they still don’t have the </a:t>
            </a:r>
            <a:r>
              <a:rPr lang="en-US" sz="2000" dirty="0">
                <a:solidFill>
                  <a:srgbClr val="FF1493"/>
                </a:solidFill>
              </a:rPr>
              <a:t>non-committal suggestion </a:t>
            </a:r>
            <a:r>
              <a:rPr lang="en-US" sz="2000" dirty="0"/>
              <a:t>interpretation, i.e., they are still friendly, but </a:t>
            </a:r>
            <a:r>
              <a:rPr lang="en-US" sz="2000" dirty="0">
                <a:solidFill>
                  <a:srgbClr val="7030A0"/>
                </a:solidFill>
              </a:rPr>
              <a:t>invested joint action requests</a:t>
            </a:r>
            <a:r>
              <a:rPr lang="en-US" sz="2000" dirty="0"/>
              <a:t>:</a:t>
            </a:r>
          </a:p>
          <a:p>
            <a:pPr marL="0" indent="0" defTabSz="91440">
              <a:buNone/>
            </a:pPr>
            <a:r>
              <a:rPr lang="en-US" sz="2000" dirty="0"/>
              <a:t>(21)		</a:t>
            </a:r>
            <a:r>
              <a:rPr lang="en-US" sz="2000" dirty="0" err="1"/>
              <a:t>Poexali</a:t>
            </a:r>
            <a:r>
              <a:rPr lang="en-US" sz="2000" dirty="0"/>
              <a:t>						</a:t>
            </a:r>
            <a:r>
              <a:rPr lang="en-US" sz="2000" dirty="0" err="1"/>
              <a:t>na</a:t>
            </a:r>
            <a:r>
              <a:rPr lang="en-US" sz="2000" dirty="0"/>
              <a:t>		</a:t>
            </a:r>
            <a:r>
              <a:rPr lang="en-US" sz="2000" dirty="0" err="1"/>
              <a:t>stan</a:t>
            </a:r>
            <a:r>
              <a:rPr lang="en-US" sz="2000" baseline="-25000" dirty="0" err="1"/>
              <a:t>Q</a:t>
            </a:r>
            <a:r>
              <a:rPr lang="en-US" sz="2000" dirty="0" err="1"/>
              <a:t>ciju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go.PAST.PL		on		</a:t>
            </a:r>
            <a:r>
              <a:rPr lang="en-US" sz="2000" dirty="0" err="1"/>
              <a:t>station.ACC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‘Let’s go to the station[, shall we?]’</a:t>
            </a:r>
          </a:p>
          <a:p>
            <a:pPr marL="0" indent="0" defTabSz="91440">
              <a:buNone/>
            </a:pPr>
            <a:r>
              <a:rPr lang="en-US" sz="2000" dirty="0"/>
              <a:t>(22)		</a:t>
            </a:r>
            <a:r>
              <a:rPr lang="en-US" sz="2000" dirty="0" err="1"/>
              <a:t>Pojd</a:t>
            </a:r>
            <a:r>
              <a:rPr lang="ru-RU" sz="2000" dirty="0"/>
              <a:t>ё</a:t>
            </a:r>
            <a:r>
              <a:rPr lang="en-US" sz="2000" dirty="0"/>
              <a:t>m						</a:t>
            </a:r>
            <a:r>
              <a:rPr lang="en-US" sz="2000" dirty="0" err="1"/>
              <a:t>domoj</a:t>
            </a:r>
            <a:r>
              <a:rPr lang="en-US" sz="2000" baseline="-25000" dirty="0" err="1"/>
              <a:t>Q</a:t>
            </a:r>
            <a:r>
              <a:rPr lang="en-US" sz="2000" baseline="-25000" dirty="0"/>
              <a:t> L-L%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go.FUT.1PL		home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GB" sz="2000" dirty="0"/>
              <a:t>‘Let’s go home[, shall we?]’ (MURCO)</a:t>
            </a:r>
            <a:endParaRPr lang="en-US" sz="2000" dirty="0"/>
          </a:p>
        </p:txBody>
      </p:sp>
      <p:pic>
        <p:nvPicPr>
          <p:cNvPr id="8" name="home-fut1pl-q">
            <a:hlinkClick r:id="" action="ppaction://media"/>
            <a:extLst>
              <a:ext uri="{FF2B5EF4-FFF2-40B4-BE49-F238E27FC236}">
                <a16:creationId xmlns:a16="http://schemas.microsoft.com/office/drawing/2014/main" id="{408B932A-5D05-823C-5FFB-B63B15610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85262" y="3798888"/>
            <a:ext cx="406400" cy="406400"/>
          </a:xfrm>
          <a:prstGeom prst="rect">
            <a:avLst/>
          </a:prstGeom>
        </p:spPr>
      </p:pic>
      <p:pic>
        <p:nvPicPr>
          <p:cNvPr id="9" name="station-past1pl-q">
            <a:hlinkClick r:id="" action="ppaction://media"/>
            <a:extLst>
              <a:ext uri="{FF2B5EF4-FFF2-40B4-BE49-F238E27FC236}">
                <a16:creationId xmlns:a16="http://schemas.microsoft.com/office/drawing/2014/main" id="{0197149E-FF69-B32A-1F25-234ADAD8018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91662" y="28559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FF910C51-B35A-3E77-446B-1768196EAB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54" y="3266592"/>
            <a:ext cx="4546741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Rising contour in suggestions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de-DE" sz="2000" dirty="0"/>
              <a:t>OK </a:t>
            </a:r>
            <a:r>
              <a:rPr lang="de-DE" sz="2000" dirty="0" err="1"/>
              <a:t>then</a:t>
            </a:r>
            <a:r>
              <a:rPr lang="de-DE" sz="2000" dirty="0"/>
              <a:t>, but </a:t>
            </a:r>
            <a:r>
              <a:rPr lang="de-DE" sz="2000" dirty="0" err="1"/>
              <a:t>how</a:t>
            </a:r>
            <a:r>
              <a:rPr lang="de-DE" sz="2000" dirty="0"/>
              <a:t> do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1493"/>
                </a:solidFill>
              </a:rPr>
              <a:t>non</a:t>
            </a:r>
            <a:r>
              <a:rPr lang="en-US" sz="2000" dirty="0">
                <a:solidFill>
                  <a:srgbClr val="FF1493"/>
                </a:solidFill>
              </a:rPr>
              <a:t>-committal suggestions </a:t>
            </a:r>
            <a:r>
              <a:rPr lang="en-US" sz="2000" dirty="0"/>
              <a:t>in Russian?</a:t>
            </a:r>
          </a:p>
          <a:p>
            <a:pPr marL="0" indent="0" defTabSz="182880">
              <a:buNone/>
            </a:pPr>
            <a:r>
              <a:rPr lang="en-US" sz="2000" dirty="0"/>
              <a:t>Russian does have English-style </a:t>
            </a:r>
            <a:r>
              <a:rPr lang="en-US" sz="2000" b="1" dirty="0"/>
              <a:t>rising declaratives</a:t>
            </a:r>
            <a:r>
              <a:rPr lang="en-US" sz="2000" dirty="0"/>
              <a:t>, albeit w/a more limited range of uses:</a:t>
            </a:r>
          </a:p>
          <a:p>
            <a:pPr marL="0" indent="0" defTabSz="91440">
              <a:buNone/>
            </a:pPr>
            <a:r>
              <a:rPr lang="en-US" sz="2000" dirty="0"/>
              <a:t>(23)		Ty																</a:t>
            </a:r>
            <a:r>
              <a:rPr lang="en-US" sz="2000" dirty="0" err="1"/>
              <a:t>nalil</a:t>
            </a:r>
            <a:r>
              <a:rPr lang="en-US" sz="2000" dirty="0"/>
              <a:t>	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</a:t>
            </a:r>
            <a:r>
              <a:rPr lang="en-US" sz="2000" dirty="0" err="1"/>
              <a:t>na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‘You poured me mulled wine?’</a:t>
            </a:r>
          </a:p>
          <a:p>
            <a:pPr marL="0" indent="0" defTabSz="182880">
              <a:buNone/>
            </a:pPr>
            <a:endParaRPr lang="en-GB" sz="2000" dirty="0"/>
          </a:p>
          <a:p>
            <a:pPr marL="0" indent="0" defTabSz="182880">
              <a:buNone/>
            </a:pPr>
            <a:endParaRPr lang="en-GB" sz="2000" dirty="0"/>
          </a:p>
          <a:p>
            <a:pPr marL="0" indent="0" defTabSz="182880">
              <a:buNone/>
            </a:pPr>
            <a:endParaRPr lang="en-GB" sz="2000" dirty="0"/>
          </a:p>
          <a:p>
            <a:pPr marL="0" indent="0" defTabSz="182880">
              <a:buNone/>
            </a:pPr>
            <a:endParaRPr lang="en-GB" sz="2000" dirty="0"/>
          </a:p>
          <a:p>
            <a:pPr marL="0" indent="0" defTabSz="182880">
              <a:buNone/>
            </a:pPr>
            <a:r>
              <a:rPr lang="en-GB" sz="2000" dirty="0"/>
              <a:t>There is some overlap in uses between Q-Peak-marked explanation-seeking YNQs like (</a:t>
            </a:r>
            <a:r>
              <a:rPr lang="ru-RU" sz="2000" dirty="0"/>
              <a:t>21</a:t>
            </a:r>
            <a:r>
              <a:rPr lang="en-GB" sz="2000" dirty="0"/>
              <a:t>) and rising declaratives like (2</a:t>
            </a:r>
            <a:r>
              <a:rPr lang="ru-RU" sz="2000" dirty="0"/>
              <a:t>3</a:t>
            </a:r>
            <a:r>
              <a:rPr lang="en-GB" sz="2000" dirty="0"/>
              <a:t>), but there are also some differences—e.g., only the latter can be used as an </a:t>
            </a:r>
            <a:r>
              <a:rPr lang="en-GB" sz="2000" dirty="0">
                <a:solidFill>
                  <a:srgbClr val="92D050"/>
                </a:solidFill>
              </a:rPr>
              <a:t>echo question </a:t>
            </a:r>
            <a:r>
              <a:rPr lang="en-GB" sz="2000" dirty="0"/>
              <a:t>in response to ‘I poured you mulled wine’ (same for the English translations)</a:t>
            </a:r>
            <a:endParaRPr lang="en-US" sz="2000" dirty="0"/>
          </a:p>
        </p:txBody>
      </p:sp>
      <p:pic>
        <p:nvPicPr>
          <p:cNvPr id="6" name="pour-rise">
            <a:hlinkClick r:id="" action="ppaction://media"/>
            <a:extLst>
              <a:ext uri="{FF2B5EF4-FFF2-40B4-BE49-F238E27FC236}">
                <a16:creationId xmlns:a16="http://schemas.microsoft.com/office/drawing/2014/main" id="{95728177-1FDB-A172-711E-02F210883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9258" y="24413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79B4BFE-ADD0-F29D-2EB4-33A882C8D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7" y="4195518"/>
            <a:ext cx="6365438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Rising contour in suggestions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Can we use this rising contour in </a:t>
            </a:r>
            <a:r>
              <a:rPr lang="en-US" sz="2000" dirty="0">
                <a:solidFill>
                  <a:srgbClr val="FF1493"/>
                </a:solidFill>
              </a:rPr>
              <a:t>non-committal suggestions</a:t>
            </a:r>
            <a:r>
              <a:rPr lang="en-US" sz="2000" dirty="0"/>
              <a:t>, e.g., with imperatives?</a:t>
            </a:r>
          </a:p>
          <a:p>
            <a:pPr marL="0" indent="0" defTabSz="182880">
              <a:buNone/>
            </a:pPr>
            <a:r>
              <a:rPr lang="en-US" sz="2000" dirty="0"/>
              <a:t>🤷‍♀️</a:t>
            </a:r>
          </a:p>
          <a:p>
            <a:pPr marL="0" indent="0" defTabSz="182880">
              <a:buNone/>
            </a:pPr>
            <a:r>
              <a:rPr lang="en-US" sz="2000" dirty="0"/>
              <a:t>I can somewhat accept them, but it might be an influence from English; I haven’t found any </a:t>
            </a:r>
            <a:r>
              <a:rPr lang="en-US" sz="2000" dirty="0" err="1"/>
              <a:t>exx</a:t>
            </a:r>
            <a:r>
              <a:rPr lang="en-US" sz="2000" dirty="0"/>
              <a:t> like this in the MURCO corpus yet (but such </a:t>
            </a:r>
            <a:r>
              <a:rPr lang="en-US" sz="2000" dirty="0">
                <a:solidFill>
                  <a:srgbClr val="FF1493"/>
                </a:solidFill>
              </a:rPr>
              <a:t>suggestions</a:t>
            </a:r>
            <a:r>
              <a:rPr lang="en-US" sz="2000" dirty="0"/>
              <a:t> seem in general uncommon, unlike </a:t>
            </a:r>
            <a:r>
              <a:rPr lang="en-US" sz="2000" dirty="0">
                <a:solidFill>
                  <a:srgbClr val="7030A0"/>
                </a:solidFill>
              </a:rPr>
              <a:t>requests</a:t>
            </a:r>
            <a:r>
              <a:rPr lang="en-US" sz="2000" dirty="0"/>
              <a:t>)</a:t>
            </a:r>
          </a:p>
          <a:p>
            <a:pPr marL="0" indent="0" defTabSz="91440">
              <a:buNone/>
            </a:pPr>
            <a:r>
              <a:rPr lang="en-US" sz="2000" dirty="0"/>
              <a:t>(24)		A:		‘What should I do to relax?’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B:		Ne	 		</a:t>
            </a:r>
            <a:r>
              <a:rPr lang="en-US" sz="2000" dirty="0" err="1"/>
              <a:t>znaju</a:t>
            </a:r>
            <a:r>
              <a:rPr lang="en-US" sz="2000" dirty="0"/>
              <a:t>…									?	</a:t>
            </a:r>
            <a:r>
              <a:rPr lang="en-US" sz="2000" dirty="0" err="1"/>
              <a:t>Nalej</a:t>
            </a:r>
            <a:r>
              <a:rPr lang="en-US" sz="2000" dirty="0"/>
              <a:t>															</a:t>
            </a:r>
            <a:r>
              <a:rPr lang="en-US" sz="2000" dirty="0" err="1"/>
              <a:t>sebe</a:t>
            </a:r>
            <a:r>
              <a:rPr lang="en-US" sz="2000" dirty="0"/>
              <a:t>						</a:t>
            </a:r>
            <a:r>
              <a:rPr lang="en-US" sz="2000" dirty="0" err="1"/>
              <a:t>glintvej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</a:t>
            </a:r>
            <a:r>
              <a:rPr lang="en-US" sz="2000" dirty="0" err="1"/>
              <a:t>na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NEG		know.PRS.1SG		pour.IMP.2SG/T		self.DAT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‘I don’t know… Pour yourself mulled wine?’</a:t>
            </a:r>
          </a:p>
        </p:txBody>
      </p:sp>
      <p:pic>
        <p:nvPicPr>
          <p:cNvPr id="6" name="mulledwine-imp-rise">
            <a:hlinkClick r:id="" action="ppaction://media"/>
            <a:extLst>
              <a:ext uri="{FF2B5EF4-FFF2-40B4-BE49-F238E27FC236}">
                <a16:creationId xmlns:a16="http://schemas.microsoft.com/office/drawing/2014/main" id="{57ACBC48-ADA1-1BF5-5960-03C6DE09D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7750" y="33949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sound wave&#10;&#10;Description automatically generated with medium confidence">
            <a:extLst>
              <a:ext uri="{FF2B5EF4-FFF2-40B4-BE49-F238E27FC236}">
                <a16:creationId xmlns:a16="http://schemas.microsoft.com/office/drawing/2014/main" id="{41FE0BAF-21FD-26F6-99D5-CCD3BAF1E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9" y="1984093"/>
            <a:ext cx="4774077" cy="1645920"/>
          </a:xfrm>
          <a:prstGeom prst="rect">
            <a:avLst/>
          </a:prstGeom>
        </p:spPr>
      </p:pic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B7F11441-467D-47C2-1986-AFD323205D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9" y="3465848"/>
            <a:ext cx="5456090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Plateau contour in suggestions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A more natural way to produce such </a:t>
            </a:r>
            <a:r>
              <a:rPr lang="en-US" sz="2000" dirty="0">
                <a:solidFill>
                  <a:srgbClr val="FF1493"/>
                </a:solidFill>
              </a:rPr>
              <a:t>non-committal suggestions </a:t>
            </a:r>
            <a:r>
              <a:rPr lang="en-US" sz="2000" dirty="0"/>
              <a:t>is with a mid-plateau contour:</a:t>
            </a:r>
          </a:p>
          <a:p>
            <a:pPr marL="0" indent="0" defTabSz="91440">
              <a:buNone/>
            </a:pPr>
            <a:r>
              <a:rPr lang="en-US" sz="2000" dirty="0"/>
              <a:t>(25)		A:		‘What should I do to relax?’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B:		Ne	 		</a:t>
            </a:r>
            <a:r>
              <a:rPr lang="en-US" sz="2000" dirty="0" err="1"/>
              <a:t>zna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</a:t>
            </a:r>
            <a:r>
              <a:rPr lang="en-US" sz="2000" dirty="0" err="1"/>
              <a:t>ju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-L%</a:t>
            </a:r>
            <a:r>
              <a:rPr lang="en-US" sz="2000" dirty="0"/>
              <a:t>…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NEG		know.PRS.1SG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</a:t>
            </a:r>
            <a:r>
              <a:rPr lang="en-US" sz="2000" dirty="0" err="1"/>
              <a:t>Nalej</a:t>
            </a:r>
            <a:r>
              <a:rPr lang="en-US" sz="2000" dirty="0"/>
              <a:t>														</a:t>
            </a:r>
            <a:r>
              <a:rPr lang="en-US" sz="2000" dirty="0" err="1"/>
              <a:t>sebe</a:t>
            </a:r>
            <a:r>
              <a:rPr lang="en-US" sz="2000" dirty="0"/>
              <a:t>					</a:t>
            </a:r>
            <a:r>
              <a:rPr lang="en-US" sz="2000" dirty="0" err="1"/>
              <a:t>glintvej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</a:t>
            </a:r>
            <a:r>
              <a:rPr lang="en-US" sz="2000" dirty="0" err="1"/>
              <a:t>na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-L%</a:t>
            </a:r>
            <a:r>
              <a:rPr lang="en-US" sz="20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pour.IMP.2SG/T		self.DAT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‘I don’t know… Pour yourself mulled wine...’</a:t>
            </a:r>
          </a:p>
          <a:p>
            <a:pPr marL="0" indent="0" defTabSz="91440">
              <a:buNone/>
            </a:pPr>
            <a:r>
              <a:rPr lang="en-US" sz="2000" dirty="0"/>
              <a:t>(26)		Nu			ty																tam			</a:t>
            </a:r>
            <a:r>
              <a:rPr lang="en-US" sz="2000" dirty="0" err="1"/>
              <a:t>svari</a:t>
            </a:r>
            <a:r>
              <a:rPr lang="de-DE" sz="2000" baseline="-25000" dirty="0"/>
              <a:t>L</a:t>
            </a:r>
            <a:r>
              <a:rPr lang="en-US" sz="2000" baseline="-25000" dirty="0"/>
              <a:t>+H*</a:t>
            </a:r>
            <a:r>
              <a:rPr lang="en-US" sz="2000" dirty="0"/>
              <a:t>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well		you.SG/T.NOM		there	boil.IMP.2SG/T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kakuju</a:t>
            </a:r>
            <a:r>
              <a:rPr lang="en-US" sz="2000" dirty="0"/>
              <a:t>-nit’	</a:t>
            </a:r>
            <a:r>
              <a:rPr lang="en-US" sz="2000" dirty="0" err="1"/>
              <a:t>ka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</a:t>
            </a:r>
            <a:r>
              <a:rPr lang="en-US" sz="2000" dirty="0" err="1"/>
              <a:t>šu</a:t>
            </a:r>
            <a:r>
              <a:rPr lang="en-US" sz="2000" dirty="0"/>
              <a:t>,									</a:t>
            </a:r>
            <a:r>
              <a:rPr lang="en-US" sz="2000" dirty="0" err="1"/>
              <a:t>čto</a:t>
            </a:r>
            <a:r>
              <a:rPr lang="en-US" sz="2000" dirty="0"/>
              <a:t>					li,				</a:t>
            </a:r>
            <a:r>
              <a:rPr lang="en-US" sz="2000" dirty="0" err="1"/>
              <a:t>sebe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-L%</a:t>
            </a:r>
            <a:r>
              <a:rPr lang="en-US" sz="2000" dirty="0"/>
              <a:t>...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some.ACC</a:t>
            </a:r>
            <a:r>
              <a:rPr lang="en-US" sz="2000" dirty="0"/>
              <a:t> 	</a:t>
            </a:r>
            <a:r>
              <a:rPr lang="en-US" sz="2000" dirty="0" err="1"/>
              <a:t>porridge.ACC</a:t>
            </a:r>
            <a:r>
              <a:rPr lang="en-US" sz="2000" dirty="0"/>
              <a:t>		WHAT		PRT	self.DAT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‘Well, make yourself some porridge or something...’ (MURCO)</a:t>
            </a:r>
          </a:p>
          <a:p>
            <a:pPr marL="0" indent="0" defTabSz="91440">
              <a:buNone/>
            </a:pPr>
            <a:r>
              <a:rPr lang="en-US" sz="2000" dirty="0"/>
              <a:t>NB: These are even more “disinterested” than rising suggestions—cf. plateaus in “disinterested lists” (Beckman &amp; Ayers 1997), “calling contour” imperatives in English (Jeong &amp; </a:t>
            </a:r>
            <a:r>
              <a:rPr lang="en-US" sz="2000" dirty="0" err="1"/>
              <a:t>Condoravdi</a:t>
            </a:r>
            <a:r>
              <a:rPr lang="en-US" sz="2000" dirty="0"/>
              <a:t> 2017)</a:t>
            </a:r>
          </a:p>
        </p:txBody>
      </p:sp>
      <p:pic>
        <p:nvPicPr>
          <p:cNvPr id="6" name="porridge-imp-plateau">
            <a:hlinkClick r:id="" action="ppaction://media"/>
            <a:extLst>
              <a:ext uri="{FF2B5EF4-FFF2-40B4-BE49-F238E27FC236}">
                <a16:creationId xmlns:a16="http://schemas.microsoft.com/office/drawing/2014/main" id="{64794E60-F109-A4D1-D569-50E5D030D0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30482" y="4492008"/>
            <a:ext cx="406400" cy="406400"/>
          </a:xfrm>
          <a:prstGeom prst="rect">
            <a:avLst/>
          </a:prstGeom>
        </p:spPr>
      </p:pic>
      <p:pic>
        <p:nvPicPr>
          <p:cNvPr id="11" name="mulledwine-imp-plateau">
            <a:hlinkClick r:id="" action="ppaction://media"/>
            <a:extLst>
              <a:ext uri="{FF2B5EF4-FFF2-40B4-BE49-F238E27FC236}">
                <a16:creationId xmlns:a16="http://schemas.microsoft.com/office/drawing/2014/main" id="{48C3B7CD-9601-E14A-EBCF-6FF51A37EF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9249" y="28070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b="1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1879923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few more relevant facts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182880">
              <a:buNone/>
            </a:pPr>
            <a:r>
              <a:rPr lang="en-US" sz="2000" i="1" dirty="0"/>
              <a:t>Li </a:t>
            </a:r>
            <a:r>
              <a:rPr lang="en-US" sz="2000" dirty="0"/>
              <a:t>YNQs—which, remember, do not have a Q-Peak—don’t seem to (explicitly) require a move from the addressee, but declarative string, Q-Peak-marked YNQs do (Esipova &amp; </a:t>
            </a:r>
            <a:r>
              <a:rPr lang="en-US" sz="2000" dirty="0" err="1"/>
              <a:t>Korotkova</a:t>
            </a:r>
            <a:r>
              <a:rPr lang="en-US" sz="2000" dirty="0"/>
              <a:t> 2023):</a:t>
            </a:r>
          </a:p>
          <a:p>
            <a:pPr defTabSz="182880"/>
            <a:r>
              <a:rPr lang="en-US" sz="2000" i="1" dirty="0"/>
              <a:t>Li</a:t>
            </a:r>
            <a:r>
              <a:rPr lang="en-US" sz="2000" dirty="0"/>
              <a:t> YNQs often sound more polite and/or formal:</a:t>
            </a:r>
          </a:p>
          <a:p>
            <a:pPr marL="0" indent="0" defTabSz="91440">
              <a:buNone/>
            </a:pPr>
            <a:r>
              <a:rPr lang="en-US" sz="2000" dirty="0"/>
              <a:t>(27)	</a:t>
            </a:r>
            <a:r>
              <a:rPr lang="en-US" sz="2000" i="1" dirty="0"/>
              <a:t>	Context: On a formal medical questionnaire.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i="1" dirty="0"/>
              <a:t>						</a:t>
            </a:r>
            <a:r>
              <a:rPr lang="en-US" sz="2000" dirty="0"/>
              <a:t>a.		</a:t>
            </a:r>
            <a:r>
              <a:rPr lang="en-US" sz="2000" dirty="0" err="1"/>
              <a:t>Ku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</a:t>
            </a:r>
            <a:r>
              <a:rPr lang="en-US" sz="2000" dirty="0"/>
              <a:t>rite											li							</a:t>
            </a:r>
            <a:r>
              <a:rPr lang="en-US" sz="2000" dirty="0" err="1"/>
              <a:t>vy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 															 b.		?	</a:t>
            </a:r>
            <a:r>
              <a:rPr lang="en-US" sz="2000" dirty="0" err="1"/>
              <a:t>Vy</a:t>
            </a:r>
            <a:r>
              <a:rPr lang="en-US" sz="2000" dirty="0"/>
              <a:t>																</a:t>
            </a:r>
            <a:r>
              <a:rPr lang="en-US" sz="2000" dirty="0" err="1"/>
              <a:t>ku</a:t>
            </a:r>
            <a:r>
              <a:rPr lang="en-US" sz="2000" baseline="-25000" dirty="0" err="1"/>
              <a:t>Q</a:t>
            </a:r>
            <a:r>
              <a:rPr lang="en-US" sz="2000" dirty="0" err="1"/>
              <a:t>rite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smoke.PRS.2PL/V		Q-PRT	you.NOM.PL/V												you.NOM.PL/V		smoke.PRS.2PL/V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‘Do you smoke?’</a:t>
            </a:r>
          </a:p>
          <a:p>
            <a:pPr defTabSz="182880"/>
            <a:r>
              <a:rPr lang="en-US" sz="2000" i="1" dirty="0"/>
              <a:t>Li </a:t>
            </a:r>
            <a:r>
              <a:rPr lang="en-US" sz="2000" dirty="0"/>
              <a:t>YNQs, but not declarative string YNQs are good as </a:t>
            </a:r>
            <a:r>
              <a:rPr lang="en-US" sz="2000" b="1" dirty="0">
                <a:solidFill>
                  <a:srgbClr val="92D050"/>
                </a:solidFill>
              </a:rPr>
              <a:t>conjectural questions</a:t>
            </a:r>
            <a:r>
              <a:rPr lang="en-US" sz="2000" b="1" dirty="0"/>
              <a:t> </a:t>
            </a:r>
            <a:r>
              <a:rPr lang="en-US" sz="2000" dirty="0"/>
              <a:t>(cf. </a:t>
            </a:r>
            <a:r>
              <a:rPr lang="en-US" sz="2000" dirty="0" err="1"/>
              <a:t>Eckardt</a:t>
            </a:r>
            <a:r>
              <a:rPr lang="en-US" sz="2000" dirty="0"/>
              <a:t> 2020):</a:t>
            </a:r>
          </a:p>
          <a:p>
            <a:pPr marL="0" indent="0" defTabSz="91440">
              <a:buNone/>
            </a:pPr>
            <a:r>
              <a:rPr lang="en-US" sz="2000" dirty="0"/>
              <a:t>(28)		a.			</a:t>
            </a:r>
            <a:r>
              <a:rPr lang="en-US" sz="2000" dirty="0" err="1"/>
              <a:t>Xm</a:t>
            </a:r>
            <a:r>
              <a:rPr lang="en-US" sz="2000" dirty="0"/>
              <a:t>,		</a:t>
            </a:r>
            <a:r>
              <a:rPr lang="en-US" sz="2000" dirty="0" err="1"/>
              <a:t>jest’</a:t>
            </a:r>
            <a:r>
              <a:rPr lang="en-US" sz="2000" baseline="-25000" dirty="0" err="1"/>
              <a:t>L+H</a:t>
            </a:r>
            <a:r>
              <a:rPr lang="en-US" sz="2000" baseline="-25000" dirty="0"/>
              <a:t>*</a:t>
            </a:r>
            <a:r>
              <a:rPr lang="en-US" sz="2000" dirty="0"/>
              <a:t>						li							</a:t>
            </a:r>
            <a:r>
              <a:rPr lang="en-US" sz="2000" dirty="0" err="1"/>
              <a:t>žizn</a:t>
            </a:r>
            <a:r>
              <a:rPr lang="en-US" sz="2000" dirty="0"/>
              <a:t>’							</a:t>
            </a:r>
            <a:r>
              <a:rPr lang="en-US" sz="2000" dirty="0" err="1"/>
              <a:t>na</a:t>
            </a:r>
            <a:r>
              <a:rPr lang="en-US" sz="2000" dirty="0"/>
              <a:t>		</a:t>
            </a:r>
            <a:r>
              <a:rPr lang="en-US" sz="2000" dirty="0" err="1"/>
              <a:t>drugix</a:t>
            </a:r>
            <a:r>
              <a:rPr lang="en-US" sz="2000" dirty="0"/>
              <a:t>							</a:t>
            </a:r>
            <a:r>
              <a:rPr lang="en-US" sz="2000" dirty="0" err="1"/>
              <a:t>planetax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hm			be.PRS.3SG 	Q-PRT	</a:t>
            </a:r>
            <a:r>
              <a:rPr lang="en-US" sz="2000" dirty="0" err="1"/>
              <a:t>life.NOM</a:t>
            </a:r>
            <a:r>
              <a:rPr lang="en-US" sz="2000" dirty="0"/>
              <a:t>	on		</a:t>
            </a:r>
            <a:r>
              <a:rPr lang="en-US" sz="2000" dirty="0" err="1"/>
              <a:t>other.PREP</a:t>
            </a:r>
            <a:r>
              <a:rPr lang="en-US" sz="2000" dirty="0"/>
              <a:t>		</a:t>
            </a:r>
            <a:r>
              <a:rPr lang="en-US" sz="2000" dirty="0" err="1"/>
              <a:t>planets.PREP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b.	#	</a:t>
            </a:r>
            <a:r>
              <a:rPr lang="en-US" sz="2000" dirty="0" err="1"/>
              <a:t>Xm</a:t>
            </a:r>
            <a:r>
              <a:rPr lang="en-US" sz="2000" dirty="0"/>
              <a:t>,		</a:t>
            </a:r>
            <a:r>
              <a:rPr lang="en-US" sz="2000" dirty="0" err="1"/>
              <a:t>na</a:t>
            </a:r>
            <a:r>
              <a:rPr lang="en-US" sz="2000" dirty="0"/>
              <a:t>		</a:t>
            </a:r>
            <a:r>
              <a:rPr lang="en-US" sz="2000" dirty="0" err="1"/>
              <a:t>drugix</a:t>
            </a:r>
            <a:r>
              <a:rPr lang="en-US" sz="2000" dirty="0"/>
              <a:t>							</a:t>
            </a:r>
            <a:r>
              <a:rPr lang="en-US" sz="2000" dirty="0" err="1"/>
              <a:t>planetax</a:t>
            </a:r>
            <a:r>
              <a:rPr lang="en-US" sz="2000" dirty="0"/>
              <a:t>							</a:t>
            </a:r>
            <a:r>
              <a:rPr lang="en-US" sz="2000" dirty="0" err="1"/>
              <a:t>jest’</a:t>
            </a:r>
            <a:r>
              <a:rPr lang="en-US" sz="2000" baseline="-25000" dirty="0" err="1"/>
              <a:t>Q</a:t>
            </a:r>
            <a:r>
              <a:rPr lang="en-US" sz="2000" dirty="0"/>
              <a:t>									</a:t>
            </a:r>
            <a:r>
              <a:rPr lang="en-US" sz="2000" dirty="0" err="1"/>
              <a:t>žizn’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		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					hm			on		</a:t>
            </a:r>
            <a:r>
              <a:rPr lang="en-US" sz="2000" dirty="0" err="1"/>
              <a:t>other.PREP</a:t>
            </a:r>
            <a:r>
              <a:rPr lang="en-US" sz="2000" dirty="0"/>
              <a:t>		</a:t>
            </a:r>
            <a:r>
              <a:rPr lang="en-US" sz="2000" dirty="0" err="1"/>
              <a:t>planets.PREP</a:t>
            </a:r>
            <a:r>
              <a:rPr lang="en-US" sz="2000" dirty="0"/>
              <a:t>		be.PRS.3SG		</a:t>
            </a:r>
            <a:r>
              <a:rPr lang="en-US" sz="2000" dirty="0" err="1"/>
              <a:t>life.NOM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Bylo</a:t>
            </a:r>
            <a:r>
              <a:rPr lang="en-US" sz="2000" dirty="0"/>
              <a:t>												b						</a:t>
            </a:r>
            <a:r>
              <a:rPr lang="en-US" sz="2000" dirty="0" err="1"/>
              <a:t>neploxo</a:t>
            </a:r>
            <a:r>
              <a:rPr lang="en-US" sz="2000" dirty="0"/>
              <a:t>								</a:t>
            </a:r>
            <a:r>
              <a:rPr lang="en-US" sz="2000" dirty="0" err="1"/>
              <a:t>uznat</a:t>
            </a:r>
            <a:r>
              <a:rPr lang="en-US" sz="2000" dirty="0"/>
              <a:t>’…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</a:t>
            </a:r>
            <a:r>
              <a:rPr lang="en-US" sz="2000" dirty="0" err="1"/>
              <a:t>be.PAST.SG.N</a:t>
            </a:r>
            <a:r>
              <a:rPr lang="en-US" sz="2000" dirty="0"/>
              <a:t>		SUBJ		not-</a:t>
            </a:r>
            <a:r>
              <a:rPr lang="en-US" sz="2000" dirty="0" err="1"/>
              <a:t>bad.ADV</a:t>
            </a:r>
            <a:r>
              <a:rPr lang="en-US" sz="2000" dirty="0"/>
              <a:t>		learn.INF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	‘Hm… Is there life on other planets[, I wonder]? Would be nice to know…’</a:t>
            </a:r>
          </a:p>
        </p:txBody>
      </p:sp>
    </p:spTree>
    <p:extLst>
      <p:ext uri="{BB962C8B-B14F-4D97-AF65-F5344CB8AC3E}">
        <p14:creationId xmlns:p14="http://schemas.microsoft.com/office/powerpoint/2010/main" val="11935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Meaning components of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Some of the meaning components that a question can have (and mark on the surface):</a:t>
            </a:r>
          </a:p>
          <a:p>
            <a:pPr marL="457200" indent="-457200" defTabSz="182880">
              <a:buAutoNum type="arabicPeriod"/>
            </a:pPr>
            <a:r>
              <a:rPr lang="en-US" sz="2000" b="1" dirty="0"/>
              <a:t>Creating a partition</a:t>
            </a:r>
            <a:r>
              <a:rPr lang="en-US" sz="2000" dirty="0"/>
              <a:t>; in YNQs: {</a:t>
            </a:r>
            <a:r>
              <a:rPr lang="en-US" sz="2000" i="1" dirty="0"/>
              <a:t>p</a:t>
            </a:r>
            <a:r>
              <a:rPr lang="en-US" sz="2000" dirty="0"/>
              <a:t>, ¬</a:t>
            </a:r>
            <a:r>
              <a:rPr lang="en-US" sz="2000" i="1" dirty="0"/>
              <a:t>p</a:t>
            </a:r>
            <a:r>
              <a:rPr lang="en-US" sz="2000" dirty="0"/>
              <a:t>} (e.g., {‘You poured me mulled wine’, ¬‘You poured me mulled wine’})</a:t>
            </a:r>
          </a:p>
          <a:p>
            <a:pPr marL="457200" indent="-457200" defTabSz="182880">
              <a:buAutoNum type="arabicPeriod"/>
            </a:pPr>
            <a:r>
              <a:rPr lang="en-US" sz="2000" b="1" dirty="0"/>
              <a:t>Raising an issue </a:t>
            </a:r>
            <a:r>
              <a:rPr lang="en-US" sz="2000" dirty="0" err="1"/>
              <a:t>wrt</a:t>
            </a:r>
            <a:r>
              <a:rPr lang="en-US" sz="2000" dirty="0"/>
              <a:t> that partition (“putting it on the table”; indicating that this partition is relevant for the current discourse)</a:t>
            </a:r>
          </a:p>
          <a:p>
            <a:pPr marL="457200" indent="-457200" defTabSz="182880">
              <a:buAutoNum type="arabicPeriod"/>
            </a:pPr>
            <a:r>
              <a:rPr lang="en-US" sz="2000" b="1" dirty="0"/>
              <a:t>Focus</a:t>
            </a:r>
            <a:r>
              <a:rPr lang="en-US" sz="2000" dirty="0"/>
              <a:t>, signaling how this issue fits into a larger discourse structure, specifically, its parent QUD    (e.g., ‘What is the truth value of </a:t>
            </a:r>
            <a:r>
              <a:rPr lang="en-US" sz="2000" i="1" dirty="0"/>
              <a:t>p</a:t>
            </a:r>
            <a:r>
              <a:rPr lang="en-US" sz="2000" dirty="0"/>
              <a:t>?’; ‘What is the explanation for </a:t>
            </a:r>
            <a:r>
              <a:rPr lang="en-US" sz="2000" i="1" dirty="0"/>
              <a:t>s</a:t>
            </a:r>
            <a:r>
              <a:rPr lang="en-US" sz="2000" dirty="0"/>
              <a:t>?’; ‘Who called Nina?’)</a:t>
            </a:r>
          </a:p>
          <a:p>
            <a:pPr marL="457200" indent="-457200" defTabSz="182880">
              <a:buAutoNum type="arabicPeriod"/>
            </a:pPr>
            <a:r>
              <a:rPr lang="en-US" sz="2000" b="1" dirty="0"/>
              <a:t>Asking for a move </a:t>
            </a:r>
            <a:r>
              <a:rPr lang="en-US" sz="2000" dirty="0"/>
              <a:t>from the addressee, namely, to respond to this issue</a:t>
            </a:r>
          </a:p>
          <a:p>
            <a:pPr marL="0" indent="0" defTabSz="182880">
              <a:buNone/>
            </a:pPr>
            <a:r>
              <a:rPr lang="en-US" sz="2000" dirty="0"/>
              <a:t>1–2 appear to be core components of what we routinely call “questions”; 3 is not intrinsic to questions, but still has to be expressed in questions; 4 seems optional (cf. Russian </a:t>
            </a:r>
            <a:r>
              <a:rPr lang="en-US" sz="2000" i="1" dirty="0"/>
              <a:t>li </a:t>
            </a:r>
            <a:r>
              <a:rPr lang="en-US" sz="2000" dirty="0"/>
              <a:t>YNQs, conjectural and self-addressed questions, etc.)</a:t>
            </a:r>
          </a:p>
          <a:p>
            <a:pPr marL="0" indent="0" defTabSz="182880">
              <a:buNone/>
            </a:pPr>
            <a:r>
              <a:rPr lang="en-US" sz="2000" dirty="0"/>
              <a:t>NB: There are also, e.g., different types of bias, but let’s set that aside</a:t>
            </a:r>
          </a:p>
        </p:txBody>
      </p:sp>
    </p:spTree>
    <p:extLst>
      <p:ext uri="{BB962C8B-B14F-4D97-AF65-F5344CB8AC3E}">
        <p14:creationId xmlns:p14="http://schemas.microsoft.com/office/powerpoint/2010/main" val="15623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US" sz="2000" dirty="0"/>
              <a:t>Combining the data about: </a:t>
            </a:r>
          </a:p>
          <a:p>
            <a:pPr defTabSz="182880"/>
            <a:r>
              <a:rPr lang="en-US" sz="2000" dirty="0"/>
              <a:t>Q-Peak-marked </a:t>
            </a:r>
            <a:r>
              <a:rPr lang="en-US" sz="2000" dirty="0">
                <a:solidFill>
                  <a:srgbClr val="7030A0"/>
                </a:solidFill>
              </a:rPr>
              <a:t>requests</a:t>
            </a:r>
            <a:r>
              <a:rPr lang="en-US" sz="2000" dirty="0"/>
              <a:t> (move required) vs. #</a:t>
            </a:r>
            <a:r>
              <a:rPr lang="en-US" sz="2000" dirty="0">
                <a:solidFill>
                  <a:srgbClr val="FF1493"/>
                </a:solidFill>
              </a:rPr>
              <a:t>non-committal suggestions </a:t>
            </a:r>
            <a:r>
              <a:rPr lang="en-US" sz="2000" dirty="0"/>
              <a:t>(no move required), and </a:t>
            </a:r>
          </a:p>
          <a:p>
            <a:pPr defTabSz="182880"/>
            <a:r>
              <a:rPr lang="en-US" sz="2000" dirty="0"/>
              <a:t>Q-Peak-marked declarative string YNQs (move required) vs. Q-Peak-less </a:t>
            </a:r>
            <a:r>
              <a:rPr lang="en-US" sz="2000" i="1" dirty="0"/>
              <a:t>li </a:t>
            </a:r>
            <a:r>
              <a:rPr lang="en-US" sz="2000" dirty="0"/>
              <a:t>YNQs (no move required)</a:t>
            </a:r>
          </a:p>
          <a:p>
            <a:pPr marL="0" indent="0" defTabSz="182880">
              <a:buNone/>
            </a:pPr>
            <a:r>
              <a:rPr lang="en-US" sz="2000" dirty="0"/>
              <a:t>I propose that </a:t>
            </a:r>
            <a:r>
              <a:rPr lang="en-US" sz="2000" b="1" dirty="0"/>
              <a:t>the Russian Q-Peak realizes component 3, i.e., focus </a:t>
            </a:r>
            <a:r>
              <a:rPr lang="en-US" sz="2000" dirty="0"/>
              <a:t>(by virtue of being the main prominence of the utterance) </a:t>
            </a:r>
            <a:r>
              <a:rPr lang="en-US" sz="2000" b="1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component 4, i.e., asking for a move </a:t>
            </a:r>
            <a:r>
              <a:rPr lang="en-US" sz="2000" dirty="0"/>
              <a:t>from the addressee (the shape of the Q-Peak itself)</a:t>
            </a:r>
          </a:p>
        </p:txBody>
      </p:sp>
    </p:spTree>
    <p:extLst>
      <p:ext uri="{BB962C8B-B14F-4D97-AF65-F5344CB8AC3E}">
        <p14:creationId xmlns:p14="http://schemas.microsoft.com/office/powerpoint/2010/main" val="21447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does the Q-Peak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defTabSz="182880"/>
            <a:r>
              <a:rPr lang="en-US" sz="2000" dirty="0"/>
              <a:t>For </a:t>
            </a:r>
            <a:r>
              <a:rPr lang="en-US" sz="2000" b="1" dirty="0">
                <a:solidFill>
                  <a:srgbClr val="00B050"/>
                </a:solidFill>
              </a:rPr>
              <a:t>canonical declarative string Q-Peak-marked YNQs</a:t>
            </a:r>
            <a:r>
              <a:rPr lang="en-US" sz="2000" dirty="0"/>
              <a:t>, two possibilities then:</a:t>
            </a:r>
          </a:p>
          <a:p>
            <a:pPr lvl="1" defTabSz="182880"/>
            <a:r>
              <a:rPr lang="en-US" sz="2000" b="1" dirty="0"/>
              <a:t>Silent operator(s) </a:t>
            </a:r>
            <a:r>
              <a:rPr lang="en-US" sz="2000" dirty="0"/>
              <a:t>contributing components 1 and 2 (creating a partition &amp; raising an issue </a:t>
            </a:r>
            <a:r>
              <a:rPr lang="en-US" sz="2000" dirty="0" err="1"/>
              <a:t>wrt</a:t>
            </a:r>
            <a:r>
              <a:rPr lang="en-US" sz="2000" dirty="0"/>
              <a:t> it)</a:t>
            </a:r>
          </a:p>
          <a:p>
            <a:pPr lvl="1" defTabSz="182880"/>
            <a:r>
              <a:rPr lang="en-US" sz="2000" b="1" dirty="0"/>
              <a:t>Coercion</a:t>
            </a:r>
            <a:r>
              <a:rPr lang="en-US" sz="2000" dirty="0"/>
              <a:t> into an issue-raising interpretation that is not syntactically represented</a:t>
            </a:r>
          </a:p>
          <a:p>
            <a:pPr defTabSz="182880"/>
            <a:r>
              <a:rPr lang="en-US" sz="2000" dirty="0"/>
              <a:t>For </a:t>
            </a:r>
            <a:r>
              <a:rPr lang="en-US" sz="2000" b="1" dirty="0">
                <a:solidFill>
                  <a:srgbClr val="7030A0"/>
                </a:solidFill>
              </a:rPr>
              <a:t>FUT.2/1SG/1PL Q-Peak-marked requests </a:t>
            </a:r>
            <a:r>
              <a:rPr lang="en-US" sz="2000" dirty="0"/>
              <a:t>that have the same form as declarative string YNQs, same analysis (?) + further pragmatic reasoning (cf. </a:t>
            </a:r>
            <a:r>
              <a:rPr lang="en-US" sz="2000" i="1" dirty="0"/>
              <a:t>Could you pass me the salt?</a:t>
            </a:r>
            <a:r>
              <a:rPr lang="en-US" sz="2000" dirty="0"/>
              <a:t>)</a:t>
            </a:r>
          </a:p>
          <a:p>
            <a:pPr defTabSz="182880"/>
            <a:r>
              <a:rPr lang="en-US" sz="2000" dirty="0"/>
              <a:t>For </a:t>
            </a:r>
            <a:r>
              <a:rPr lang="en-US" sz="2000" b="1" dirty="0">
                <a:solidFill>
                  <a:srgbClr val="7030A0"/>
                </a:solidFill>
              </a:rPr>
              <a:t>imperative Q-Peak-marked requests</a:t>
            </a:r>
            <a:r>
              <a:rPr lang="en-US" sz="2000" dirty="0"/>
              <a:t>: a coercion-based analysis seems more reasonable (e.g., you coerce an issue </a:t>
            </a:r>
            <a:r>
              <a:rPr lang="en-US" sz="2000" dirty="0" err="1"/>
              <a:t>wrt</a:t>
            </a:r>
            <a:r>
              <a:rPr lang="en-US" sz="2000" dirty="0"/>
              <a:t> partition {‘You’ll pour me mulled wine’, ¬‘You’ll pour me mulled wine’}, and the Q-Peak asks the addressee to respond to this issue, which is less imposing than a regular imperative)</a:t>
            </a:r>
          </a:p>
          <a:p>
            <a:pPr defTabSz="182880"/>
            <a:r>
              <a:rPr lang="en-US" sz="2000" dirty="0"/>
              <a:t>For </a:t>
            </a:r>
            <a:r>
              <a:rPr lang="en-US" sz="2000" b="1" i="1" dirty="0"/>
              <a:t>li </a:t>
            </a:r>
            <a:r>
              <a:rPr lang="en-US" sz="2000" b="1" dirty="0"/>
              <a:t>YNQs</a:t>
            </a:r>
            <a:r>
              <a:rPr lang="en-US" sz="2000" dirty="0"/>
              <a:t>: </a:t>
            </a:r>
          </a:p>
          <a:p>
            <a:pPr lvl="1" defTabSz="182880"/>
            <a:r>
              <a:rPr lang="en-US" sz="2000" dirty="0"/>
              <a:t>Component 4 (asking for </a:t>
            </a:r>
            <a:r>
              <a:rPr lang="en-US" sz="2000"/>
              <a:t>a move) </a:t>
            </a:r>
            <a:r>
              <a:rPr lang="en-US" sz="2000" dirty="0"/>
              <a:t>is not present</a:t>
            </a:r>
          </a:p>
          <a:p>
            <a:pPr lvl="1" defTabSz="182880"/>
            <a:r>
              <a:rPr lang="en-US" sz="2000" dirty="0"/>
              <a:t>Component 3 (focus): marked via regular prosodic focus marking </a:t>
            </a:r>
          </a:p>
          <a:p>
            <a:pPr lvl="1" defTabSz="182880"/>
            <a:r>
              <a:rPr lang="en-US" sz="2000" i="1" dirty="0"/>
              <a:t>Li </a:t>
            </a:r>
            <a:r>
              <a:rPr lang="en-US" sz="2000" dirty="0"/>
              <a:t>realizes some combination of 1 and 2 (creating a partition and raising an issue </a:t>
            </a:r>
            <a:r>
              <a:rPr lang="en-US" sz="2000" dirty="0" err="1"/>
              <a:t>wrt</a:t>
            </a:r>
            <a:r>
              <a:rPr lang="en-US" sz="2000" dirty="0"/>
              <a:t> it); etymologically </a:t>
            </a:r>
            <a:r>
              <a:rPr lang="en-US" sz="2000" i="1" dirty="0"/>
              <a:t>li </a:t>
            </a:r>
            <a:r>
              <a:rPr lang="en-US" sz="2000" dirty="0"/>
              <a:t>is part of </a:t>
            </a:r>
            <a:r>
              <a:rPr lang="en-US" sz="2000" i="1" dirty="0" err="1"/>
              <a:t>ili</a:t>
            </a:r>
            <a:r>
              <a:rPr lang="en-US" sz="2000" i="1" dirty="0"/>
              <a:t> </a:t>
            </a:r>
            <a:r>
              <a:rPr lang="en-US" sz="2000" dirty="0"/>
              <a:t>(‘or’) and </a:t>
            </a:r>
            <a:r>
              <a:rPr lang="en-US" sz="2000" i="1" dirty="0" err="1"/>
              <a:t>libo</a:t>
            </a:r>
            <a:r>
              <a:rPr lang="en-US" sz="2000" i="1" dirty="0"/>
              <a:t> </a:t>
            </a:r>
            <a:r>
              <a:rPr lang="en-US" sz="2000" dirty="0"/>
              <a:t>(‘or’; free choice)—it’s ostensibly a “join quantifier particle” in the sense of </a:t>
            </a:r>
            <a:r>
              <a:rPr lang="en-US" sz="2000" dirty="0" err="1"/>
              <a:t>Szabolcsi</a:t>
            </a:r>
            <a:r>
              <a:rPr lang="en-US" sz="2000" dirty="0"/>
              <a:t> 2015</a:t>
            </a:r>
          </a:p>
          <a:p>
            <a:pPr lvl="1" defTabSz="182880"/>
            <a:r>
              <a:rPr lang="en-US" sz="2000" dirty="0"/>
              <a:t>The role of fronting: ? (3? 1 and/or 2? All of the above?)</a:t>
            </a:r>
          </a:p>
        </p:txBody>
      </p:sp>
    </p:spTree>
    <p:extLst>
      <p:ext uri="{BB962C8B-B14F-4D97-AF65-F5344CB8AC3E}">
        <p14:creationId xmlns:p14="http://schemas.microsoft.com/office/powerpoint/2010/main" val="27989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about the other languages?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10000"/>
          </a:bodyPr>
          <a:lstStyle/>
          <a:p>
            <a:pPr defTabSz="182880"/>
            <a:r>
              <a:rPr lang="en-US" sz="2000" b="1" dirty="0"/>
              <a:t>English</a:t>
            </a:r>
            <a:r>
              <a:rPr lang="en-US" sz="2000" dirty="0"/>
              <a:t>:</a:t>
            </a:r>
          </a:p>
          <a:p>
            <a:pPr lvl="1" defTabSz="182880"/>
            <a:r>
              <a:rPr lang="en-US" sz="2000" dirty="0"/>
              <a:t>Auxiliary inversion in regular YNQs likely realizes some combination of components 1 and/or 2</a:t>
            </a:r>
          </a:p>
          <a:p>
            <a:pPr lvl="1" defTabSz="182880"/>
            <a:r>
              <a:rPr lang="en-US" sz="2000" dirty="0"/>
              <a:t>The rising tune? R(&amp;R): “</a:t>
            </a:r>
            <a:r>
              <a:rPr lang="en-GB" sz="2000" dirty="0"/>
              <a:t>rising intonation is calling off the speaker’s commitment to their utterance, proffering a course of action for the addressee without throwing the speaker’s weight behind them pursuing it</a:t>
            </a:r>
            <a:r>
              <a:rPr lang="en-US" sz="2000" dirty="0"/>
              <a:t>” (presumably has the same role in Russian)</a:t>
            </a:r>
          </a:p>
          <a:p>
            <a:pPr lvl="1" defTabSz="182880"/>
            <a:r>
              <a:rPr lang="en-US" sz="2000" dirty="0"/>
              <a:t>Thus, different source of politeness/tentativeness in English-style rising imperatives (you “call off the commitment”) vs. Russian Q-Peak-marked imperatives (you turn your imperative into an issue that you ask the addressee to respond to)</a:t>
            </a:r>
          </a:p>
          <a:p>
            <a:pPr defTabSz="182880"/>
            <a:r>
              <a:rPr lang="en-US" sz="2000" b="1" dirty="0"/>
              <a:t>Bulgarian</a:t>
            </a:r>
            <a:r>
              <a:rPr lang="en-US" sz="2000" dirty="0"/>
              <a:t>: like English, except components 1 and/or 2 are realized by the </a:t>
            </a:r>
            <a:r>
              <a:rPr lang="en-US" sz="2000" i="1" dirty="0"/>
              <a:t>li </a:t>
            </a:r>
            <a:r>
              <a:rPr lang="en-US" sz="2000" dirty="0"/>
              <a:t>particle</a:t>
            </a:r>
          </a:p>
          <a:p>
            <a:pPr defTabSz="182880"/>
            <a:r>
              <a:rPr lang="en-US" sz="2000" b="1" dirty="0"/>
              <a:t>Macedonian</a:t>
            </a:r>
            <a:r>
              <a:rPr lang="en-US" sz="2000" dirty="0"/>
              <a:t>: IDK, but perhaps:</a:t>
            </a:r>
          </a:p>
          <a:p>
            <a:pPr lvl="1" defTabSz="182880"/>
            <a:r>
              <a:rPr lang="en-US" sz="2000" dirty="0"/>
              <a:t>The rising tune has been conventionalized to realize operators contributing components 1 and/or 2 (creating a partition and raising an issue </a:t>
            </a:r>
            <a:r>
              <a:rPr lang="en-US" sz="2000" dirty="0" err="1"/>
              <a:t>wrt</a:t>
            </a:r>
            <a:r>
              <a:rPr lang="en-US" sz="2000" dirty="0"/>
              <a:t> it)</a:t>
            </a:r>
          </a:p>
          <a:p>
            <a:pPr lvl="1" defTabSz="182880"/>
            <a:r>
              <a:rPr lang="en-US" sz="2000" dirty="0"/>
              <a:t>Partition-creating/issue-raising operators cannot combine with imperatives (which is why we might want the coercion-based analysis for Russian Q-Peak-marked imperatives)</a:t>
            </a:r>
          </a:p>
          <a:p>
            <a:pPr lvl="1" defTabSz="182880"/>
            <a:r>
              <a:rPr lang="en-US" sz="2000" i="1" dirty="0"/>
              <a:t>Li </a:t>
            </a:r>
            <a:r>
              <a:rPr lang="en-US" sz="2000" dirty="0"/>
              <a:t>does something additional, not just components 1 and/or 2 (R&amp;R suggest focus in Macedonian </a:t>
            </a:r>
            <a:r>
              <a:rPr lang="en-US" sz="2000" i="1" dirty="0"/>
              <a:t>li </a:t>
            </a:r>
            <a:r>
              <a:rPr lang="en-US" sz="2000" dirty="0"/>
              <a:t>YNQs has an emphatic interpretation, not regular focus like in Russian)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62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b="1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144995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Outro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/>
              <a:t>Take-home points:</a:t>
            </a:r>
          </a:p>
          <a:p>
            <a:r>
              <a:rPr lang="en-GB" sz="2000" dirty="0"/>
              <a:t>In </a:t>
            </a:r>
            <a:r>
              <a:rPr lang="en-GB" sz="2000" b="1" dirty="0"/>
              <a:t>Russian</a:t>
            </a:r>
            <a:r>
              <a:rPr lang="en-GB" sz="2000" dirty="0"/>
              <a:t>, in </a:t>
            </a:r>
            <a:r>
              <a:rPr lang="en-GB" sz="2000" b="1" dirty="0">
                <a:solidFill>
                  <a:srgbClr val="00B050"/>
                </a:solidFill>
              </a:rPr>
              <a:t>neutral matrix YNQs</a:t>
            </a:r>
            <a:r>
              <a:rPr lang="en-GB" sz="2000" dirty="0"/>
              <a:t>, we systematically realize the </a:t>
            </a:r>
            <a:r>
              <a:rPr lang="en-GB" sz="2000" b="1" dirty="0"/>
              <a:t>‘asking for a move’ </a:t>
            </a:r>
            <a:r>
              <a:rPr lang="en-GB" sz="2000" dirty="0"/>
              <a:t>component—unlike in English (and arguably Bulgarian and Macedonian?)—via the </a:t>
            </a:r>
            <a:r>
              <a:rPr lang="en-GB" sz="2000" b="1" dirty="0"/>
              <a:t>Q-Peak</a:t>
            </a:r>
          </a:p>
          <a:p>
            <a:r>
              <a:rPr lang="en-GB" sz="2000" dirty="0"/>
              <a:t>The </a:t>
            </a:r>
            <a:r>
              <a:rPr lang="en-GB" sz="2000" b="1" dirty="0"/>
              <a:t>Q-Peak can </a:t>
            </a:r>
            <a:r>
              <a:rPr lang="en-GB" sz="2000" dirty="0"/>
              <a:t>also be used in </a:t>
            </a:r>
            <a:r>
              <a:rPr lang="en-GB" sz="2000" b="1" dirty="0">
                <a:solidFill>
                  <a:srgbClr val="7030A0"/>
                </a:solidFill>
              </a:rPr>
              <a:t>requests</a:t>
            </a:r>
            <a:r>
              <a:rPr lang="en-GB" sz="2000" dirty="0"/>
              <a:t>, including imperative requests, making them more polite/friendly—by turning </a:t>
            </a:r>
            <a:r>
              <a:rPr lang="en-GB" sz="2000" dirty="0" err="1"/>
              <a:t>smth</a:t>
            </a:r>
            <a:r>
              <a:rPr lang="en-GB" sz="2000" dirty="0"/>
              <a:t> that would by default be a command into an issue and asking the addressee to respond to it</a:t>
            </a:r>
          </a:p>
          <a:p>
            <a:r>
              <a:rPr lang="en-GB" sz="2000" dirty="0"/>
              <a:t>The </a:t>
            </a:r>
            <a:r>
              <a:rPr lang="en-GB" sz="2000" b="1" dirty="0"/>
              <a:t>Q-Peak</a:t>
            </a:r>
            <a:r>
              <a:rPr lang="en-GB" sz="2000" dirty="0"/>
              <a:t> </a:t>
            </a:r>
            <a:r>
              <a:rPr lang="en-GB" sz="2000" b="1" dirty="0"/>
              <a:t>cannot</a:t>
            </a:r>
            <a:r>
              <a:rPr lang="en-GB" sz="2000" dirty="0"/>
              <a:t> be used in </a:t>
            </a:r>
            <a:r>
              <a:rPr lang="en-GB" sz="2000" b="1" dirty="0">
                <a:solidFill>
                  <a:srgbClr val="FF1493"/>
                </a:solidFill>
              </a:rPr>
              <a:t>non-committal suggestions</a:t>
            </a:r>
            <a:r>
              <a:rPr lang="en-GB" sz="2000" dirty="0"/>
              <a:t>, because in those, we don’t want to ask the addressee to make a move</a:t>
            </a:r>
          </a:p>
          <a:p>
            <a:r>
              <a:rPr lang="en-GB" sz="2000" dirty="0"/>
              <a:t>The Q-Peak is different from the </a:t>
            </a:r>
            <a:r>
              <a:rPr lang="en-GB" sz="2000" b="1" dirty="0"/>
              <a:t>rising tune </a:t>
            </a:r>
            <a:r>
              <a:rPr lang="en-GB" sz="2000" dirty="0"/>
              <a:t>in </a:t>
            </a:r>
            <a:r>
              <a:rPr lang="en-GB" sz="2000" b="1" dirty="0"/>
              <a:t>English </a:t>
            </a:r>
            <a:r>
              <a:rPr lang="en-GB" sz="2000" dirty="0"/>
              <a:t>and </a:t>
            </a:r>
            <a:r>
              <a:rPr lang="en-GB" sz="2000" b="1" dirty="0"/>
              <a:t>Bulgarian </a:t>
            </a:r>
            <a:r>
              <a:rPr lang="en-GB" sz="2000" dirty="0"/>
              <a:t>(and to some extent, </a:t>
            </a:r>
            <a:r>
              <a:rPr lang="en-GB" sz="2000" b="1" dirty="0"/>
              <a:t>Russian</a:t>
            </a:r>
            <a:r>
              <a:rPr lang="en-GB" sz="2000" dirty="0"/>
              <a:t>), which </a:t>
            </a:r>
            <a:r>
              <a:rPr lang="en-GB" sz="2000" b="1" dirty="0"/>
              <a:t>“calls off the speaker’s commitment” </a:t>
            </a:r>
            <a:r>
              <a:rPr lang="en-GB" sz="2000" dirty="0"/>
              <a:t>and can, thus, be used to turn declaratives into </a:t>
            </a:r>
            <a:r>
              <a:rPr lang="en-GB" sz="2000" b="1" dirty="0">
                <a:solidFill>
                  <a:srgbClr val="92D050"/>
                </a:solidFill>
              </a:rPr>
              <a:t>“non-canonical” YNQs</a:t>
            </a:r>
            <a:r>
              <a:rPr lang="en-GB" sz="2000" dirty="0"/>
              <a:t> and imperatives into either </a:t>
            </a:r>
            <a:r>
              <a:rPr lang="en-GB" sz="2000" b="1" dirty="0">
                <a:solidFill>
                  <a:srgbClr val="7030A0"/>
                </a:solidFill>
              </a:rPr>
              <a:t>unimposing requests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rgbClr val="FF1493"/>
                </a:solidFill>
              </a:rPr>
              <a:t>non-committal suggestions</a:t>
            </a:r>
          </a:p>
          <a:p>
            <a:r>
              <a:rPr lang="en-GB" sz="2000" dirty="0"/>
              <a:t>It appears that the </a:t>
            </a:r>
            <a:r>
              <a:rPr lang="en-GB" sz="2000" b="1" dirty="0"/>
              <a:t>rising tune </a:t>
            </a:r>
            <a:r>
              <a:rPr lang="en-GB" sz="2000" dirty="0"/>
              <a:t>has a different use in </a:t>
            </a:r>
            <a:r>
              <a:rPr lang="en-GB" sz="2000" b="1" dirty="0"/>
              <a:t>Macedonian</a:t>
            </a:r>
            <a:r>
              <a:rPr lang="en-GB" sz="2000" dirty="0"/>
              <a:t>, possibly conventionalized to realize the ‘</a:t>
            </a:r>
            <a:r>
              <a:rPr lang="en-GB" sz="2000" b="1" dirty="0"/>
              <a:t>partition-creating’ </a:t>
            </a:r>
            <a:r>
              <a:rPr lang="en-GB" sz="2000" dirty="0"/>
              <a:t>and/or </a:t>
            </a:r>
            <a:r>
              <a:rPr lang="en-GB" sz="2000" b="1" dirty="0"/>
              <a:t>‘issue-raising’ </a:t>
            </a:r>
            <a:r>
              <a:rPr lang="en-GB" sz="2000" dirty="0"/>
              <a:t>components</a:t>
            </a:r>
          </a:p>
          <a:p>
            <a:pPr marL="0" indent="0">
              <a:buNone/>
            </a:pPr>
            <a:r>
              <a:rPr lang="en-GB" sz="2000" b="1" dirty="0"/>
              <a:t>Future research:</a:t>
            </a:r>
          </a:p>
          <a:p>
            <a:r>
              <a:rPr lang="en-US" sz="2000" dirty="0"/>
              <a:t>Look at more languages</a:t>
            </a:r>
          </a:p>
          <a:p>
            <a:r>
              <a:rPr lang="en-US" sz="2000" dirty="0"/>
              <a:t>Do a more thorough empirical investigation of Bulgarian and Macedonian than in R&amp;R</a:t>
            </a:r>
          </a:p>
        </p:txBody>
      </p:sp>
    </p:spTree>
    <p:extLst>
      <p:ext uri="{BB962C8B-B14F-4D97-AF65-F5344CB8AC3E}">
        <p14:creationId xmlns:p14="http://schemas.microsoft.com/office/powerpoint/2010/main" val="31861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5400" dirty="0"/>
              <a:t>Thanks!</a:t>
            </a:r>
          </a:p>
          <a:p>
            <a:pPr marL="0" lvl="1" indent="0" algn="ctr" defTabSz="91440">
              <a:buNone/>
            </a:pPr>
            <a:r>
              <a:rPr lang="en-US" sz="5400" dirty="0">
                <a:gradFill>
                  <a:gsLst>
                    <a:gs pos="0">
                      <a:srgbClr val="00B050"/>
                    </a:gs>
                    <a:gs pos="30000">
                      <a:srgbClr val="92D050"/>
                    </a:gs>
                  </a:gsLst>
                  <a:lin ang="0" scaled="1"/>
                </a:gradFill>
              </a:rPr>
              <a:t>Questions?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7030A0"/>
                </a:solidFill>
              </a:rPr>
              <a:t>Requests?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1493"/>
                </a:solidFill>
              </a:rPr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dirty="0"/>
              <a:t>Beckman, Mary E. &amp; Gayle Ayers. 1997. Guidelines for </a:t>
            </a:r>
            <a:r>
              <a:rPr lang="en-GB" sz="1800" dirty="0" err="1"/>
              <a:t>ToBI</a:t>
            </a:r>
            <a:r>
              <a:rPr lang="en-GB" sz="1800" dirty="0"/>
              <a:t> labelling. Version 3.0. The Ohio State University Research Foundation.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Eckardt</a:t>
            </a:r>
            <a:r>
              <a:rPr lang="en-US" sz="1800" dirty="0"/>
              <a:t>, Regine. 2020. Conjectural questions: The case of German verb-final </a:t>
            </a:r>
            <a:r>
              <a:rPr lang="en-US" sz="1800" i="1" dirty="0" err="1"/>
              <a:t>wohl</a:t>
            </a:r>
            <a:r>
              <a:rPr lang="en-US" sz="1800" dirty="0"/>
              <a:t> questions. </a:t>
            </a:r>
            <a:r>
              <a:rPr lang="en-US" sz="1800" i="1" dirty="0"/>
              <a:t>Semantics and Pragmatics</a:t>
            </a:r>
            <a:r>
              <a:rPr lang="en-US" sz="1800" dirty="0"/>
              <a:t> 13(9). 1–54. doi:10.3765/sp.13.9</a:t>
            </a:r>
          </a:p>
          <a:p>
            <a:pPr marL="0" indent="0">
              <a:buNone/>
            </a:pPr>
            <a:r>
              <a:rPr lang="en-US" sz="1800" dirty="0"/>
              <a:t>Esipova, Maria &amp; Natasha </a:t>
            </a:r>
            <a:r>
              <a:rPr lang="en-US" sz="1800" dirty="0" err="1"/>
              <a:t>Korotkova</a:t>
            </a:r>
            <a:r>
              <a:rPr lang="en-US" sz="1800" dirty="0"/>
              <a:t>. 2023. To </a:t>
            </a:r>
            <a:r>
              <a:rPr lang="en-US" sz="1800" i="1" dirty="0"/>
              <a:t>li</a:t>
            </a:r>
            <a:r>
              <a:rPr lang="en-US" sz="1800" dirty="0"/>
              <a:t> or not to </a:t>
            </a:r>
            <a:r>
              <a:rPr lang="en-US" sz="1800" i="1" dirty="0"/>
              <a:t>li</a:t>
            </a:r>
            <a:r>
              <a:rPr lang="en-US" sz="1800" dirty="0"/>
              <a:t>. Upcoming talk at </a:t>
            </a:r>
            <a:r>
              <a:rPr lang="en-US" sz="1800" i="1" dirty="0"/>
              <a:t>Formal Description of Slavic Languages (FDSL) 16</a:t>
            </a:r>
            <a:r>
              <a:rPr lang="en-US" sz="1800" dirty="0"/>
              <a:t>, University of Graz.</a:t>
            </a:r>
          </a:p>
          <a:p>
            <a:pPr marL="0" indent="0">
              <a:buNone/>
            </a:pPr>
            <a:r>
              <a:rPr lang="en-US" sz="1800" dirty="0"/>
              <a:t>Esipova, Maria &amp; Maribel Romero. 2023. Prejacent truth in rhetorical questions. Ms.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. 2018. Intonation and sentence type conventions: Two types of rising declaratives. </a:t>
            </a:r>
            <a:r>
              <a:rPr lang="en-GB" sz="1800" i="1" dirty="0"/>
              <a:t>Journal of Semantics</a:t>
            </a:r>
            <a:r>
              <a:rPr lang="en-GB" sz="1800" dirty="0"/>
              <a:t> 35(2). 305–356. doi:10.1093/</a:t>
            </a:r>
            <a:r>
              <a:rPr lang="en-GB" sz="1800" dirty="0" err="1"/>
              <a:t>semant</a:t>
            </a:r>
            <a:r>
              <a:rPr lang="en-GB" sz="1800" dirty="0"/>
              <a:t>/ffy001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 &amp; Cleo </a:t>
            </a:r>
            <a:r>
              <a:rPr lang="en-GB" sz="1800" dirty="0" err="1"/>
              <a:t>Condoravdi</a:t>
            </a:r>
            <a:r>
              <a:rPr lang="en-GB" sz="1800" dirty="0"/>
              <a:t>. 2017. Imperatives with the calling contour. In </a:t>
            </a:r>
            <a:r>
              <a:rPr lang="en-GB" sz="1800" i="1" dirty="0"/>
              <a:t>Proceedings of the 43rd Annual Meeting of the Berkeley Linguistics Society (BLS 43)</a:t>
            </a:r>
            <a:r>
              <a:rPr lang="en-GB" sz="1800" dirty="0"/>
              <a:t>, 185–209.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Meyer, Roland &amp; Ina </a:t>
            </a:r>
            <a:r>
              <a:rPr lang="en-US" sz="1800" dirty="0" err="1"/>
              <a:t>Mleinek</a:t>
            </a:r>
            <a:r>
              <a:rPr lang="en-US" sz="1800" dirty="0"/>
              <a:t>. 2006. How prosody signals force and focus—A study of pitch accents in Russian yes–no questions. </a:t>
            </a:r>
            <a:r>
              <a:rPr lang="en-US" sz="1800" i="1" dirty="0"/>
              <a:t>Journal of Pragmatics </a:t>
            </a:r>
            <a:r>
              <a:rPr lang="en-US" sz="1800" dirty="0"/>
              <a:t>38(10). 1615–1635. doi:10.1016/j.pragma.2005.05.011</a:t>
            </a:r>
          </a:p>
          <a:p>
            <a:pPr marL="0" indent="0">
              <a:buNone/>
            </a:pPr>
            <a:r>
              <a:rPr lang="en-US" sz="1800" dirty="0"/>
              <a:t>Rudin, Catherine &amp; Deniz Rudin. 2022. On rising intonation in Balkan Slavic. </a:t>
            </a:r>
            <a:r>
              <a:rPr lang="en-US" sz="1800" i="1" dirty="0"/>
              <a:t>Journal of Slavic Linguistics (FASL 29 extra issue) </a:t>
            </a:r>
            <a:r>
              <a:rPr lang="en-US" sz="1800" dirty="0"/>
              <a:t>30. 1–10. </a:t>
            </a:r>
            <a:r>
              <a:rPr lang="en-US" sz="1800" dirty="0">
                <a:hlinkClick r:id="rId2"/>
              </a:rPr>
              <a:t>http://ojs.ung.si/index.php/JSL/article/view/88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Rudin, Deniz. 2018. </a:t>
            </a:r>
            <a:r>
              <a:rPr lang="en-US" sz="1800" i="1" dirty="0"/>
              <a:t>Rising above commitment</a:t>
            </a:r>
            <a:r>
              <a:rPr lang="en-US" sz="1800" dirty="0"/>
              <a:t>: University of California, Santa Cruz dissertation.</a:t>
            </a:r>
          </a:p>
          <a:p>
            <a:pPr marL="0" indent="0">
              <a:buNone/>
            </a:pPr>
            <a:r>
              <a:rPr lang="en-US" sz="1800" dirty="0" err="1"/>
              <a:t>Szabolcsi</a:t>
            </a:r>
            <a:r>
              <a:rPr lang="en-US" sz="1800" dirty="0"/>
              <a:t>, Anna. 2015. What do quantifier particles do? </a:t>
            </a:r>
            <a:r>
              <a:rPr lang="en-US" sz="1800" i="1" dirty="0"/>
              <a:t>Linguistics and Philosophy</a:t>
            </a:r>
            <a:r>
              <a:rPr lang="en-US" sz="1800" dirty="0"/>
              <a:t> 38. 159–204. doi:10.1007/s10988-015-9166-z</a:t>
            </a:r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Typological generalization in Rudin 2018, further explored in Rudin &amp; Rudin 2022 (R&amp;R):</a:t>
            </a:r>
          </a:p>
          <a:p>
            <a:r>
              <a:rPr lang="en-GB" sz="2000" dirty="0"/>
              <a:t>Languages in which </a:t>
            </a:r>
            <a:r>
              <a:rPr lang="en-GB" sz="2000" b="1" dirty="0"/>
              <a:t>rising declaratives </a:t>
            </a:r>
            <a:r>
              <a:rPr lang="en-GB" sz="2000" dirty="0"/>
              <a:t>(L* H-H%, but see Jeong 2018) comprise </a:t>
            </a:r>
            <a:r>
              <a:rPr lang="en-GB" sz="2000" b="1" dirty="0">
                <a:solidFill>
                  <a:srgbClr val="92D050"/>
                </a:solidFill>
              </a:rPr>
              <a:t>non-canonical yes/no questions</a:t>
            </a:r>
            <a:r>
              <a:rPr lang="en-GB" sz="2000" dirty="0"/>
              <a:t> (YNQs)—like English in (1) and Bulgarian in (2)—also allow for </a:t>
            </a:r>
            <a:r>
              <a:rPr lang="en-GB" sz="2000" b="1" dirty="0"/>
              <a:t>rising imperatives</a:t>
            </a:r>
            <a:r>
              <a:rPr lang="en-GB" sz="2000" dirty="0"/>
              <a:t>, used as </a:t>
            </a:r>
            <a:r>
              <a:rPr lang="en-GB" sz="2000" b="1" dirty="0">
                <a:solidFill>
                  <a:srgbClr val="7030A0"/>
                </a:solidFill>
              </a:rPr>
              <a:t>friendly/polite/tentative requests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rgbClr val="FF1493"/>
                </a:solidFill>
              </a:rPr>
              <a:t>non-committal suggestions</a:t>
            </a:r>
            <a:r>
              <a:rPr lang="en-GB" sz="2000" dirty="0"/>
              <a:t>:</a:t>
            </a:r>
          </a:p>
          <a:p>
            <a:pPr marL="0" indent="0" defTabSz="91440">
              <a:buNone/>
            </a:pPr>
            <a:r>
              <a:rPr lang="en-GB" sz="2000" dirty="0"/>
              <a:t>(1)		English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a.		Did you pour me </a:t>
            </a:r>
            <a:r>
              <a:rPr lang="en-GB" sz="2000" dirty="0" err="1"/>
              <a:t>wine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 (“syntactically” marked </a:t>
            </a:r>
            <a:r>
              <a:rPr lang="en-GB" sz="2000" dirty="0">
                <a:solidFill>
                  <a:srgbClr val="00B050"/>
                </a:solidFill>
              </a:rPr>
              <a:t>canonical YNQ</a:t>
            </a:r>
            <a:r>
              <a:rPr lang="en-GB" sz="2000" dirty="0"/>
              <a:t>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b.		You poured me </a:t>
            </a:r>
            <a:r>
              <a:rPr lang="en-GB" sz="2000" dirty="0" err="1"/>
              <a:t>wine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 (rising declarative as a </a:t>
            </a:r>
            <a:r>
              <a:rPr lang="en-GB" sz="2000" dirty="0">
                <a:solidFill>
                  <a:srgbClr val="92D050"/>
                </a:solidFill>
              </a:rPr>
              <a:t>non-canonical YNQ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				c.			Pour me </a:t>
            </a:r>
            <a:r>
              <a:rPr lang="en-GB" sz="2000" dirty="0" err="1"/>
              <a:t>wine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 (rising imperative as a </a:t>
            </a:r>
            <a:r>
              <a:rPr lang="en-GB" sz="2000" dirty="0">
                <a:solidFill>
                  <a:srgbClr val="7030A0"/>
                </a:solidFill>
              </a:rPr>
              <a:t>request</a:t>
            </a:r>
            <a:r>
              <a:rPr lang="en-GB" sz="2000" dirty="0"/>
              <a:t>)</a:t>
            </a:r>
            <a:br>
              <a:rPr lang="en-GB" sz="2000" dirty="0"/>
            </a:br>
            <a:r>
              <a:rPr lang="en-GB" sz="2000" dirty="0"/>
              <a:t>					d.		A:		What should I do relax?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B:		I don’t know... Pour yourself </a:t>
            </a:r>
            <a:r>
              <a:rPr lang="en-GB" sz="2000" dirty="0" err="1"/>
              <a:t>wine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 Make yourself a </a:t>
            </a:r>
            <a:r>
              <a:rPr lang="en-GB" sz="2000" dirty="0" err="1"/>
              <a:t>bath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 </a:t>
            </a:r>
          </a:p>
          <a:p>
            <a:pPr marL="0" indent="0" algn="r" defTabSz="91440">
              <a:spcBef>
                <a:spcPts val="0"/>
              </a:spcBef>
              <a:buNone/>
            </a:pPr>
            <a:r>
              <a:rPr lang="en-GB" sz="2000" dirty="0"/>
              <a:t>(rising imperatives as </a:t>
            </a:r>
            <a:r>
              <a:rPr lang="en-GB" sz="2000" dirty="0">
                <a:solidFill>
                  <a:srgbClr val="FF1493"/>
                </a:solidFill>
              </a:rPr>
              <a:t>suggestions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13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(2)		Bulgarian (from R&amp;R)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a.		</a:t>
            </a:r>
            <a:r>
              <a:rPr lang="en-US" sz="2000" dirty="0" err="1"/>
              <a:t>Šte</a:t>
            </a:r>
            <a:r>
              <a:rPr lang="en-US" sz="2000" dirty="0"/>
              <a:t>		</a:t>
            </a:r>
            <a:r>
              <a:rPr lang="en-US" sz="2000" dirty="0" err="1"/>
              <a:t>xodiš</a:t>
            </a:r>
            <a:r>
              <a:rPr lang="en-US" sz="2000" dirty="0"/>
              <a:t>				li						</a:t>
            </a:r>
            <a:r>
              <a:rPr lang="en-US" sz="2000" dirty="0" err="1"/>
              <a:t>na</a:t>
            </a:r>
            <a:r>
              <a:rPr lang="en-US" sz="2000" dirty="0"/>
              <a:t>		kino?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FUT	go.2SG		Q-</a:t>
            </a:r>
            <a:r>
              <a:rPr lang="en-GB" sz="2000" dirty="0" err="1"/>
              <a:t>prt</a:t>
            </a:r>
            <a:r>
              <a:rPr lang="en-GB" sz="2000" dirty="0"/>
              <a:t>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‘Are you going to the movies?’ (“lexically” marked </a:t>
            </a:r>
            <a:r>
              <a:rPr lang="en-GB" sz="2000" dirty="0">
                <a:solidFill>
                  <a:srgbClr val="00B050"/>
                </a:solidFill>
              </a:rPr>
              <a:t>canonical YNQ</a:t>
            </a:r>
            <a:r>
              <a:rPr lang="en-GB" sz="20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b.		</a:t>
            </a:r>
            <a:r>
              <a:rPr lang="en-US" sz="2000" dirty="0" err="1"/>
              <a:t>Šte</a:t>
            </a:r>
            <a:r>
              <a:rPr lang="en-US" sz="2000" dirty="0"/>
              <a:t>		</a:t>
            </a:r>
            <a:r>
              <a:rPr lang="en-US" sz="2000" dirty="0" err="1"/>
              <a:t>xodiš</a:t>
            </a:r>
            <a:r>
              <a:rPr lang="en-US" sz="2000" dirty="0"/>
              <a:t>				</a:t>
            </a:r>
            <a:r>
              <a:rPr lang="en-US" sz="2000" dirty="0" err="1"/>
              <a:t>na</a:t>
            </a:r>
            <a:r>
              <a:rPr lang="en-US" sz="2000" dirty="0"/>
              <a:t>		kino</a:t>
            </a:r>
            <a:r>
              <a:rPr lang="en-GB" sz="2000" baseline="-25000" dirty="0"/>
              <a:t>L* H-H%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FUT	go.2SG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‘You’re going to the movies?’ (rising declarative as a </a:t>
            </a:r>
            <a:r>
              <a:rPr lang="en-GB" sz="2000" dirty="0">
                <a:solidFill>
                  <a:srgbClr val="92D050"/>
                </a:solidFill>
              </a:rPr>
              <a:t>non-canonical YNQ</a:t>
            </a:r>
            <a:r>
              <a:rPr lang="en-GB" sz="20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c.			</a:t>
            </a:r>
            <a:r>
              <a:rPr lang="en-GB" sz="2000" dirty="0" err="1"/>
              <a:t>Daj</a:t>
            </a:r>
            <a:r>
              <a:rPr lang="en-GB" sz="2000" dirty="0"/>
              <a:t>								mi								</a:t>
            </a:r>
            <a:r>
              <a:rPr lang="en-GB" sz="2000" dirty="0" err="1"/>
              <a:t>edna</a:t>
            </a:r>
            <a:r>
              <a:rPr lang="en-GB" sz="2000" dirty="0"/>
              <a:t>		</a:t>
            </a:r>
            <a:r>
              <a:rPr lang="en-GB" sz="2000" dirty="0" err="1"/>
              <a:t>sigara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</a:t>
            </a:r>
            <a:r>
              <a:rPr lang="en-GB" sz="2000" dirty="0" err="1"/>
              <a:t>give.IMP</a:t>
            </a:r>
            <a:r>
              <a:rPr lang="en-GB" sz="2000" dirty="0"/>
              <a:t>		me.DAT		a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‘Give me a cigarette?’ (rising imperative as a </a:t>
            </a:r>
            <a:r>
              <a:rPr lang="en-GB" sz="2000" dirty="0">
                <a:solidFill>
                  <a:srgbClr val="7030A0"/>
                </a:solidFill>
              </a:rPr>
              <a:t>request</a:t>
            </a:r>
            <a:r>
              <a:rPr lang="en-GB" sz="20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d.		A: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B:		</a:t>
            </a:r>
            <a:r>
              <a:rPr lang="en-GB" sz="2000" dirty="0" err="1"/>
              <a:t>Napiši</a:t>
            </a:r>
            <a:r>
              <a:rPr lang="en-GB" sz="2000" dirty="0"/>
              <a:t>						</a:t>
            </a:r>
            <a:r>
              <a:rPr lang="en-GB" sz="2000" dirty="0" err="1"/>
              <a:t>si</a:t>
            </a:r>
            <a:r>
              <a:rPr lang="en-GB" sz="2000" dirty="0"/>
              <a:t>						</a:t>
            </a:r>
            <a:r>
              <a:rPr lang="en-GB" sz="2000" dirty="0" err="1"/>
              <a:t>doklada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		Ela										s					</a:t>
            </a:r>
            <a:r>
              <a:rPr lang="en-GB" sz="2000" dirty="0" err="1"/>
              <a:t>mene</a:t>
            </a:r>
            <a:r>
              <a:rPr lang="en-GB" sz="2000" dirty="0"/>
              <a:t>		</a:t>
            </a:r>
            <a:r>
              <a:rPr lang="en-GB" sz="2000" dirty="0" err="1"/>
              <a:t>na</a:t>
            </a:r>
            <a:r>
              <a:rPr lang="en-GB" sz="2000" dirty="0"/>
              <a:t>		</a:t>
            </a:r>
            <a:r>
              <a:rPr lang="en-GB" sz="2000" dirty="0" err="1"/>
              <a:t>plaža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			</a:t>
            </a:r>
            <a:r>
              <a:rPr lang="en-GB" sz="2000" dirty="0" err="1"/>
              <a:t>write.IMP</a:t>
            </a:r>
            <a:r>
              <a:rPr lang="en-GB" sz="2000" dirty="0"/>
              <a:t>	REFL		paper.DEF							</a:t>
            </a:r>
            <a:r>
              <a:rPr lang="en-GB" sz="2000" dirty="0" err="1"/>
              <a:t>come.IMP</a:t>
            </a:r>
            <a:r>
              <a:rPr lang="en-GB" sz="2000" dirty="0"/>
              <a:t>		with	me					to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			‘Write your paper? Come to the beach with me?’ (rising imperatives as </a:t>
            </a:r>
            <a:r>
              <a:rPr lang="en-GB" sz="2000" dirty="0">
                <a:solidFill>
                  <a:srgbClr val="FF1493"/>
                </a:solidFill>
              </a:rPr>
              <a:t>suggestions</a:t>
            </a:r>
            <a:r>
              <a:rPr lang="en-GB" sz="2000" dirty="0"/>
              <a:t>)</a:t>
            </a:r>
          </a:p>
          <a:p>
            <a:pPr marL="0" indent="0" defTabSz="91440">
              <a:buNone/>
            </a:pPr>
            <a:r>
              <a:rPr lang="en-GB" sz="2000" dirty="0"/>
              <a:t>NB: There are some differences for some speakers for </a:t>
            </a:r>
            <a:r>
              <a:rPr lang="en-GB" sz="2000" dirty="0">
                <a:solidFill>
                  <a:srgbClr val="7030A0"/>
                </a:solidFill>
              </a:rPr>
              <a:t>requests</a:t>
            </a:r>
            <a:r>
              <a:rPr lang="en-GB" sz="2000" dirty="0"/>
              <a:t> vs. </a:t>
            </a:r>
            <a:r>
              <a:rPr lang="en-GB" sz="2000" dirty="0">
                <a:solidFill>
                  <a:srgbClr val="FF1493"/>
                </a:solidFill>
              </a:rPr>
              <a:t>suggestions</a:t>
            </a:r>
            <a:r>
              <a:rPr lang="en-GB" sz="2000" dirty="0"/>
              <a:t>, though										</a:t>
            </a:r>
          </a:p>
        </p:txBody>
      </p:sp>
    </p:spTree>
    <p:extLst>
      <p:ext uri="{BB962C8B-B14F-4D97-AF65-F5344CB8AC3E}">
        <p14:creationId xmlns:p14="http://schemas.microsoft.com/office/powerpoint/2010/main" val="41930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Languages in which rising declaratives comprise </a:t>
            </a:r>
            <a:r>
              <a:rPr lang="en-GB" sz="2000" dirty="0">
                <a:solidFill>
                  <a:srgbClr val="00B050"/>
                </a:solidFill>
              </a:rPr>
              <a:t>canonical YNQs</a:t>
            </a:r>
            <a:r>
              <a:rPr lang="en-GB" sz="2000" dirty="0"/>
              <a:t>, like Macedonian, don’t allow for such rising imperatives:</a:t>
            </a:r>
          </a:p>
          <a:p>
            <a:pPr marL="0" indent="0" defTabSz="91440">
              <a:buNone/>
            </a:pPr>
            <a:r>
              <a:rPr lang="en-GB" sz="2000" dirty="0"/>
              <a:t>(3)		Macedonian (from R&amp;R)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000" dirty="0"/>
              <a:t>					a.			Ke			</a:t>
            </a:r>
            <a:r>
              <a:rPr lang="en-US" sz="2000" dirty="0" err="1"/>
              <a:t>odiš</a:t>
            </a:r>
            <a:r>
              <a:rPr lang="en-US" sz="2000" dirty="0"/>
              <a:t>					</a:t>
            </a:r>
            <a:r>
              <a:rPr lang="en-US" sz="2000" dirty="0" err="1"/>
              <a:t>na</a:t>
            </a:r>
            <a:r>
              <a:rPr lang="en-US" sz="2000" dirty="0"/>
              <a:t>		kino</a:t>
            </a:r>
            <a:r>
              <a:rPr lang="en-GB" sz="2000" baseline="-25000" dirty="0"/>
              <a:t>L* H-H%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FUT	go.2SG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‘Are you going to the movies?’ (rising declarative as a </a:t>
            </a:r>
            <a:r>
              <a:rPr lang="en-GB" sz="2000" dirty="0">
                <a:solidFill>
                  <a:srgbClr val="00B050"/>
                </a:solidFill>
              </a:rPr>
              <a:t>canonical YNQ</a:t>
            </a:r>
            <a:r>
              <a:rPr lang="en-GB" sz="20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b.	#	</a:t>
            </a:r>
            <a:r>
              <a:rPr lang="en-GB" sz="2000" dirty="0" err="1"/>
              <a:t>Daj</a:t>
            </a:r>
            <a:r>
              <a:rPr lang="en-GB" sz="2000" dirty="0"/>
              <a:t>								mi								</a:t>
            </a:r>
            <a:r>
              <a:rPr lang="en-GB" sz="2000" dirty="0" err="1"/>
              <a:t>edna</a:t>
            </a:r>
            <a:r>
              <a:rPr lang="en-GB" sz="2000" dirty="0"/>
              <a:t>		</a:t>
            </a:r>
            <a:r>
              <a:rPr lang="en-GB" sz="2000" dirty="0" err="1"/>
              <a:t>sigara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</a:t>
            </a:r>
            <a:r>
              <a:rPr lang="en-GB" sz="2000" dirty="0" err="1"/>
              <a:t>give.IMP</a:t>
            </a:r>
            <a:r>
              <a:rPr lang="en-GB" sz="2000" dirty="0"/>
              <a:t>		me.DAT		a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Intended: ‘Give me a cigarette?’ (no rising imperatives as </a:t>
            </a:r>
            <a:r>
              <a:rPr lang="en-GB" sz="2000" dirty="0">
                <a:solidFill>
                  <a:srgbClr val="7030A0"/>
                </a:solidFill>
              </a:rPr>
              <a:t>requests</a:t>
            </a:r>
            <a:r>
              <a:rPr lang="en-GB" sz="20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d.			A:	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B:	#	</a:t>
            </a:r>
            <a:r>
              <a:rPr lang="en-GB" sz="2000" dirty="0" err="1"/>
              <a:t>Piši</a:t>
            </a:r>
            <a:r>
              <a:rPr lang="en-GB" sz="2000" dirty="0"/>
              <a:t>									go		</a:t>
            </a:r>
            <a:r>
              <a:rPr lang="en-GB" sz="2000" dirty="0" err="1"/>
              <a:t>referatot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		</a:t>
            </a:r>
            <a:r>
              <a:rPr lang="en-GB" sz="2000" dirty="0" err="1"/>
              <a:t>Odi</a:t>
            </a:r>
            <a:r>
              <a:rPr lang="en-GB" sz="2000" dirty="0"/>
              <a:t>						</a:t>
            </a:r>
            <a:r>
              <a:rPr lang="en-GB" sz="2000" dirty="0" err="1"/>
              <a:t>na</a:t>
            </a:r>
            <a:r>
              <a:rPr lang="en-GB" sz="2000" dirty="0"/>
              <a:t>		</a:t>
            </a:r>
            <a:r>
              <a:rPr lang="en-GB" sz="2000" dirty="0" err="1"/>
              <a:t>plaža</a:t>
            </a:r>
            <a:r>
              <a:rPr lang="en-GB" sz="2000" baseline="-25000" dirty="0" err="1"/>
              <a:t>L</a:t>
            </a:r>
            <a:r>
              <a:rPr lang="en-GB" sz="2000" baseline="-25000" dirty="0"/>
              <a:t>* H-H%</a:t>
            </a:r>
            <a:r>
              <a:rPr lang="en-GB" sz="20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					</a:t>
            </a:r>
            <a:r>
              <a:rPr lang="en-GB" sz="2000" dirty="0" err="1"/>
              <a:t>write.IMP</a:t>
            </a:r>
            <a:r>
              <a:rPr lang="en-GB" sz="2000" dirty="0"/>
              <a:t>	it			paper.DEF								</a:t>
            </a:r>
            <a:r>
              <a:rPr lang="en-GB" sz="2000" dirty="0" err="1"/>
              <a:t>go.IMP</a:t>
            </a:r>
            <a:r>
              <a:rPr lang="en-GB" sz="2000" dirty="0"/>
              <a:t>		to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000" dirty="0"/>
              <a:t>															Intended: ‘Write your paper? Go to the beach?’ (no rising imperatives as </a:t>
            </a:r>
            <a:r>
              <a:rPr lang="en-GB" sz="2000" dirty="0">
                <a:solidFill>
                  <a:srgbClr val="FF1493"/>
                </a:solidFill>
              </a:rPr>
              <a:t>suggestions</a:t>
            </a:r>
            <a:r>
              <a:rPr lang="en-GB" sz="2000" dirty="0"/>
              <a:t>)</a:t>
            </a:r>
          </a:p>
          <a:p>
            <a:pPr marL="0" indent="0" defTabSz="91440">
              <a:buNone/>
            </a:pPr>
            <a:r>
              <a:rPr lang="en-GB" sz="2000" dirty="0"/>
              <a:t>NB from R&amp;R: “</a:t>
            </a:r>
            <a:r>
              <a:rPr lang="en-GB" sz="2000" i="1" dirty="0"/>
              <a:t>Li</a:t>
            </a:r>
            <a:r>
              <a:rPr lang="en-GB" sz="2000" dirty="0"/>
              <a:t> questions do also exist in Macedonian (…) but their semantics necessarily involves focus; they “emphasize a particular sentence element” (Kramer 2003:17), namely the constituent preceding </a:t>
            </a:r>
            <a:r>
              <a:rPr lang="en-GB" sz="2000" i="1" dirty="0"/>
              <a:t>li</a:t>
            </a:r>
            <a:r>
              <a:rPr lang="en-GB" sz="2000" dirty="0"/>
              <a:t>”</a:t>
            </a:r>
          </a:p>
          <a:p>
            <a:pPr marL="0" indent="0" defTabSz="9144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55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1369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 defTabSz="91440">
              <a:buNone/>
            </a:pPr>
            <a:r>
              <a:rPr lang="en-GB" sz="2000" dirty="0"/>
              <a:t>This talk looks at another Slavic language </a:t>
            </a:r>
            <a:r>
              <a:rPr lang="en-GB" sz="2000" b="1" dirty="0"/>
              <a:t>Russian</a:t>
            </a:r>
            <a:r>
              <a:rPr lang="en-GB" sz="2000" dirty="0"/>
              <a:t>, further expanding and fine-tuning the typology of how languages realize various discourse-oriented meanings across sentence types:</a:t>
            </a:r>
          </a:p>
          <a:p>
            <a:pPr defTabSz="91440"/>
            <a:r>
              <a:rPr lang="en-GB" sz="2000" dirty="0"/>
              <a:t>While, like in Macedonian, Russian </a:t>
            </a:r>
            <a:r>
              <a:rPr lang="en-GB" sz="2000" b="1" dirty="0">
                <a:solidFill>
                  <a:srgbClr val="00B050"/>
                </a:solidFill>
              </a:rPr>
              <a:t>canonical YNQs</a:t>
            </a:r>
            <a:r>
              <a:rPr lang="en-GB" sz="2000" b="1" dirty="0"/>
              <a:t> </a:t>
            </a:r>
            <a:r>
              <a:rPr lang="en-GB" sz="2000" dirty="0"/>
              <a:t>are formed via an “intonation-only” strategy, said intonation doesn’t involve a rising tune, but what I call here the </a:t>
            </a:r>
            <a:r>
              <a:rPr lang="en-GB" sz="2000" b="1" dirty="0"/>
              <a:t>Q-Peak</a:t>
            </a:r>
            <a:endParaRPr lang="en-GB" sz="2000" dirty="0"/>
          </a:p>
          <a:p>
            <a:pPr defTabSz="91440"/>
            <a:r>
              <a:rPr lang="en-GB" sz="2000" dirty="0"/>
              <a:t>Despite marking canonical YNQs, the</a:t>
            </a:r>
            <a:r>
              <a:rPr lang="en-GB" sz="2000" b="1" dirty="0"/>
              <a:t> Q-Peak </a:t>
            </a:r>
            <a:r>
              <a:rPr lang="en-GB" sz="2000" dirty="0"/>
              <a:t>can also be used in </a:t>
            </a:r>
            <a:r>
              <a:rPr lang="en-GB" sz="2000" b="1" dirty="0">
                <a:solidFill>
                  <a:srgbClr val="7030A0"/>
                </a:solidFill>
              </a:rPr>
              <a:t>friendly/polite requests </a:t>
            </a:r>
            <a:r>
              <a:rPr lang="en-GB" sz="2000" dirty="0"/>
              <a:t>like (1/2c), but…</a:t>
            </a:r>
          </a:p>
          <a:p>
            <a:pPr defTabSz="91440"/>
            <a:r>
              <a:rPr lang="en-GB" sz="2000" dirty="0"/>
              <a:t>…</a:t>
            </a:r>
            <a:r>
              <a:rPr lang="en-GB" sz="2000" b="1" dirty="0"/>
              <a:t>not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FF1493"/>
                </a:solidFill>
              </a:rPr>
              <a:t>non-committal suggestions </a:t>
            </a:r>
            <a:r>
              <a:rPr lang="en-GB" sz="2000" dirty="0"/>
              <a:t>like (1/2d)</a:t>
            </a:r>
          </a:p>
          <a:p>
            <a:pPr marL="0" indent="0" defTabSz="91440">
              <a:buNone/>
            </a:pPr>
            <a:r>
              <a:rPr lang="en-GB" sz="2000" dirty="0"/>
              <a:t>I propose that: </a:t>
            </a:r>
          </a:p>
          <a:p>
            <a:pPr defTabSz="91440"/>
            <a:r>
              <a:rPr lang="en-GB" sz="2000" dirty="0"/>
              <a:t>The</a:t>
            </a:r>
            <a:r>
              <a:rPr lang="en-GB" sz="2000" b="1" dirty="0"/>
              <a:t> Q-Peak </a:t>
            </a:r>
            <a:r>
              <a:rPr lang="en-GB" sz="2000" dirty="0"/>
              <a:t>realizes </a:t>
            </a:r>
            <a:r>
              <a:rPr lang="en-GB" sz="2000" b="1" dirty="0"/>
              <a:t>an operator that asks the addressee to respond to an issue</a:t>
            </a:r>
            <a:r>
              <a:rPr lang="en-GB" sz="2000" dirty="0"/>
              <a:t>—appropriate in (some) </a:t>
            </a:r>
            <a:r>
              <a:rPr lang="en-GB" sz="2000" b="1" dirty="0">
                <a:solidFill>
                  <a:srgbClr val="00B050"/>
                </a:solidFill>
              </a:rPr>
              <a:t>questions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7030A0"/>
                </a:solidFill>
              </a:rPr>
              <a:t>requests</a:t>
            </a:r>
            <a:r>
              <a:rPr lang="en-GB" sz="2000" dirty="0"/>
              <a:t>, but </a:t>
            </a:r>
            <a:r>
              <a:rPr lang="en-GB" sz="2000" b="1" dirty="0"/>
              <a:t>not</a:t>
            </a:r>
            <a:r>
              <a:rPr lang="en-GB" sz="2000" dirty="0"/>
              <a:t> in </a:t>
            </a:r>
            <a:r>
              <a:rPr lang="en-GB" sz="2000" b="1" dirty="0">
                <a:solidFill>
                  <a:srgbClr val="FF1493"/>
                </a:solidFill>
              </a:rPr>
              <a:t>non-committal suggestions</a:t>
            </a:r>
          </a:p>
          <a:p>
            <a:pPr defTabSz="91440"/>
            <a:r>
              <a:rPr lang="en-GB" sz="2000" dirty="0"/>
              <a:t>Thus, the Q-Peak is different from the </a:t>
            </a:r>
            <a:r>
              <a:rPr lang="en-GB" sz="2000" b="1" dirty="0"/>
              <a:t>rising tune </a:t>
            </a:r>
            <a:r>
              <a:rPr lang="en-GB" sz="2000" dirty="0"/>
              <a:t>in </a:t>
            </a:r>
            <a:r>
              <a:rPr lang="en-GB" sz="2000" b="1" dirty="0"/>
              <a:t>English</a:t>
            </a:r>
            <a:r>
              <a:rPr lang="en-GB" sz="2000" dirty="0"/>
              <a:t> and </a:t>
            </a:r>
            <a:r>
              <a:rPr lang="en-GB" sz="2000" b="1" dirty="0"/>
              <a:t>Bulgarian</a:t>
            </a:r>
            <a:r>
              <a:rPr lang="en-GB" sz="2000" dirty="0"/>
              <a:t> (and, to some extent, </a:t>
            </a:r>
            <a:r>
              <a:rPr lang="en-GB" sz="2000" b="1" dirty="0"/>
              <a:t>Russian</a:t>
            </a:r>
            <a:r>
              <a:rPr lang="en-GB" sz="2000" dirty="0"/>
              <a:t>), which, in R&amp;R’s words, simply </a:t>
            </a:r>
            <a:r>
              <a:rPr lang="en-GB" sz="2000" b="1" dirty="0"/>
              <a:t>“calls off the speaker’s commitment” </a:t>
            </a:r>
            <a:r>
              <a:rPr lang="en-GB" sz="2000" dirty="0"/>
              <a:t>and can, thus, turn declaratives into </a:t>
            </a:r>
            <a:r>
              <a:rPr lang="en-GB" sz="2000" b="1" dirty="0">
                <a:solidFill>
                  <a:srgbClr val="92D050"/>
                </a:solidFill>
              </a:rPr>
              <a:t>non-canonical YNQs </a:t>
            </a:r>
            <a:r>
              <a:rPr lang="en-GB" sz="2000" dirty="0"/>
              <a:t>and imperatives into </a:t>
            </a:r>
            <a:r>
              <a:rPr lang="en-GB" sz="2000" b="1" dirty="0">
                <a:solidFill>
                  <a:srgbClr val="7030A0"/>
                </a:solidFill>
              </a:rPr>
              <a:t>unimposing requests </a:t>
            </a:r>
            <a:r>
              <a:rPr lang="en-GB" sz="2000" dirty="0"/>
              <a:t>or </a:t>
            </a:r>
            <a:r>
              <a:rPr lang="en-GB" sz="2000" b="1" dirty="0">
                <a:solidFill>
                  <a:srgbClr val="FF1493"/>
                </a:solidFill>
              </a:rPr>
              <a:t>non-committal suggestions</a:t>
            </a:r>
          </a:p>
        </p:txBody>
      </p:sp>
    </p:spTree>
    <p:extLst>
      <p:ext uri="{BB962C8B-B14F-4D97-AF65-F5344CB8AC3E}">
        <p14:creationId xmlns:p14="http://schemas.microsoft.com/office/powerpoint/2010/main" val="18306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Intro</a:t>
            </a:r>
          </a:p>
          <a:p>
            <a:pPr marL="0" indent="0">
              <a:buNone/>
            </a:pPr>
            <a:r>
              <a:rPr lang="en-US" sz="2400" b="1" dirty="0"/>
              <a:t>Q-Peak in questions</a:t>
            </a:r>
          </a:p>
          <a:p>
            <a:pPr marL="0" indent="0">
              <a:buNone/>
            </a:pPr>
            <a:r>
              <a:rPr lang="en-US" sz="2400" dirty="0"/>
              <a:t>Q-Peak in requests</a:t>
            </a:r>
          </a:p>
          <a:p>
            <a:pPr marL="0" indent="0">
              <a:buNone/>
            </a:pPr>
            <a:r>
              <a:rPr lang="en-US" sz="2400" dirty="0"/>
              <a:t>No Q-Peak in suggestions</a:t>
            </a:r>
          </a:p>
          <a:p>
            <a:pPr marL="0" indent="0">
              <a:buNone/>
            </a:pPr>
            <a:r>
              <a:rPr lang="en-US" sz="2400" dirty="0"/>
              <a:t>What does the Q-Peak do?</a:t>
            </a:r>
          </a:p>
          <a:p>
            <a:pPr marL="0" indent="0">
              <a:buNone/>
            </a:pPr>
            <a:r>
              <a:rPr lang="en-US" sz="2400" dirty="0"/>
              <a:t>Outro</a:t>
            </a:r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 sound wave&#10;&#10;Description automatically generated">
            <a:extLst>
              <a:ext uri="{FF2B5EF4-FFF2-40B4-BE49-F238E27FC236}">
                <a16:creationId xmlns:a16="http://schemas.microsoft.com/office/drawing/2014/main" id="{76C0A2C7-CA3A-7F9E-AB4E-4C680FDAD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09" y="4663440"/>
            <a:ext cx="5456090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YNQs in Russian: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Default strategy of forming </a:t>
            </a:r>
            <a:r>
              <a:rPr lang="en-US" sz="2000" dirty="0">
                <a:solidFill>
                  <a:srgbClr val="00B050"/>
                </a:solidFill>
              </a:rPr>
              <a:t>canonical YNQs in Russian</a:t>
            </a:r>
            <a:r>
              <a:rPr lang="en-US" sz="20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Same string as in a declarative sentence</a:t>
            </a:r>
          </a:p>
          <a:p>
            <a:pPr>
              <a:buClr>
                <a:schemeClr val="tx1"/>
              </a:buClr>
            </a:pPr>
            <a:r>
              <a:rPr lang="en-US" sz="2000" dirty="0"/>
              <a:t>A special prosodic peak, the </a:t>
            </a:r>
            <a:r>
              <a:rPr lang="en-US" sz="2000" b="1" dirty="0"/>
              <a:t>Q-Peak</a:t>
            </a:r>
            <a:r>
              <a:rPr lang="en-US" sz="2000" dirty="0"/>
              <a:t>, on </a:t>
            </a:r>
            <a:r>
              <a:rPr lang="en-GB" sz="2000" dirty="0"/>
              <a:t>the locus of prosodic focus marking within the semantically focused constituent; labelled here as </a:t>
            </a:r>
            <a:r>
              <a:rPr lang="en-GB" sz="2000" b="1" dirty="0"/>
              <a:t>Q</a:t>
            </a:r>
          </a:p>
          <a:p>
            <a:pPr>
              <a:buClr>
                <a:schemeClr val="tx1"/>
              </a:buClr>
            </a:pPr>
            <a:r>
              <a:rPr lang="en-GB" sz="2000" dirty="0"/>
              <a:t>E.g., for what Esipova &amp; Romero (2023) call </a:t>
            </a:r>
            <a:r>
              <a:rPr lang="en-GB" sz="2000" b="1" dirty="0"/>
              <a:t>polarity-seeking YNQs</a:t>
            </a:r>
            <a:r>
              <a:rPr lang="en-GB" sz="2000" dirty="0"/>
              <a:t>, where the locus of prosodic focus marking is usually the lexically stressed syllable of the inflected verb (unlike English):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000" dirty="0"/>
              <a:t>(4)		</a:t>
            </a:r>
            <a:r>
              <a:rPr lang="en-GB" sz="2000" i="1" dirty="0"/>
              <a:t>Context: You were supposed to pour me mulled wine. I am asking you if you have done so (no 								bias either way).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Ty																</a:t>
            </a:r>
            <a:r>
              <a:rPr lang="en-US" sz="2000" dirty="0" err="1"/>
              <a:t>nalil</a:t>
            </a:r>
            <a:r>
              <a:rPr lang="en-US" sz="2000" baseline="-25000" dirty="0" err="1"/>
              <a:t>Q</a:t>
            </a:r>
            <a:r>
              <a:rPr lang="en-US" sz="2000" dirty="0"/>
              <a:t>														</a:t>
            </a:r>
            <a:r>
              <a:rPr lang="en-US" sz="2000" dirty="0" err="1"/>
              <a:t>mne</a:t>
            </a:r>
            <a:r>
              <a:rPr lang="en-US" sz="2000" dirty="0"/>
              <a:t>					</a:t>
            </a:r>
            <a:r>
              <a:rPr lang="en-US" sz="2000" dirty="0" err="1"/>
              <a:t>glintvejna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-L%</a:t>
            </a:r>
            <a:r>
              <a:rPr lang="en-US" sz="20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you.SG/T.NOM		</a:t>
            </a:r>
            <a:r>
              <a:rPr lang="en-US" sz="2000" dirty="0" err="1"/>
              <a:t>pour.PAST.SG.M</a:t>
            </a:r>
            <a:r>
              <a:rPr lang="en-US" sz="2000" dirty="0"/>
              <a:t>		me.DAT		mulled-</a:t>
            </a:r>
            <a:r>
              <a:rPr lang="en-US" sz="2000" dirty="0" err="1"/>
              <a:t>wine.PART</a:t>
            </a:r>
            <a:endParaRPr lang="en-US" sz="20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000" i="1" dirty="0"/>
              <a:t>					</a:t>
            </a:r>
            <a:r>
              <a:rPr lang="en-US" sz="2000" dirty="0"/>
              <a:t>‘Did you pour me mulled wine?’</a:t>
            </a:r>
          </a:p>
        </p:txBody>
      </p:sp>
      <p:pic>
        <p:nvPicPr>
          <p:cNvPr id="12" name="pour-polseek">
            <a:hlinkClick r:id="" action="ppaction://media"/>
            <a:extLst>
              <a:ext uri="{FF2B5EF4-FFF2-40B4-BE49-F238E27FC236}">
                <a16:creationId xmlns:a16="http://schemas.microsoft.com/office/drawing/2014/main" id="{EE07BF68-511E-7EB9-99C4-8E8965304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4519" y="433923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91662</TotalTime>
  <Words>6096</Words>
  <Application>Microsoft Office PowerPoint</Application>
  <PresentationFormat>Widescreen</PresentationFormat>
  <Paragraphs>295</Paragraphs>
  <Slides>34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To Q or not to Q?</vt:lpstr>
      <vt:lpstr>PowerPoint Presentation</vt:lpstr>
      <vt:lpstr>PowerPoint Presentation</vt:lpstr>
      <vt:lpstr>Intro: background</vt:lpstr>
      <vt:lpstr>Intro: background</vt:lpstr>
      <vt:lpstr>Intro: background</vt:lpstr>
      <vt:lpstr>Intro: this talk</vt:lpstr>
      <vt:lpstr>PowerPoint Presentation</vt:lpstr>
      <vt:lpstr>YNQs in Russian: basics</vt:lpstr>
      <vt:lpstr>Q-Peak vs. focus marking</vt:lpstr>
      <vt:lpstr>Li YNQs</vt:lpstr>
      <vt:lpstr>PowerPoint Presentation</vt:lpstr>
      <vt:lpstr>Q-Peak in requests: imperatives</vt:lpstr>
      <vt:lpstr>Q-Peak in requests: imperatives</vt:lpstr>
      <vt:lpstr>Q-Peak in requests: FUT.2</vt:lpstr>
      <vt:lpstr>Q-Peak in requests: FUT.1SG</vt:lpstr>
      <vt:lpstr>Q-Peak in requests: FUT.1PL</vt:lpstr>
      <vt:lpstr>PowerPoint Presentation</vt:lpstr>
      <vt:lpstr>No Q-Peak in suggestions</vt:lpstr>
      <vt:lpstr>No Q-Peak in suggestions</vt:lpstr>
      <vt:lpstr>1PL joint action requests with sentence-final focus</vt:lpstr>
      <vt:lpstr>Rising contour in suggestions</vt:lpstr>
      <vt:lpstr>Rising contour in suggestions</vt:lpstr>
      <vt:lpstr>Plateau contour in suggestions</vt:lpstr>
      <vt:lpstr>PowerPoint Presentation</vt:lpstr>
      <vt:lpstr>A few more relevant facts</vt:lpstr>
      <vt:lpstr>Meaning components of questions</vt:lpstr>
      <vt:lpstr>What does the Q-Peak do?</vt:lpstr>
      <vt:lpstr>What does the Q-Peak do?</vt:lpstr>
      <vt:lpstr>What about the other languages?</vt:lpstr>
      <vt:lpstr>PowerPoint Presentation</vt:lpstr>
      <vt:lpstr>Outro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914</cp:revision>
  <dcterms:created xsi:type="dcterms:W3CDTF">2018-06-16T14:12:39Z</dcterms:created>
  <dcterms:modified xsi:type="dcterms:W3CDTF">2023-10-11T08:36:10Z</dcterms:modified>
</cp:coreProperties>
</file>