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5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5" r:id="rId15"/>
    <p:sldId id="273" r:id="rId16"/>
    <p:sldId id="272" r:id="rId17"/>
    <p:sldId id="277" r:id="rId18"/>
    <p:sldId id="278" r:id="rId19"/>
    <p:sldId id="280" r:id="rId20"/>
    <p:sldId id="281" r:id="rId21"/>
    <p:sldId id="279" r:id="rId22"/>
    <p:sldId id="285" r:id="rId23"/>
    <p:sldId id="286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7" r:id="rId32"/>
    <p:sldId id="284" r:id="rId33"/>
    <p:sldId id="296" r:id="rId34"/>
    <p:sldId id="298" r:id="rId35"/>
    <p:sldId id="295" r:id="rId36"/>
    <p:sldId id="28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AA1475-ED1C-498F-B3E0-6FC69E99FBC8}">
          <p14:sldIdLst>
            <p14:sldId id="257"/>
          </p14:sldIdLst>
        </p14:section>
        <p14:section name="What is language acquisition?" id="{61DF294D-A6FF-4F73-9E3E-1721A0B88B6E}">
          <p14:sldIdLst>
            <p14:sldId id="260"/>
            <p14:sldId id="261"/>
            <p14:sldId id="262"/>
            <p14:sldId id="265"/>
          </p14:sldIdLst>
        </p14:section>
        <p14:section name="Learning theories" id="{4D9A8918-0D88-44B8-A22F-1D80163AAA02}">
          <p14:sldIdLst>
            <p14:sldId id="263"/>
            <p14:sldId id="266"/>
            <p14:sldId id="267"/>
            <p14:sldId id="268"/>
            <p14:sldId id="269"/>
            <p14:sldId id="270"/>
            <p14:sldId id="271"/>
            <p14:sldId id="274"/>
            <p14:sldId id="275"/>
          </p14:sldIdLst>
        </p14:section>
        <p14:section name="Stages of language acquisition" id="{90BBE808-4CC6-445E-9C06-D0D9E3FFB682}">
          <p14:sldIdLst>
            <p14:sldId id="273"/>
            <p14:sldId id="272"/>
            <p14:sldId id="277"/>
            <p14:sldId id="278"/>
            <p14:sldId id="280"/>
            <p14:sldId id="281"/>
            <p14:sldId id="279"/>
            <p14:sldId id="285"/>
            <p14:sldId id="286"/>
            <p14:sldId id="288"/>
            <p14:sldId id="289"/>
            <p14:sldId id="290"/>
            <p14:sldId id="291"/>
            <p14:sldId id="292"/>
          </p14:sldIdLst>
        </p14:section>
        <p14:section name="Child errors" id="{5D36CFC1-94CA-44D9-A2E4-DE0A87EBAAF0}">
          <p14:sldIdLst>
            <p14:sldId id="293"/>
            <p14:sldId id="294"/>
            <p14:sldId id="297"/>
          </p14:sldIdLst>
        </p14:section>
        <p14:section name="Language emergence" id="{8C03AA1D-8C5D-44BA-852B-C2A5144F3551}">
          <p14:sldIdLst>
            <p14:sldId id="284"/>
            <p14:sldId id="296"/>
            <p14:sldId id="298"/>
          </p14:sldIdLst>
        </p14:section>
        <p14:section name="What you need to know" id="{021C5A52-A157-4AC2-AA88-948DFC1CF788}">
          <p14:sldIdLst>
            <p14:sldId id="295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5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2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3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12200-B3AA-4D74-A15F-2137F5541402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54B7-DB6A-4699-AE56-A289C65C1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2.xml"/><Relationship Id="rId4" Type="http://schemas.openxmlformats.org/officeDocument/2006/relationships/slide" Target="slide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JmA2ClUvU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2.xml"/><Relationship Id="rId4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FlxiflDk_o?t=5m27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2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29.xml"/><Relationship Id="rId4" Type="http://schemas.openxmlformats.org/officeDocument/2006/relationships/slide" Target="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Tb9uVVx20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29.xml"/><Relationship Id="rId4" Type="http://schemas.openxmlformats.org/officeDocument/2006/relationships/slide" Target="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2.xml"/><Relationship Id="rId4" Type="http://schemas.openxmlformats.org/officeDocument/2006/relationships/slide" Target="slide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Language acquisition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Language LING UA 1, </a:t>
            </a:r>
            <a:r>
              <a:rPr lang="en-US" dirty="0" smtClean="0"/>
              <a:t>NYU, Summer </a:t>
            </a:r>
            <a:r>
              <a:rPr lang="en-US" dirty="0"/>
              <a:t>2018</a:t>
            </a:r>
          </a:p>
          <a:p>
            <a:r>
              <a:rPr lang="en-US" dirty="0"/>
              <a:t>Masha </a:t>
            </a:r>
            <a:r>
              <a:rPr lang="en-US" dirty="0" smtClean="0"/>
              <a:t>Esipova &amp; Yining Nie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6108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based on the slides by Ailís Cournane for Language and Mind LING-UA 3 at NYU in Fall 2016</a:t>
            </a:r>
          </a:p>
          <a:p>
            <a:pPr algn="ctr"/>
            <a:r>
              <a:rPr lang="en-US" dirty="0" smtClean="0"/>
              <a:t>and the slides by Dunja Veselinović for Language LING-UA 1 at NYU in Summer 2016</a:t>
            </a:r>
          </a:p>
        </p:txBody>
      </p:sp>
    </p:spTree>
    <p:extLst>
      <p:ext uri="{BB962C8B-B14F-4D97-AF65-F5344CB8AC3E}">
        <p14:creationId xmlns:p14="http://schemas.microsoft.com/office/powerpoint/2010/main" val="23681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Children produce constructions that are not in the </a:t>
            </a:r>
            <a:r>
              <a:rPr lang="en-US" dirty="0" smtClean="0"/>
              <a:t>input; these </a:t>
            </a:r>
            <a:r>
              <a:rPr lang="en-US" dirty="0"/>
              <a:t>are innovative as the child’s grammar </a:t>
            </a:r>
            <a:r>
              <a:rPr lang="en-US" dirty="0" smtClean="0"/>
              <a:t>creatively constructs </a:t>
            </a:r>
            <a:r>
              <a:rPr lang="en-US" dirty="0"/>
              <a:t>them. This cannot be imitation. For example:</a:t>
            </a:r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Want other one spoon, </a:t>
            </a:r>
            <a:r>
              <a:rPr lang="en-US" i="1" dirty="0" smtClean="0"/>
              <a:t>Daddy.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/>
              <a:t>You mean, you want the other spoon.</a:t>
            </a:r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Yes, I want other one spoon, please Daddy.</a:t>
            </a:r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/>
              <a:t>Can you say “the other spoon”?</a:t>
            </a:r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 smtClean="0"/>
              <a:t>Other… one… spoon.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/>
              <a:t>Say “other</a:t>
            </a:r>
            <a:r>
              <a:rPr lang="en-US" i="1" dirty="0" smtClean="0"/>
              <a:t>”.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 smtClean="0"/>
              <a:t>Other.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 smtClean="0"/>
              <a:t>“Spoon”.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Spoon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 smtClean="0"/>
              <a:t>“</a:t>
            </a:r>
            <a:r>
              <a:rPr lang="en-US" i="1" dirty="0"/>
              <a:t>O</a:t>
            </a:r>
            <a:r>
              <a:rPr lang="en-US" i="1" dirty="0" smtClean="0"/>
              <a:t>ther… </a:t>
            </a:r>
            <a:r>
              <a:rPr lang="en-US" i="1" dirty="0"/>
              <a:t>spoon</a:t>
            </a:r>
            <a:r>
              <a:rPr lang="en-US" i="1" dirty="0" smtClean="0"/>
              <a:t>”.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O</a:t>
            </a:r>
            <a:r>
              <a:rPr lang="en-US" i="1" dirty="0" smtClean="0"/>
              <a:t>ther… </a:t>
            </a:r>
            <a:r>
              <a:rPr lang="en-US" i="1" dirty="0"/>
              <a:t>spoon. Now give me other one spoon.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17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Maybe </a:t>
            </a:r>
            <a:r>
              <a:rPr lang="en-US" dirty="0"/>
              <a:t>when parents correct their children, children learn? </a:t>
            </a:r>
          </a:p>
          <a:p>
            <a:pPr marL="457200" lvl="1" indent="0">
              <a:buNone/>
            </a:pPr>
            <a:r>
              <a:rPr lang="en-US" dirty="0" smtClean="0"/>
              <a:t>CHILD</a:t>
            </a:r>
            <a:r>
              <a:rPr lang="en-US" dirty="0"/>
              <a:t>: He </a:t>
            </a:r>
            <a:r>
              <a:rPr lang="en-US" dirty="0" err="1"/>
              <a:t>bringed</a:t>
            </a:r>
            <a:r>
              <a:rPr lang="en-US" dirty="0"/>
              <a:t> doggy. </a:t>
            </a:r>
          </a:p>
          <a:p>
            <a:pPr marL="457200" lvl="1" indent="0">
              <a:buNone/>
            </a:pPr>
            <a:r>
              <a:rPr lang="en-US" dirty="0" smtClean="0"/>
              <a:t>ADULT</a:t>
            </a:r>
            <a:r>
              <a:rPr lang="en-US" dirty="0"/>
              <a:t>: You mean he </a:t>
            </a:r>
            <a:r>
              <a:rPr lang="en-US" i="1" dirty="0"/>
              <a:t>brought </a:t>
            </a:r>
            <a:r>
              <a:rPr lang="en-US" dirty="0"/>
              <a:t>the doggy. 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doesn’t happen very often at all. </a:t>
            </a:r>
          </a:p>
          <a:p>
            <a:pPr marL="457200" lvl="1" indent="0">
              <a:buNone/>
            </a:pPr>
            <a:r>
              <a:rPr lang="en-US" dirty="0" smtClean="0"/>
              <a:t>CHILD</a:t>
            </a:r>
            <a:r>
              <a:rPr lang="en-US" dirty="0"/>
              <a:t>: It doing dancing. </a:t>
            </a:r>
          </a:p>
          <a:p>
            <a:pPr marL="457200" lvl="1" indent="0">
              <a:buNone/>
            </a:pPr>
            <a:r>
              <a:rPr lang="en-US" dirty="0" smtClean="0"/>
              <a:t>ADULT</a:t>
            </a:r>
            <a:r>
              <a:rPr lang="en-US" dirty="0"/>
              <a:t>: Yes, it’s dancing. 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b="1" dirty="0">
                <a:solidFill>
                  <a:schemeClr val="accent4"/>
                </a:solidFill>
              </a:rPr>
              <a:t>recasting</a:t>
            </a:r>
            <a:r>
              <a:rPr lang="en-US" b="1" dirty="0"/>
              <a:t> </a:t>
            </a:r>
            <a:r>
              <a:rPr lang="en-US" dirty="0"/>
              <a:t>(repeating what the child said, and if the child’s utterance is ungrammatical, restating it correctly).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One study found that mothers recast only about 25% of ungrammatical utterances. Even better—grammatical ones are recast just as often.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Parents are more likely to correct the content than the form. </a:t>
            </a:r>
          </a:p>
          <a:p>
            <a:pPr marL="457200" lvl="1" indent="0">
              <a:buNone/>
            </a:pPr>
            <a:r>
              <a:rPr lang="en-US" dirty="0" smtClean="0"/>
              <a:t>CHILD: Daddy come on Tuesday. </a:t>
            </a:r>
          </a:p>
          <a:p>
            <a:pPr marL="457200" lvl="1" indent="0">
              <a:buNone/>
            </a:pPr>
            <a:r>
              <a:rPr lang="en-US" dirty="0" smtClean="0"/>
              <a:t>ADULT: No, he comes on </a:t>
            </a:r>
            <a:r>
              <a:rPr lang="en-US" i="1" dirty="0" smtClean="0"/>
              <a:t>Wednesday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79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But even when adults do try to correct the form, it often fails.</a:t>
            </a:r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Nobody don’t like me.</a:t>
            </a:r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/>
              <a:t>No, say “Nobody likes </a:t>
            </a:r>
            <a:r>
              <a:rPr lang="en-US" i="1" dirty="0" smtClean="0"/>
              <a:t>me”.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Nobody don’t like me.</a:t>
            </a:r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/>
              <a:t>No, say “Nobody likes </a:t>
            </a:r>
            <a:r>
              <a:rPr lang="en-US" i="1" dirty="0" smtClean="0"/>
              <a:t>me”.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Nobody don’t like me.</a:t>
            </a:r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/>
              <a:t>No, say “Nobody likes </a:t>
            </a:r>
            <a:r>
              <a:rPr lang="en-US" i="1" dirty="0" smtClean="0"/>
              <a:t>me”.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Nobody don’t like me.</a:t>
            </a:r>
          </a:p>
          <a:p>
            <a:pPr marL="457200" lvl="1" indent="0">
              <a:buNone/>
            </a:pPr>
            <a:r>
              <a:rPr lang="en-US" dirty="0"/>
              <a:t>[dialogue repeated five more times]</a:t>
            </a:r>
          </a:p>
          <a:p>
            <a:pPr marL="457200" lvl="1" indent="0">
              <a:buNone/>
            </a:pPr>
            <a:r>
              <a:rPr lang="en-US" dirty="0" smtClean="0"/>
              <a:t>ADULT: </a:t>
            </a:r>
            <a:r>
              <a:rPr lang="en-US" i="1" dirty="0"/>
              <a:t>Now listen carefully, say “Nobody likes </a:t>
            </a:r>
            <a:r>
              <a:rPr lang="en-US" i="1" dirty="0" smtClean="0"/>
              <a:t>me”.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CHILD: </a:t>
            </a:r>
            <a:r>
              <a:rPr lang="en-US" i="1" dirty="0"/>
              <a:t>Oh! Nobody don’t likes me.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1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The Innateness Hypothesis</a:t>
            </a:r>
            <a:r>
              <a:rPr lang="en-US" dirty="0" smtClean="0"/>
              <a:t> (</a:t>
            </a:r>
            <a:r>
              <a:rPr lang="en-US" dirty="0" err="1" smtClean="0"/>
              <a:t>a.k.a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the Nativist Hypothesis</a:t>
            </a:r>
            <a:r>
              <a:rPr lang="en-US" dirty="0" smtClean="0"/>
              <a:t>): the human </a:t>
            </a:r>
            <a:r>
              <a:rPr lang="en-US" dirty="0"/>
              <a:t>species is genetically equipped with a </a:t>
            </a:r>
            <a:r>
              <a:rPr lang="en-US" b="1" dirty="0">
                <a:solidFill>
                  <a:schemeClr val="accent4"/>
                </a:solidFill>
              </a:rPr>
              <a:t>Universal </a:t>
            </a:r>
            <a:r>
              <a:rPr lang="en-US" b="1" dirty="0" smtClean="0">
                <a:solidFill>
                  <a:schemeClr val="accent4"/>
                </a:solidFill>
              </a:rPr>
              <a:t>Grammar</a:t>
            </a:r>
            <a:r>
              <a:rPr lang="en-US" dirty="0" smtClean="0"/>
              <a:t>, the basic blueprint all human languages follow. </a:t>
            </a:r>
          </a:p>
          <a:p>
            <a:r>
              <a:rPr lang="en-US" dirty="0"/>
              <a:t>The child interacts with the data, and actively builds their grammar. The child is </a:t>
            </a:r>
            <a:r>
              <a:rPr lang="en-US" b="1" dirty="0"/>
              <a:t>not </a:t>
            </a:r>
            <a:r>
              <a:rPr lang="en-US" dirty="0"/>
              <a:t>a tabula </a:t>
            </a:r>
            <a:r>
              <a:rPr lang="en-US" dirty="0" smtClean="0"/>
              <a:t>rasa.</a:t>
            </a:r>
          </a:p>
          <a:p>
            <a:r>
              <a:rPr lang="en-US" dirty="0" smtClean="0"/>
              <a:t>This hypothesis, proposed by Noam Chomsky, thus rejects behaviorism. </a:t>
            </a:r>
          </a:p>
        </p:txBody>
      </p:sp>
    </p:spTree>
    <p:extLst>
      <p:ext uri="{BB962C8B-B14F-4D97-AF65-F5344CB8AC3E}">
        <p14:creationId xmlns:p14="http://schemas.microsoft.com/office/powerpoint/2010/main" val="21650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is common for the proponents of the Innateness Hypothesis to also posit the existence of a </a:t>
            </a:r>
            <a:r>
              <a:rPr lang="en-US" b="1" dirty="0" smtClean="0">
                <a:solidFill>
                  <a:schemeClr val="accent4"/>
                </a:solidFill>
              </a:rPr>
              <a:t>critical period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in language acquisition, i.e., the </a:t>
            </a:r>
            <a:r>
              <a:rPr lang="en-US" dirty="0"/>
              <a:t>window of opportunity during childhood for acquiring a native language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There is no consensus on when the critical period ends; also, it’s more of a gradient notion (the more you go on without any linguistic input, the lower the level of linguistic competence you can attain).</a:t>
            </a:r>
          </a:p>
          <a:p>
            <a:pPr marL="0" indent="0">
              <a:buNone/>
            </a:pPr>
            <a:r>
              <a:rPr lang="en-US" dirty="0" smtClean="0"/>
              <a:t>Can you think of any evidence supporting the existence of a critical period in language acquisition?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1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 action="ppaction://hlinksldjump"/>
              </a:rPr>
              <a:t>What is language acquisition?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 action="ppaction://hlinksldjump"/>
              </a:rPr>
              <a:t>Learning theories</a:t>
            </a:r>
            <a:endParaRPr lang="en-US" dirty="0"/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4"/>
                </a:solidFill>
              </a:rPr>
              <a:t>Stages of language acquisition</a:t>
            </a:r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Child </a:t>
            </a:r>
            <a:r>
              <a:rPr lang="en-US" dirty="0">
                <a:hlinkClick r:id="rId4" action="ppaction://hlinksldjump"/>
              </a:rPr>
              <a:t>errors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 action="ppaction://hlinksldjump"/>
              </a:rPr>
              <a:t>Language emergence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 action="ppaction://hlinksldjump"/>
              </a:rPr>
              <a:t>What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Acquiring sounds</a:t>
            </a:r>
          </a:p>
          <a:p>
            <a:r>
              <a:rPr lang="en-US" dirty="0" smtClean="0"/>
              <a:t>From </a:t>
            </a:r>
            <a:r>
              <a:rPr lang="en-US" dirty="0"/>
              <a:t>birth: </a:t>
            </a:r>
            <a:r>
              <a:rPr lang="en-US" dirty="0" smtClean="0"/>
              <a:t>reflexive crying </a:t>
            </a:r>
            <a:r>
              <a:rPr lang="en-US" dirty="0"/>
              <a:t>&amp; </a:t>
            </a:r>
            <a:r>
              <a:rPr lang="en-US" dirty="0" smtClean="0"/>
              <a:t>vegetative sounds</a:t>
            </a:r>
            <a:endParaRPr lang="en-US" dirty="0"/>
          </a:p>
          <a:p>
            <a:r>
              <a:rPr lang="en-US" dirty="0"/>
              <a:t>6–12 </a:t>
            </a:r>
            <a:r>
              <a:rPr lang="en-US" dirty="0"/>
              <a:t>w</a:t>
            </a:r>
            <a:r>
              <a:rPr lang="en-US" dirty="0" smtClean="0"/>
              <a:t>eeks</a:t>
            </a:r>
            <a:r>
              <a:rPr lang="en-US" dirty="0"/>
              <a:t>: c</a:t>
            </a:r>
            <a:r>
              <a:rPr lang="en-US" dirty="0" smtClean="0"/>
              <a:t>ooing &amp; laughter</a:t>
            </a:r>
            <a:endParaRPr lang="en-US" dirty="0"/>
          </a:p>
          <a:p>
            <a:r>
              <a:rPr lang="en-US" dirty="0"/>
              <a:t>16–30 </a:t>
            </a:r>
            <a:r>
              <a:rPr lang="en-US" dirty="0"/>
              <a:t>w</a:t>
            </a:r>
            <a:r>
              <a:rPr lang="en-US" dirty="0" smtClean="0"/>
              <a:t>eeks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v</a:t>
            </a:r>
            <a:r>
              <a:rPr lang="en-US" dirty="0" smtClean="0"/>
              <a:t>ocal play </a:t>
            </a:r>
            <a:r>
              <a:rPr lang="en-US" dirty="0"/>
              <a:t>(</a:t>
            </a:r>
            <a:r>
              <a:rPr lang="en-US" dirty="0" smtClean="0"/>
              <a:t>consonant-like sounds </a:t>
            </a:r>
            <a:r>
              <a:rPr lang="en-US" dirty="0"/>
              <a:t>and </a:t>
            </a:r>
            <a:r>
              <a:rPr lang="en-US" dirty="0" smtClean="0"/>
              <a:t>vowels combined</a:t>
            </a:r>
            <a:r>
              <a:rPr lang="en-US" dirty="0"/>
              <a:t>), onset </a:t>
            </a:r>
            <a:r>
              <a:rPr lang="en-US" dirty="0" smtClean="0"/>
              <a:t>of babbling</a:t>
            </a:r>
          </a:p>
          <a:p>
            <a:r>
              <a:rPr lang="en-US"/>
              <a:t>6–10 </a:t>
            </a:r>
            <a:r>
              <a:rPr lang="en-US" dirty="0" smtClean="0"/>
              <a:t>months</a:t>
            </a:r>
            <a:r>
              <a:rPr lang="en-US" dirty="0"/>
              <a:t>: canonical babbling (true syllables)</a:t>
            </a:r>
          </a:p>
          <a:p>
            <a:r>
              <a:rPr lang="en-US" dirty="0" smtClean="0"/>
              <a:t>10 </a:t>
            </a:r>
            <a:r>
              <a:rPr lang="en-US" dirty="0"/>
              <a:t>m</a:t>
            </a:r>
            <a:r>
              <a:rPr lang="en-US" dirty="0" smtClean="0"/>
              <a:t>onths </a:t>
            </a:r>
            <a:r>
              <a:rPr lang="en-US" dirty="0"/>
              <a:t>and older: variegated babbling, </a:t>
            </a:r>
            <a:r>
              <a:rPr lang="en-US" dirty="0" smtClean="0"/>
              <a:t>inventory expansion, emergence </a:t>
            </a:r>
            <a:r>
              <a:rPr lang="en-US" dirty="0"/>
              <a:t>of </a:t>
            </a:r>
            <a:r>
              <a:rPr lang="en-US" dirty="0" err="1" smtClean="0"/>
              <a:t>protowords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The babbling stage</a:t>
            </a:r>
            <a:r>
              <a:rPr lang="en-US" b="1" dirty="0" smtClean="0"/>
              <a:t> </a:t>
            </a:r>
            <a:r>
              <a:rPr lang="en-US" dirty="0" smtClean="0"/>
              <a:t>(6–10 months)</a:t>
            </a:r>
            <a:endParaRPr lang="en-US" dirty="0"/>
          </a:p>
          <a:p>
            <a:r>
              <a:rPr lang="en-US" dirty="0">
                <a:hlinkClick r:id="rId2"/>
              </a:rPr>
              <a:t>https://youtu.be/_JmA2ClUvUY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Why do infants go </a:t>
            </a:r>
            <a:r>
              <a:rPr lang="en-US" dirty="0" smtClean="0"/>
              <a:t>[</a:t>
            </a:r>
            <a:r>
              <a:rPr lang="en-US" dirty="0" err="1" smtClean="0"/>
              <a:t>bɑb</a:t>
            </a:r>
            <a:r>
              <a:rPr lang="en-US" dirty="0" err="1"/>
              <a:t>ɑ</a:t>
            </a:r>
            <a:r>
              <a:rPr lang="en-US" dirty="0" smtClean="0"/>
              <a:t>]</a:t>
            </a:r>
            <a:r>
              <a:rPr lang="en-US" i="1" dirty="0" smtClean="0"/>
              <a:t>, </a:t>
            </a:r>
            <a:r>
              <a:rPr lang="en-US" dirty="0" smtClean="0"/>
              <a:t>[</a:t>
            </a:r>
            <a:r>
              <a:rPr lang="en-US" dirty="0" err="1" smtClean="0"/>
              <a:t>wɑw</a:t>
            </a:r>
            <a:r>
              <a:rPr lang="en-US" dirty="0" err="1"/>
              <a:t>ɑ</a:t>
            </a:r>
            <a:r>
              <a:rPr lang="en-US" dirty="0" smtClean="0"/>
              <a:t>], [</a:t>
            </a:r>
            <a:r>
              <a:rPr lang="en-US" dirty="0" err="1" smtClean="0"/>
              <a:t>gugu</a:t>
            </a:r>
            <a:r>
              <a:rPr lang="en-US" dirty="0" smtClean="0"/>
              <a:t>]</a:t>
            </a:r>
            <a:r>
              <a:rPr lang="en-US" i="1" dirty="0" smtClean="0"/>
              <a:t>, </a:t>
            </a:r>
            <a:r>
              <a:rPr lang="en-US" dirty="0" smtClean="0"/>
              <a:t>etc.? Why </a:t>
            </a:r>
            <a:r>
              <a:rPr lang="en-US" dirty="0"/>
              <a:t>not </a:t>
            </a:r>
            <a:r>
              <a:rPr lang="en-US" dirty="0" smtClean="0"/>
              <a:t>[</a:t>
            </a:r>
            <a:r>
              <a:rPr lang="en-US" dirty="0" err="1" smtClean="0"/>
              <a:t>ʤɑɹʤ</a:t>
            </a:r>
            <a:r>
              <a:rPr lang="en-US" dirty="0" err="1"/>
              <a:t>ɑ</a:t>
            </a:r>
            <a:r>
              <a:rPr lang="en-US" dirty="0" err="1" smtClean="0"/>
              <a:t>ɹ</a:t>
            </a:r>
            <a:r>
              <a:rPr lang="en-US" dirty="0" smtClean="0"/>
              <a:t>]? </a:t>
            </a:r>
            <a:r>
              <a:rPr lang="en-US" dirty="0"/>
              <a:t>(No infant goes [</a:t>
            </a:r>
            <a:r>
              <a:rPr lang="en-US" dirty="0" err="1" smtClean="0"/>
              <a:t>ʤɑɹʤ</a:t>
            </a:r>
            <a:r>
              <a:rPr lang="en-US" dirty="0" err="1"/>
              <a:t>ɑ</a:t>
            </a:r>
            <a:r>
              <a:rPr lang="en-US" dirty="0" err="1" smtClean="0"/>
              <a:t>ɹ</a:t>
            </a:r>
            <a:r>
              <a:rPr lang="en-US" dirty="0"/>
              <a:t>]</a:t>
            </a:r>
            <a:r>
              <a:rPr lang="en-US" i="1" dirty="0" smtClean="0"/>
              <a:t>.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 smtClean="0"/>
              <a:t>CV </a:t>
            </a:r>
            <a:r>
              <a:rPr lang="en-US" dirty="0"/>
              <a:t>syllables are universally </a:t>
            </a:r>
            <a:r>
              <a:rPr lang="en-US" dirty="0" smtClean="0"/>
              <a:t>preferred.</a:t>
            </a:r>
          </a:p>
          <a:p>
            <a:pPr lvl="1"/>
            <a:r>
              <a:rPr lang="en-US" dirty="0"/>
              <a:t>Babies’ tongues are too big for their mouths, and they have no fine motor skills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tops form </a:t>
            </a:r>
            <a:r>
              <a:rPr lang="en-US" dirty="0"/>
              <a:t>85% of the language </a:t>
            </a:r>
            <a:r>
              <a:rPr lang="en-US" dirty="0" smtClean="0"/>
              <a:t>input.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12 most frequent consonants in the </a:t>
            </a:r>
            <a:r>
              <a:rPr lang="en-US" dirty="0" smtClean="0"/>
              <a:t>world’s </a:t>
            </a:r>
            <a:r>
              <a:rPr lang="en-US" dirty="0"/>
              <a:t>languages </a:t>
            </a:r>
            <a:r>
              <a:rPr lang="en-US" dirty="0" smtClean="0"/>
              <a:t>([p</a:t>
            </a:r>
            <a:r>
              <a:rPr lang="en-US" dirty="0"/>
              <a:t>, t, k, s, b, d, g, h, m, n, w, </a:t>
            </a:r>
            <a:r>
              <a:rPr lang="en-US" dirty="0" smtClean="0"/>
              <a:t>j]) </a:t>
            </a:r>
            <a:r>
              <a:rPr lang="en-US" dirty="0"/>
              <a:t>make up 95% of the consonants infants use </a:t>
            </a:r>
            <a:r>
              <a:rPr lang="en-US" dirty="0" smtClean="0"/>
              <a:t>at </a:t>
            </a:r>
            <a:r>
              <a:rPr lang="en-US" dirty="0"/>
              <a:t>this </a:t>
            </a:r>
            <a:r>
              <a:rPr lang="en-US" dirty="0" smtClean="0"/>
              <a:t>stage.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sounds produced </a:t>
            </a:r>
            <a:r>
              <a:rPr lang="en-US" dirty="0" smtClean="0"/>
              <a:t>at the earlier stages of sound acquisition: </a:t>
            </a:r>
            <a:endParaRPr lang="en-US" dirty="0"/>
          </a:p>
          <a:p>
            <a:r>
              <a:rPr lang="en-US" dirty="0" smtClean="0"/>
              <a:t>are </a:t>
            </a:r>
            <a:r>
              <a:rPr lang="en-US" dirty="0"/>
              <a:t>the same for all </a:t>
            </a:r>
            <a:r>
              <a:rPr lang="en-US" dirty="0" smtClean="0"/>
              <a:t>(hearing) babies </a:t>
            </a:r>
            <a:r>
              <a:rPr lang="en-US" dirty="0"/>
              <a:t>in all </a:t>
            </a:r>
            <a:r>
              <a:rPr lang="en-US" dirty="0" smtClean="0"/>
              <a:t>languages</a:t>
            </a:r>
            <a:endParaRPr lang="en-US" dirty="0"/>
          </a:p>
          <a:p>
            <a:r>
              <a:rPr lang="en-US" dirty="0" smtClean="0"/>
              <a:t>consist </a:t>
            </a:r>
            <a:r>
              <a:rPr lang="en-US" dirty="0"/>
              <a:t>of phonemes and syllable patterns that are most common across languages, </a:t>
            </a:r>
            <a:r>
              <a:rPr lang="en-US" dirty="0" smtClean="0"/>
              <a:t>and</a:t>
            </a:r>
            <a:endParaRPr lang="en-US" dirty="0"/>
          </a:p>
          <a:p>
            <a:r>
              <a:rPr lang="en-US" dirty="0" smtClean="0"/>
              <a:t>include </a:t>
            </a:r>
            <a:r>
              <a:rPr lang="en-US" dirty="0"/>
              <a:t>sounds that do not occur in the language of the household (for example, Arabic doesn’t have </a:t>
            </a:r>
            <a:r>
              <a:rPr lang="en-US" dirty="0" smtClean="0"/>
              <a:t>[p], but babies born in an Arabic-speaking environment would produce [p]) </a:t>
            </a:r>
          </a:p>
          <a:p>
            <a:pPr marL="0" indent="0">
              <a:buNone/>
            </a:pPr>
            <a:r>
              <a:rPr lang="en-US" dirty="0" smtClean="0"/>
              <a:t>Does this support or contradict the Innateness Hypothesis?</a:t>
            </a:r>
          </a:p>
          <a:p>
            <a:pPr marL="0" indent="0">
              <a:buNone/>
            </a:pPr>
            <a:r>
              <a:rPr lang="en-US" b="1" dirty="0" smtClean="0"/>
              <a:t>Hypothesis:</a:t>
            </a:r>
            <a:r>
              <a:rPr lang="en-US" dirty="0" smtClean="0"/>
              <a:t> children know what possible sounds of human language are </a:t>
            </a:r>
            <a:r>
              <a:rPr lang="en-US" dirty="0"/>
              <a:t>before they figure out </a:t>
            </a:r>
            <a:r>
              <a:rPr lang="en-US" dirty="0" smtClean="0"/>
              <a:t>which of those their native language uses.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5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do we test this hypothesis? We can’t just ask babies for judgements. Instead: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4"/>
                </a:solidFill>
              </a:rPr>
              <a:t>Naturalistic </a:t>
            </a:r>
            <a:r>
              <a:rPr lang="en-US" b="1" dirty="0">
                <a:solidFill>
                  <a:schemeClr val="accent4"/>
                </a:solidFill>
              </a:rPr>
              <a:t>approach</a:t>
            </a:r>
            <a:r>
              <a:rPr lang="en-US" dirty="0"/>
              <a:t>: </a:t>
            </a:r>
            <a:r>
              <a:rPr lang="en-US" dirty="0" smtClean="0"/>
              <a:t>observe </a:t>
            </a:r>
            <a:r>
              <a:rPr lang="en-US" dirty="0"/>
              <a:t>and record children’s spontaneous </a:t>
            </a:r>
            <a:r>
              <a:rPr lang="en-US" dirty="0" smtClean="0"/>
              <a:t>utterances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4"/>
                </a:solidFill>
              </a:rPr>
              <a:t>Experimental </a:t>
            </a:r>
            <a:r>
              <a:rPr lang="en-US" b="1" dirty="0">
                <a:solidFill>
                  <a:schemeClr val="accent4"/>
                </a:solidFill>
              </a:rPr>
              <a:t>approach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design tasks to elicit a particular kind of linguistic </a:t>
            </a:r>
            <a:r>
              <a:rPr lang="en-US" dirty="0" smtClean="0"/>
              <a:t>behavior or a behavioral response to linguistic stimuli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4"/>
                </a:solidFill>
              </a:rPr>
              <a:t>What is language acquisition?</a:t>
            </a:r>
          </a:p>
          <a:p>
            <a:pPr marL="0" indent="0">
              <a:buNone/>
            </a:pPr>
            <a:r>
              <a:rPr lang="en-US" dirty="0">
                <a:hlinkClick r:id="rId2" action="ppaction://hlinksldjump"/>
              </a:rPr>
              <a:t>Learning theories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 action="ppaction://hlinksldjump"/>
              </a:rPr>
              <a:t>Stages of language acquisition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 action="ppaction://hlinksldjump"/>
              </a:rPr>
              <a:t>Child errors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 action="ppaction://hlinksldjump"/>
              </a:rPr>
              <a:t>Language emergence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 action="ppaction://hlinksldjump"/>
              </a:rPr>
              <a:t>What you need to </a:t>
            </a:r>
            <a:r>
              <a:rPr lang="en-US" dirty="0" smtClean="0">
                <a:hlinkClick r:id="rId6" action="ppaction://hlinksldjump"/>
              </a:rPr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6905625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High </a:t>
            </a:r>
            <a:r>
              <a:rPr lang="en-US" dirty="0"/>
              <a:t>Amplitude </a:t>
            </a:r>
            <a:r>
              <a:rPr lang="en-US" dirty="0" smtClean="0"/>
              <a:t>Sucking (HAS) method: </a:t>
            </a:r>
            <a:endParaRPr lang="en-US" dirty="0"/>
          </a:p>
          <a:p>
            <a:r>
              <a:rPr lang="en-US" dirty="0" smtClean="0"/>
              <a:t>Used </a:t>
            </a:r>
            <a:r>
              <a:rPr lang="en-US" dirty="0"/>
              <a:t>with infants up to 6 months old. </a:t>
            </a:r>
          </a:p>
          <a:p>
            <a:r>
              <a:rPr lang="en-US" dirty="0" smtClean="0"/>
              <a:t>Each suck on the pacifier generates a sound.</a:t>
            </a:r>
            <a:endParaRPr lang="en-US" dirty="0"/>
          </a:p>
          <a:p>
            <a:r>
              <a:rPr lang="en-US" dirty="0" smtClean="0"/>
              <a:t>Test: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infant sucks to hear the input (e.g., [</a:t>
            </a:r>
            <a:r>
              <a:rPr lang="en-US" dirty="0" err="1" smtClean="0"/>
              <a:t>ba</a:t>
            </a:r>
            <a:r>
              <a:rPr lang="en-US" dirty="0" smtClean="0"/>
              <a:t>]) until it gets bored and stops sucking.</a:t>
            </a:r>
          </a:p>
          <a:p>
            <a:pPr lvl="1"/>
            <a:r>
              <a:rPr lang="en-US" dirty="0" smtClean="0"/>
              <a:t>The experimenter plays new input (e.g., [</a:t>
            </a:r>
            <a:r>
              <a:rPr lang="en-US" dirty="0" err="1" smtClean="0"/>
              <a:t>ba</a:t>
            </a:r>
            <a:r>
              <a:rPr lang="en-US" dirty="0" smtClean="0"/>
              <a:t>] or [pa]) to see if the infant starts sucking again (no longer bored, recognizes it as new, wants to hear more) or not (still bored, doesn’t make the distinction).</a:t>
            </a:r>
          </a:p>
          <a:p>
            <a:pPr marL="0" indent="0">
              <a:buNone/>
            </a:pPr>
            <a:r>
              <a:rPr lang="en-US" dirty="0" smtClean="0"/>
              <a:t>HAS data: infants make the </a:t>
            </a:r>
            <a:r>
              <a:rPr lang="en-US" dirty="0"/>
              <a:t>distinctions not used in their </a:t>
            </a:r>
            <a:r>
              <a:rPr lang="en-US" dirty="0" smtClean="0"/>
              <a:t>language until they are </a:t>
            </a:r>
            <a:r>
              <a:rPr lang="en-US" dirty="0"/>
              <a:t>6–10 </a:t>
            </a:r>
            <a:r>
              <a:rPr lang="en-US" dirty="0" smtClean="0"/>
              <a:t>months.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738187"/>
            <a:ext cx="3924300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But why do babies babble?</a:t>
            </a:r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the time </a:t>
            </a:r>
            <a:r>
              <a:rPr lang="en-US" dirty="0" smtClean="0"/>
              <a:t>a baby turns </a:t>
            </a:r>
            <a:r>
              <a:rPr lang="en-US" dirty="0"/>
              <a:t>3 months old, </a:t>
            </a:r>
            <a:r>
              <a:rPr lang="en-US" dirty="0" smtClean="0"/>
              <a:t>its </a:t>
            </a:r>
            <a:r>
              <a:rPr lang="en-US" dirty="0"/>
              <a:t>larynx has descended into the throat, opening up the cavity behind the tongue and allowing it to </a:t>
            </a:r>
            <a:r>
              <a:rPr lang="en-US" dirty="0" smtClean="0"/>
              <a:t>move.</a:t>
            </a:r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listening to themselves babble, babies learn how moving their muscles changes the </a:t>
            </a:r>
            <a:r>
              <a:rPr lang="en-US" dirty="0" smtClean="0"/>
              <a:t>sounds.</a:t>
            </a:r>
            <a:endParaRPr lang="en-US" dirty="0"/>
          </a:p>
          <a:p>
            <a:r>
              <a:rPr lang="en-US" dirty="0" smtClean="0"/>
              <a:t>Knowing </a:t>
            </a:r>
            <a:r>
              <a:rPr lang="en-US" dirty="0"/>
              <a:t>how to produce each sound is a prerequisite for duplicating the speech of their </a:t>
            </a:r>
            <a:r>
              <a:rPr lang="en-US" dirty="0" smtClean="0"/>
              <a:t>parents.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8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Acquiring words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Holophrastic stage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1–2 </a:t>
            </a:r>
            <a:r>
              <a:rPr lang="en-US" dirty="0"/>
              <a:t>years): </a:t>
            </a:r>
            <a:r>
              <a:rPr lang="en-US" dirty="0" smtClean="0"/>
              <a:t>children start producing single </a:t>
            </a:r>
            <a:r>
              <a:rPr lang="en-US" dirty="0"/>
              <a:t>word </a:t>
            </a:r>
            <a:r>
              <a:rPr lang="en-US" dirty="0" smtClean="0"/>
              <a:t>that appears </a:t>
            </a:r>
            <a:r>
              <a:rPr lang="en-US" dirty="0"/>
              <a:t>to express thoughts usually expressed by </a:t>
            </a:r>
            <a:r>
              <a:rPr lang="en-US" dirty="0" smtClean="0"/>
              <a:t>a sentence (</a:t>
            </a:r>
            <a:r>
              <a:rPr lang="en-US" i="1" dirty="0" smtClean="0"/>
              <a:t>mama</a:t>
            </a:r>
            <a:r>
              <a:rPr lang="en-US" dirty="0" smtClean="0"/>
              <a:t>, </a:t>
            </a:r>
            <a:r>
              <a:rPr lang="en-US" i="1" dirty="0" smtClean="0"/>
              <a:t>cookie</a:t>
            </a:r>
            <a:r>
              <a:rPr lang="en-US" dirty="0" smtClean="0"/>
              <a:t>, </a:t>
            </a:r>
            <a:r>
              <a:rPr lang="en-US" i="1" dirty="0" smtClean="0"/>
              <a:t>juice</a:t>
            </a:r>
            <a:r>
              <a:rPr lang="en-US" dirty="0" smtClean="0"/>
              <a:t>, </a:t>
            </a:r>
            <a:r>
              <a:rPr lang="en-US" i="1" dirty="0" smtClean="0"/>
              <a:t>bye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they haven’t perfected their phonology yet! These are common processes: </a:t>
            </a:r>
          </a:p>
          <a:p>
            <a:r>
              <a:rPr lang="en-US" dirty="0" smtClean="0"/>
              <a:t>Syllable </a:t>
            </a:r>
            <a:r>
              <a:rPr lang="en-US" dirty="0"/>
              <a:t>deletion: </a:t>
            </a:r>
          </a:p>
          <a:p>
            <a:pPr lvl="1"/>
            <a:r>
              <a:rPr lang="en-US" dirty="0" smtClean="0"/>
              <a:t>Helicopter [</a:t>
            </a:r>
            <a:r>
              <a:rPr lang="en-US" dirty="0" err="1"/>
              <a:t>ɛlkat</a:t>
            </a:r>
            <a:r>
              <a:rPr lang="en-US" dirty="0"/>
              <a:t>] </a:t>
            </a:r>
          </a:p>
          <a:p>
            <a:pPr lvl="1"/>
            <a:r>
              <a:rPr lang="en-US" dirty="0" smtClean="0"/>
              <a:t>Kangaroo [</a:t>
            </a:r>
            <a:r>
              <a:rPr lang="en-US" dirty="0" err="1"/>
              <a:t>wu</a:t>
            </a:r>
            <a:r>
              <a:rPr lang="en-US" dirty="0"/>
              <a:t>] </a:t>
            </a:r>
          </a:p>
          <a:p>
            <a:r>
              <a:rPr lang="en-US" dirty="0" smtClean="0"/>
              <a:t>Cluster </a:t>
            </a:r>
            <a:r>
              <a:rPr lang="en-US" dirty="0"/>
              <a:t>reduction: </a:t>
            </a:r>
          </a:p>
          <a:p>
            <a:pPr lvl="1"/>
            <a:r>
              <a:rPr lang="en-US" dirty="0" smtClean="0"/>
              <a:t>Stop [</a:t>
            </a:r>
            <a:r>
              <a:rPr lang="en-US" dirty="0" err="1" smtClean="0"/>
              <a:t>t</a:t>
            </a:r>
            <a:r>
              <a:rPr lang="en-US" dirty="0" err="1"/>
              <a:t>ɑ</a:t>
            </a:r>
            <a:r>
              <a:rPr lang="en-US" dirty="0" err="1" smtClean="0"/>
              <a:t>p</a:t>
            </a:r>
            <a:r>
              <a:rPr lang="en-US" dirty="0"/>
              <a:t>] </a:t>
            </a:r>
          </a:p>
          <a:p>
            <a:pPr lvl="1"/>
            <a:r>
              <a:rPr lang="en-US" dirty="0" smtClean="0"/>
              <a:t>From [</a:t>
            </a:r>
            <a:r>
              <a:rPr lang="en-US" dirty="0" err="1"/>
              <a:t>fʌm</a:t>
            </a:r>
            <a:r>
              <a:rPr lang="en-US" dirty="0"/>
              <a:t>] </a:t>
            </a:r>
          </a:p>
          <a:p>
            <a:r>
              <a:rPr lang="en-US" dirty="0" smtClean="0"/>
              <a:t>Substitution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This [</a:t>
            </a:r>
            <a:r>
              <a:rPr lang="en-US" dirty="0" err="1"/>
              <a:t>dɪt</a:t>
            </a:r>
            <a:r>
              <a:rPr lang="en-US" dirty="0"/>
              <a:t>] </a:t>
            </a:r>
          </a:p>
          <a:p>
            <a:pPr lvl="1"/>
            <a:r>
              <a:rPr lang="en-US" dirty="0" smtClean="0"/>
              <a:t>Spoon [</a:t>
            </a:r>
            <a:r>
              <a:rPr lang="en-US" dirty="0"/>
              <a:t>bud]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71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Bonus </a:t>
            </a:r>
            <a:r>
              <a:rPr lang="en-US" b="1" dirty="0" smtClean="0"/>
              <a:t>cross-modal puzzle </a:t>
            </a:r>
          </a:p>
          <a:p>
            <a:pPr marL="0" indent="0">
              <a:buNone/>
            </a:pPr>
            <a:r>
              <a:rPr lang="en-US" dirty="0" smtClean="0"/>
              <a:t>Children </a:t>
            </a:r>
            <a:r>
              <a:rPr lang="en-US" dirty="0"/>
              <a:t>acquiring a sign language go through the same stages as with spoken language (given an early input). However, on average, children start using their first signs (6–8 months) earlier than words </a:t>
            </a:r>
            <a:r>
              <a:rPr lang="en-US" dirty="0" smtClean="0"/>
              <a:t>(~11 </a:t>
            </a:r>
            <a:r>
              <a:rPr lang="en-US" dirty="0"/>
              <a:t>months). Why would there be such a difference?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379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5915025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the holophrastic stage, children realize that sounds are related to </a:t>
            </a:r>
            <a:r>
              <a:rPr lang="en-US" dirty="0" smtClean="0"/>
              <a:t>meanings.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they have some biases in learning new meanings! </a:t>
            </a: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chemeClr val="accent4"/>
                </a:solidFill>
              </a:rPr>
              <a:t>Type assumption</a:t>
            </a:r>
            <a:r>
              <a:rPr lang="en-US" dirty="0"/>
              <a:t>: new words refer to a type of thing, not a particular thing. 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4"/>
                </a:solidFill>
              </a:rPr>
              <a:t>Whole </a:t>
            </a:r>
            <a:r>
              <a:rPr lang="en-US" b="1" dirty="0">
                <a:solidFill>
                  <a:schemeClr val="accent4"/>
                </a:solidFill>
              </a:rPr>
              <a:t>object </a:t>
            </a:r>
            <a:r>
              <a:rPr lang="en-US" b="1" dirty="0" smtClean="0">
                <a:solidFill>
                  <a:schemeClr val="accent4"/>
                </a:solidFill>
              </a:rPr>
              <a:t>assumption</a:t>
            </a:r>
            <a:r>
              <a:rPr lang="en-US" dirty="0" smtClean="0"/>
              <a:t>: new </a:t>
            </a:r>
            <a:r>
              <a:rPr lang="en-US" dirty="0"/>
              <a:t>words refer to whole objects, not just their substance, color, or parts.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/>
          <a:srcRect l="1261" t="3434" r="50644" b="9473"/>
          <a:stretch/>
        </p:blipFill>
        <p:spPr bwMode="auto">
          <a:xfrm>
            <a:off x="7124699" y="2557463"/>
            <a:ext cx="4229101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74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do we know about these biases? From experiments! E.g.:</a:t>
            </a:r>
          </a:p>
          <a:p>
            <a:r>
              <a:rPr lang="en-US" dirty="0"/>
              <a:t>Layout: </a:t>
            </a:r>
            <a:r>
              <a:rPr lang="en-US" dirty="0" smtClean="0"/>
              <a:t>pewter </a:t>
            </a:r>
            <a:r>
              <a:rPr lang="en-US" dirty="0"/>
              <a:t>tongs, plastic tongs, pewter </a:t>
            </a:r>
            <a:r>
              <a:rPr lang="en-US" dirty="0" smtClean="0"/>
              <a:t>cup, </a:t>
            </a:r>
            <a:r>
              <a:rPr lang="en-US" dirty="0"/>
              <a:t>and plastic cup </a:t>
            </a:r>
          </a:p>
          <a:p>
            <a:r>
              <a:rPr lang="en-US" dirty="0" smtClean="0"/>
              <a:t>Group </a:t>
            </a:r>
            <a:r>
              <a:rPr lang="en-US" dirty="0"/>
              <a:t>1: </a:t>
            </a:r>
            <a:endParaRPr lang="en-US" dirty="0" smtClean="0"/>
          </a:p>
          <a:p>
            <a:pPr lvl="1"/>
            <a:r>
              <a:rPr lang="en-US" dirty="0" smtClean="0"/>
              <a:t>The experimenter </a:t>
            </a:r>
            <a:r>
              <a:rPr lang="en-US" dirty="0"/>
              <a:t>points at the pewter </a:t>
            </a:r>
            <a:r>
              <a:rPr lang="en-US" dirty="0" smtClean="0"/>
              <a:t>tongs</a:t>
            </a:r>
            <a:r>
              <a:rPr lang="en-US" dirty="0"/>
              <a:t> </a:t>
            </a:r>
            <a:r>
              <a:rPr lang="en-US" dirty="0" smtClean="0"/>
              <a:t>and says, ‘</a:t>
            </a:r>
            <a:r>
              <a:rPr lang="en-US" dirty="0"/>
              <a:t>See the biff. That’s a biff. Can you give me another biff?’ </a:t>
            </a:r>
          </a:p>
          <a:p>
            <a:pPr lvl="1"/>
            <a:r>
              <a:rPr lang="en-US" dirty="0" smtClean="0"/>
              <a:t>The child </a:t>
            </a:r>
            <a:r>
              <a:rPr lang="en-US" dirty="0"/>
              <a:t>picks out the plastic tongs. </a:t>
            </a:r>
          </a:p>
          <a:p>
            <a:r>
              <a:rPr lang="en-US" dirty="0" smtClean="0"/>
              <a:t>Group </a:t>
            </a:r>
            <a:r>
              <a:rPr lang="en-US" dirty="0"/>
              <a:t>2: </a:t>
            </a:r>
            <a:endParaRPr lang="en-US" dirty="0" smtClean="0"/>
          </a:p>
          <a:p>
            <a:pPr lvl="1"/>
            <a:r>
              <a:rPr lang="en-US" dirty="0" smtClean="0"/>
              <a:t>The experimenter </a:t>
            </a:r>
            <a:r>
              <a:rPr lang="en-US" dirty="0"/>
              <a:t>points at the pewter </a:t>
            </a:r>
            <a:r>
              <a:rPr lang="en-US" dirty="0" smtClean="0"/>
              <a:t>cup</a:t>
            </a:r>
            <a:r>
              <a:rPr lang="en-US" dirty="0"/>
              <a:t> </a:t>
            </a:r>
            <a:r>
              <a:rPr lang="en-US" dirty="0" smtClean="0"/>
              <a:t>and says, ‘</a:t>
            </a:r>
            <a:r>
              <a:rPr lang="en-US" dirty="0"/>
              <a:t>See the biff. That’s a biff. Can you give me another biff?’ </a:t>
            </a:r>
            <a:endParaRPr lang="en-US" dirty="0" smtClean="0"/>
          </a:p>
          <a:p>
            <a:pPr lvl="1"/>
            <a:r>
              <a:rPr lang="en-US" dirty="0" smtClean="0"/>
              <a:t>Child </a:t>
            </a:r>
            <a:r>
              <a:rPr lang="en-US" dirty="0"/>
              <a:t>picks out the pewter tongs. </a:t>
            </a:r>
          </a:p>
          <a:p>
            <a:pPr marL="0" indent="0">
              <a:buNone/>
            </a:pPr>
            <a:r>
              <a:rPr lang="en-US" dirty="0" smtClean="0"/>
              <a:t>How would you interpret the results of this experiment?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25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common errors in vocabulary development: 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4"/>
                </a:solidFill>
              </a:rPr>
              <a:t>Overextension</a:t>
            </a:r>
            <a:r>
              <a:rPr lang="en-US" dirty="0"/>
              <a:t>: broadening a word’s meaning to a more general </a:t>
            </a:r>
            <a:r>
              <a:rPr lang="en-US" dirty="0" smtClean="0"/>
              <a:t>one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i="1" dirty="0"/>
              <a:t>d</a:t>
            </a:r>
            <a:r>
              <a:rPr lang="en-US" i="1" dirty="0" smtClean="0"/>
              <a:t>oggy</a:t>
            </a:r>
            <a:r>
              <a:rPr lang="en-US" b="1" dirty="0" smtClean="0"/>
              <a:t> </a:t>
            </a:r>
            <a:r>
              <a:rPr lang="en-US" dirty="0"/>
              <a:t>for dogs, cats, rabbits, all medium-sized animals </a:t>
            </a:r>
          </a:p>
          <a:p>
            <a:pPr lvl="1">
              <a:buClr>
                <a:schemeClr val="tx1"/>
              </a:buClr>
            </a:pPr>
            <a:r>
              <a:rPr lang="en-US" i="1" dirty="0" err="1"/>
              <a:t>q</a:t>
            </a:r>
            <a:r>
              <a:rPr lang="en-US" i="1" dirty="0" err="1" smtClean="0"/>
              <a:t>uackquack</a:t>
            </a:r>
            <a:r>
              <a:rPr lang="en-US" b="1" dirty="0" smtClean="0"/>
              <a:t> </a:t>
            </a:r>
            <a:r>
              <a:rPr lang="en-US" dirty="0"/>
              <a:t>for all birds </a:t>
            </a:r>
          </a:p>
          <a:p>
            <a:pPr lvl="1">
              <a:buClr>
                <a:schemeClr val="tx1"/>
              </a:buClr>
            </a:pPr>
            <a:r>
              <a:rPr lang="en-US" i="1" dirty="0" smtClean="0"/>
              <a:t>Bob</a:t>
            </a:r>
            <a:r>
              <a:rPr lang="en-US" b="1" dirty="0" smtClean="0"/>
              <a:t> </a:t>
            </a:r>
            <a:r>
              <a:rPr lang="en-US" dirty="0"/>
              <a:t>for all men in helmets 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d</a:t>
            </a:r>
            <a:r>
              <a:rPr lang="en-US" i="1" dirty="0" smtClean="0"/>
              <a:t>addy</a:t>
            </a:r>
            <a:r>
              <a:rPr lang="en-US" b="1" dirty="0" smtClean="0"/>
              <a:t> </a:t>
            </a:r>
            <a:r>
              <a:rPr lang="en-US" dirty="0"/>
              <a:t>for all men </a:t>
            </a: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chemeClr val="accent4"/>
                </a:solidFill>
              </a:rPr>
              <a:t>Underextension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using the word too restrictively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d</a:t>
            </a:r>
            <a:r>
              <a:rPr lang="en-US" i="1" dirty="0" smtClean="0"/>
              <a:t>oggy</a:t>
            </a:r>
            <a:r>
              <a:rPr lang="en-US" b="1" dirty="0" smtClean="0"/>
              <a:t> </a:t>
            </a:r>
            <a:r>
              <a:rPr lang="en-US" dirty="0" smtClean="0"/>
              <a:t>for labradors and beagles, but not for chihuahuas </a:t>
            </a:r>
          </a:p>
          <a:p>
            <a:pPr lvl="1">
              <a:buClr>
                <a:schemeClr val="tx1"/>
              </a:buClr>
            </a:pPr>
            <a:r>
              <a:rPr lang="en-US" i="1" dirty="0"/>
              <a:t>f</a:t>
            </a:r>
            <a:r>
              <a:rPr lang="en-US" i="1" dirty="0" smtClean="0"/>
              <a:t>lower</a:t>
            </a:r>
            <a:r>
              <a:rPr lang="en-US" b="1" dirty="0" smtClean="0"/>
              <a:t> </a:t>
            </a:r>
            <a:r>
              <a:rPr lang="en-US" dirty="0" smtClean="0"/>
              <a:t>for roses only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After the child acquires </a:t>
            </a:r>
            <a:r>
              <a:rPr lang="en-US" dirty="0" smtClean="0"/>
              <a:t>their </a:t>
            </a:r>
            <a:r>
              <a:rPr lang="en-US" dirty="0"/>
              <a:t>first </a:t>
            </a:r>
            <a:r>
              <a:rPr lang="en-US" dirty="0" smtClean="0"/>
              <a:t>75–100 </a:t>
            </a:r>
            <a:r>
              <a:rPr lang="en-US" dirty="0"/>
              <a:t>words, the overextended meanings start to narrow until they correspond to those of the other speakers of the language.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38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Acquiring syntax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2-word stage </a:t>
            </a:r>
            <a:r>
              <a:rPr lang="en-US" dirty="0"/>
              <a:t>(</a:t>
            </a:r>
            <a:r>
              <a:rPr lang="en-US" dirty="0" smtClean="0"/>
              <a:t>2–2.5 </a:t>
            </a:r>
            <a:r>
              <a:rPr lang="en-US" dirty="0"/>
              <a:t>years): first </a:t>
            </a:r>
            <a:r>
              <a:rPr lang="en-US" dirty="0" smtClean="0"/>
              <a:t>collocations </a:t>
            </a:r>
          </a:p>
          <a:p>
            <a:r>
              <a:rPr lang="en-US" i="1" dirty="0" smtClean="0"/>
              <a:t>no </a:t>
            </a:r>
            <a:r>
              <a:rPr lang="en-US" i="1" dirty="0"/>
              <a:t>mama, no milk, no pee, mommy sock, mommy </a:t>
            </a:r>
            <a:r>
              <a:rPr lang="en-US" i="1" dirty="0" smtClean="0"/>
              <a:t>juice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chemeClr val="accent4"/>
                </a:solidFill>
              </a:rPr>
              <a:t>Telegraphic </a:t>
            </a:r>
            <a:r>
              <a:rPr lang="en-US" b="1" dirty="0" smtClean="0">
                <a:solidFill>
                  <a:schemeClr val="accent4"/>
                </a:solidFill>
              </a:rPr>
              <a:t>stage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2.5</a:t>
            </a:r>
            <a:r>
              <a:rPr lang="en-US" dirty="0"/>
              <a:t>–</a:t>
            </a:r>
            <a:r>
              <a:rPr lang="en-US" dirty="0" smtClean="0"/>
              <a:t>3 </a:t>
            </a:r>
            <a:r>
              <a:rPr lang="en-US" dirty="0"/>
              <a:t>years): </a:t>
            </a:r>
            <a:r>
              <a:rPr lang="en-US" dirty="0" smtClean="0"/>
              <a:t>sentences consisting almost entirely of content morphemes</a:t>
            </a:r>
            <a:r>
              <a:rPr lang="en-US" dirty="0"/>
              <a:t>, as functional morphemes </a:t>
            </a:r>
            <a:r>
              <a:rPr lang="en-US" dirty="0" smtClean="0"/>
              <a:t>are still missing (e.g</a:t>
            </a:r>
            <a:r>
              <a:rPr lang="en-US" dirty="0"/>
              <a:t>., in </a:t>
            </a:r>
            <a:r>
              <a:rPr lang="en-US" dirty="0" smtClean="0"/>
              <a:t>English: </a:t>
            </a:r>
            <a:r>
              <a:rPr lang="en-US" dirty="0"/>
              <a:t>omitted subjects, determiners, subject-verb agreement, etc</a:t>
            </a:r>
            <a:r>
              <a:rPr lang="en-US" dirty="0" smtClean="0"/>
              <a:t>.)</a:t>
            </a:r>
          </a:p>
          <a:p>
            <a:r>
              <a:rPr lang="en-US" i="1" dirty="0"/>
              <a:t>Salt all </a:t>
            </a:r>
            <a:r>
              <a:rPr lang="en-US" i="1" dirty="0" smtClean="0"/>
              <a:t>shut. </a:t>
            </a:r>
            <a:r>
              <a:rPr lang="en-US" i="1" dirty="0"/>
              <a:t>Milk all </a:t>
            </a:r>
            <a:r>
              <a:rPr lang="en-US" i="1" dirty="0" smtClean="0"/>
              <a:t>gone. </a:t>
            </a:r>
            <a:r>
              <a:rPr lang="en-US" i="1" dirty="0"/>
              <a:t>Kitty down there.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Complex </a:t>
            </a:r>
            <a:r>
              <a:rPr lang="en-US" b="1" dirty="0">
                <a:solidFill>
                  <a:schemeClr val="accent4"/>
                </a:solidFill>
              </a:rPr>
              <a:t>s</a:t>
            </a:r>
            <a:r>
              <a:rPr lang="en-US" b="1" dirty="0" smtClean="0">
                <a:solidFill>
                  <a:schemeClr val="accent4"/>
                </a:solidFill>
              </a:rPr>
              <a:t>yntax</a:t>
            </a:r>
            <a:r>
              <a:rPr lang="en-US" b="1" dirty="0" smtClean="0"/>
              <a:t> </a:t>
            </a:r>
            <a:r>
              <a:rPr lang="en-US" dirty="0"/>
              <a:t>(3 years +): </a:t>
            </a:r>
            <a:r>
              <a:rPr lang="en-US" dirty="0" smtClean="0"/>
              <a:t>utterances of increasing </a:t>
            </a:r>
            <a:r>
              <a:rPr lang="en-US" dirty="0"/>
              <a:t>length and </a:t>
            </a:r>
            <a:r>
              <a:rPr lang="en-US" dirty="0" smtClean="0"/>
              <a:t>syntactic complexity (functional elements, coordination and subordination, etc.)</a:t>
            </a:r>
            <a:endParaRPr lang="en-US" dirty="0"/>
          </a:p>
          <a:p>
            <a:r>
              <a:rPr lang="en-US" i="1" dirty="0" smtClean="0"/>
              <a:t>Where </a:t>
            </a:r>
            <a:r>
              <a:rPr lang="en-US" i="1" dirty="0"/>
              <a:t>that ball that I got? I let it go 'cos it </a:t>
            </a:r>
            <a:r>
              <a:rPr lang="en-US" i="1" dirty="0" err="1"/>
              <a:t>hurted</a:t>
            </a:r>
            <a:r>
              <a:rPr lang="en-US" i="1" dirty="0"/>
              <a:t> </a:t>
            </a:r>
            <a:r>
              <a:rPr lang="en-US" i="1" dirty="0" smtClean="0"/>
              <a:t>me. </a:t>
            </a:r>
            <a:r>
              <a:rPr lang="en-US" i="1" dirty="0"/>
              <a:t>Tell </a:t>
            </a:r>
            <a:r>
              <a:rPr lang="en-US" i="1" dirty="0" smtClean="0"/>
              <a:t>me what </a:t>
            </a:r>
            <a:r>
              <a:rPr lang="en-US" i="1" dirty="0"/>
              <a:t>it's called.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60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Stages of language acquisition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Comprehension-production </a:t>
            </a:r>
            <a:r>
              <a:rPr lang="en-US" b="1" dirty="0">
                <a:solidFill>
                  <a:schemeClr val="accent4"/>
                </a:solidFill>
              </a:rPr>
              <a:t>a</a:t>
            </a:r>
            <a:r>
              <a:rPr lang="en-US" b="1" dirty="0" smtClean="0">
                <a:solidFill>
                  <a:schemeClr val="accent4"/>
                </a:solidFill>
              </a:rPr>
              <a:t>symmetry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Children understand more than they produce, in </a:t>
            </a:r>
            <a:r>
              <a:rPr lang="en-US" dirty="0" smtClean="0"/>
              <a:t>all domains </a:t>
            </a:r>
            <a:r>
              <a:rPr lang="en-US" dirty="0"/>
              <a:t>and at all developmental </a:t>
            </a:r>
            <a:r>
              <a:rPr lang="en-US" dirty="0" smtClean="0"/>
              <a:t>stages.</a:t>
            </a:r>
          </a:p>
          <a:p>
            <a:r>
              <a:rPr lang="en-US" dirty="0" smtClean="0"/>
              <a:t>At </a:t>
            </a:r>
            <a:r>
              <a:rPr lang="en-US" dirty="0"/>
              <a:t>18 months, typically infants produce only about 50 words, but </a:t>
            </a:r>
            <a:r>
              <a:rPr lang="en-US" dirty="0" smtClean="0"/>
              <a:t>they understand </a:t>
            </a:r>
            <a:r>
              <a:rPr lang="en-US" dirty="0"/>
              <a:t>over </a:t>
            </a:r>
            <a:r>
              <a:rPr lang="en-US" dirty="0" smtClean="0"/>
              <a:t>250.</a:t>
            </a:r>
            <a:endParaRPr lang="en-US" dirty="0"/>
          </a:p>
          <a:p>
            <a:r>
              <a:rPr lang="en-US" dirty="0" smtClean="0"/>
              <a:t>Toddlers </a:t>
            </a:r>
            <a:r>
              <a:rPr lang="en-US" dirty="0"/>
              <a:t>who consistently produce [</a:t>
            </a:r>
            <a:r>
              <a:rPr lang="en-US" dirty="0" err="1"/>
              <a:t>su</a:t>
            </a:r>
            <a:r>
              <a:rPr lang="en-US" dirty="0"/>
              <a:t>] for ‘shoe’ know that the </a:t>
            </a:r>
            <a:r>
              <a:rPr lang="en-US" dirty="0" smtClean="0"/>
              <a:t>adult target </a:t>
            </a:r>
            <a:r>
              <a:rPr lang="en-US" dirty="0"/>
              <a:t>is [</a:t>
            </a:r>
            <a:r>
              <a:rPr lang="en-US" dirty="0" err="1"/>
              <a:t>ʃu</a:t>
            </a:r>
            <a:r>
              <a:rPr lang="en-US" dirty="0" smtClean="0"/>
              <a:t>].</a:t>
            </a:r>
            <a:endParaRPr lang="en-US" dirty="0"/>
          </a:p>
          <a:p>
            <a:r>
              <a:rPr lang="en-US" dirty="0" smtClean="0"/>
              <a:t>Children </a:t>
            </a:r>
            <a:r>
              <a:rPr lang="en-US" dirty="0"/>
              <a:t>who produce no or almost no instances of long </a:t>
            </a:r>
            <a:r>
              <a:rPr lang="en-US" dirty="0" smtClean="0"/>
              <a:t>distance questions (</a:t>
            </a:r>
            <a:r>
              <a:rPr lang="en-US" i="1" dirty="0"/>
              <a:t>Where did Billy say that he fell?</a:t>
            </a:r>
            <a:r>
              <a:rPr lang="en-US" dirty="0" smtClean="0"/>
              <a:t>) </a:t>
            </a:r>
            <a:r>
              <a:rPr lang="en-US" dirty="0"/>
              <a:t>nonetheless interpret them in an adult-like </a:t>
            </a:r>
            <a:r>
              <a:rPr lang="en-US" dirty="0" smtClean="0"/>
              <a:t>way.</a:t>
            </a:r>
          </a:p>
          <a:p>
            <a:pPr marL="0" indent="0">
              <a:buNone/>
            </a:pPr>
            <a:r>
              <a:rPr lang="en-US" dirty="0" smtClean="0"/>
              <a:t>Once again, the evidence comes from experiments: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://youtu.be/EFlxiflDk_o?t=5m27s </a:t>
            </a: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264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 action="ppaction://hlinksldjump"/>
              </a:rPr>
              <a:t>What is language acquisition?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 action="ppaction://hlinksldjump"/>
              </a:rPr>
              <a:t>Learning theories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Stages </a:t>
            </a:r>
            <a:r>
              <a:rPr lang="en-US" dirty="0">
                <a:hlinkClick r:id="rId4" action="ppaction://hlinksldjump"/>
              </a:rPr>
              <a:t>of language </a:t>
            </a:r>
            <a:r>
              <a:rPr lang="en-US" dirty="0" smtClean="0">
                <a:hlinkClick r:id="rId4" action="ppaction://hlinksldjump"/>
              </a:rPr>
              <a:t>acquisition</a:t>
            </a:r>
            <a:endParaRPr lang="en-US" dirty="0"/>
          </a:p>
          <a:p>
            <a:pPr marL="0" indent="0">
              <a:buNone/>
            </a:pPr>
            <a:r>
              <a:rPr lang="en-US" sz="4400" b="1" dirty="0">
                <a:solidFill>
                  <a:schemeClr val="accent4"/>
                </a:solidFill>
              </a:rPr>
              <a:t>Child errors</a:t>
            </a:r>
          </a:p>
          <a:p>
            <a:pPr marL="0" indent="0">
              <a:buNone/>
            </a:pPr>
            <a:r>
              <a:rPr lang="en-US" dirty="0" smtClean="0">
                <a:hlinkClick r:id="rId5" action="ppaction://hlinksldjump"/>
              </a:rPr>
              <a:t>Language </a:t>
            </a:r>
            <a:r>
              <a:rPr lang="en-US" dirty="0">
                <a:hlinkClick r:id="rId5" action="ppaction://hlinksldjump"/>
              </a:rPr>
              <a:t>emergence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 action="ppaction://hlinksldjump"/>
              </a:rPr>
              <a:t>What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is language acquisition?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Language acquisition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is:</a:t>
            </a:r>
          </a:p>
          <a:p>
            <a:r>
              <a:rPr lang="en-US" dirty="0" smtClean="0"/>
              <a:t>broadly speaking, the process of humans learning a language: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FFC000"/>
                </a:solidFill>
              </a:rPr>
              <a:t>L1 acquisition</a:t>
            </a:r>
            <a:r>
              <a:rPr lang="en-US" dirty="0" smtClean="0"/>
              <a:t>—We’ll only talk about this one, so for us </a:t>
            </a:r>
            <a:r>
              <a:rPr lang="en-US" i="1" dirty="0" smtClean="0"/>
              <a:t>language acquisition</a:t>
            </a:r>
            <a:r>
              <a:rPr lang="en-US" dirty="0" smtClean="0"/>
              <a:t> = </a:t>
            </a:r>
            <a:r>
              <a:rPr lang="en-US" i="1" dirty="0" smtClean="0"/>
              <a:t>L1 acquisition</a:t>
            </a:r>
            <a:r>
              <a:rPr lang="en-US" dirty="0" smtClean="0"/>
              <a:t>.</a:t>
            </a:r>
          </a:p>
          <a:p>
            <a:pPr lvl="1">
              <a:buClr>
                <a:schemeClr val="tx1"/>
              </a:buClr>
            </a:pPr>
            <a:r>
              <a:rPr lang="en-US" b="1" dirty="0" smtClean="0">
                <a:solidFill>
                  <a:srgbClr val="FFC000"/>
                </a:solidFill>
              </a:rPr>
              <a:t>L2 acquisition</a:t>
            </a:r>
          </a:p>
          <a:p>
            <a:r>
              <a:rPr lang="en-US" dirty="0" smtClean="0"/>
              <a:t>the subfield of linguistics that studies language acquisition</a:t>
            </a:r>
          </a:p>
        </p:txBody>
      </p:sp>
    </p:spTree>
    <p:extLst>
      <p:ext uri="{BB962C8B-B14F-4D97-AF65-F5344CB8AC3E}">
        <p14:creationId xmlns:p14="http://schemas.microsoft.com/office/powerpoint/2010/main" val="24313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Child errors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</a:t>
            </a:r>
            <a:r>
              <a:rPr lang="en-US" dirty="0"/>
              <a:t>classes of </a:t>
            </a:r>
            <a:r>
              <a:rPr lang="en-US" dirty="0" smtClean="0"/>
              <a:t>errors made by children in production:</a:t>
            </a:r>
            <a:endParaRPr lang="en-US" dirty="0"/>
          </a:p>
          <a:p>
            <a:r>
              <a:rPr lang="en-US" dirty="0" smtClean="0"/>
              <a:t>Errors </a:t>
            </a:r>
            <a:r>
              <a:rPr lang="en-US" dirty="0"/>
              <a:t>of </a:t>
            </a:r>
            <a:r>
              <a:rPr lang="en-US" b="1" dirty="0" smtClean="0">
                <a:solidFill>
                  <a:schemeClr val="accent4"/>
                </a:solidFill>
              </a:rPr>
              <a:t>omission</a:t>
            </a:r>
            <a:r>
              <a:rPr lang="en-US" dirty="0" smtClean="0"/>
              <a:t>: omission </a:t>
            </a:r>
            <a:r>
              <a:rPr lang="en-US" dirty="0"/>
              <a:t>of obligatory morphemes, particularly of function words; </a:t>
            </a:r>
            <a:r>
              <a:rPr lang="en-US" dirty="0" smtClean="0"/>
              <a:t>word order </a:t>
            </a:r>
            <a:r>
              <a:rPr lang="en-US" dirty="0"/>
              <a:t>is preserved; very common early on with gradual </a:t>
            </a:r>
            <a:r>
              <a:rPr lang="en-US" dirty="0" smtClean="0"/>
              <a:t>resolution.</a:t>
            </a:r>
            <a:endParaRPr lang="en-US" dirty="0"/>
          </a:p>
          <a:p>
            <a:pPr lvl="1"/>
            <a:r>
              <a:rPr lang="en-US" i="1" dirty="0" smtClean="0"/>
              <a:t>Daddy </a:t>
            </a:r>
            <a:r>
              <a:rPr lang="en-US" i="1" dirty="0"/>
              <a:t>go </a:t>
            </a:r>
            <a:r>
              <a:rPr lang="en-US" dirty="0" smtClean="0"/>
              <a:t>[= Daddy go</a:t>
            </a:r>
            <a:r>
              <a:rPr lang="en-US" b="1" dirty="0" smtClean="0"/>
              <a:t>es</a:t>
            </a:r>
            <a:r>
              <a:rPr lang="en-US" dirty="0" smtClean="0"/>
              <a:t>]</a:t>
            </a:r>
          </a:p>
          <a:p>
            <a:pPr lvl="1"/>
            <a:r>
              <a:rPr lang="en-US" i="1" dirty="0" smtClean="0"/>
              <a:t>Want </a:t>
            </a:r>
            <a:r>
              <a:rPr lang="en-US" i="1" dirty="0"/>
              <a:t>play with teddy </a:t>
            </a:r>
            <a:r>
              <a:rPr lang="en-US" dirty="0" smtClean="0"/>
              <a:t>[= </a:t>
            </a:r>
            <a:r>
              <a:rPr lang="en-US" b="1" dirty="0" smtClean="0"/>
              <a:t>I </a:t>
            </a:r>
            <a:r>
              <a:rPr lang="en-US" dirty="0"/>
              <a:t>want </a:t>
            </a:r>
            <a:r>
              <a:rPr lang="en-US" b="1" dirty="0"/>
              <a:t>to </a:t>
            </a:r>
            <a:r>
              <a:rPr lang="en-US" dirty="0"/>
              <a:t>play with </a:t>
            </a:r>
            <a:r>
              <a:rPr lang="en-US" b="1" dirty="0" smtClean="0"/>
              <a:t>the</a:t>
            </a:r>
            <a:r>
              <a:rPr lang="en-US" dirty="0" smtClean="0"/>
              <a:t> teddy</a:t>
            </a:r>
            <a:r>
              <a:rPr lang="en-US" dirty="0"/>
              <a:t>]</a:t>
            </a:r>
          </a:p>
          <a:p>
            <a:r>
              <a:rPr lang="en-US" dirty="0" smtClean="0"/>
              <a:t>Errors </a:t>
            </a:r>
            <a:r>
              <a:rPr lang="en-US" dirty="0"/>
              <a:t>of </a:t>
            </a:r>
            <a:r>
              <a:rPr lang="en-US" b="1" dirty="0" smtClean="0">
                <a:solidFill>
                  <a:schemeClr val="accent4"/>
                </a:solidFill>
              </a:rPr>
              <a:t>commission</a:t>
            </a:r>
            <a:r>
              <a:rPr lang="en-US" dirty="0" smtClean="0"/>
              <a:t>: erroneous </a:t>
            </a:r>
            <a:r>
              <a:rPr lang="en-US" dirty="0"/>
              <a:t>modification or addition; less common than one might </a:t>
            </a:r>
            <a:r>
              <a:rPr lang="en-US" dirty="0" smtClean="0"/>
              <a:t>expect.</a:t>
            </a:r>
            <a:endParaRPr lang="en-US" dirty="0"/>
          </a:p>
          <a:p>
            <a:pPr lvl="1"/>
            <a:r>
              <a:rPr lang="en-US" i="1" dirty="0" smtClean="0"/>
              <a:t>Him </a:t>
            </a:r>
            <a:r>
              <a:rPr lang="en-US" i="1" dirty="0"/>
              <a:t>eat </a:t>
            </a:r>
            <a:r>
              <a:rPr lang="en-US" dirty="0"/>
              <a:t>[</a:t>
            </a:r>
            <a:r>
              <a:rPr lang="en-US" b="1" dirty="0"/>
              <a:t>He </a:t>
            </a:r>
            <a:r>
              <a:rPr lang="en-US" dirty="0"/>
              <a:t>eats]</a:t>
            </a:r>
          </a:p>
          <a:p>
            <a:pPr lvl="1"/>
            <a:r>
              <a:rPr lang="en-US" i="1" dirty="0" err="1"/>
              <a:t>b</a:t>
            </a:r>
            <a:r>
              <a:rPr lang="en-US" i="1" dirty="0" err="1" smtClean="0"/>
              <a:t>rang</a:t>
            </a:r>
            <a:r>
              <a:rPr lang="en-US" i="1" dirty="0" smtClean="0"/>
              <a:t> </a:t>
            </a:r>
            <a:r>
              <a:rPr lang="en-US" dirty="0"/>
              <a:t>[</a:t>
            </a:r>
            <a:r>
              <a:rPr lang="en-US" b="1" dirty="0"/>
              <a:t>brought</a:t>
            </a:r>
            <a:r>
              <a:rPr lang="en-US" dirty="0"/>
              <a:t>]</a:t>
            </a:r>
          </a:p>
          <a:p>
            <a:pPr lvl="1"/>
            <a:r>
              <a:rPr lang="en-US" i="1" dirty="0" smtClean="0"/>
              <a:t>I’ll </a:t>
            </a:r>
            <a:r>
              <a:rPr lang="en-US" i="1" dirty="0"/>
              <a:t>play behind </a:t>
            </a:r>
            <a:r>
              <a:rPr lang="en-US" i="1" dirty="0" smtClean="0"/>
              <a:t>dinner</a:t>
            </a:r>
            <a:r>
              <a:rPr lang="en-US" dirty="0" smtClean="0"/>
              <a:t> [= I’ll play </a:t>
            </a:r>
            <a:r>
              <a:rPr lang="en-US" b="1" dirty="0" smtClean="0"/>
              <a:t>after </a:t>
            </a:r>
            <a:r>
              <a:rPr lang="en-US" dirty="0"/>
              <a:t>dinner]</a:t>
            </a:r>
          </a:p>
          <a:p>
            <a:r>
              <a:rPr lang="en-US" dirty="0" smtClean="0"/>
              <a:t>Errors </a:t>
            </a:r>
            <a:r>
              <a:rPr lang="en-US" dirty="0"/>
              <a:t>of </a:t>
            </a:r>
            <a:r>
              <a:rPr lang="en-US" b="1" dirty="0">
                <a:solidFill>
                  <a:schemeClr val="accent4"/>
                </a:solidFill>
              </a:rPr>
              <a:t>overgeneralization</a:t>
            </a:r>
            <a:r>
              <a:rPr lang="en-US" b="1" dirty="0"/>
              <a:t> </a:t>
            </a:r>
            <a:r>
              <a:rPr lang="en-US" dirty="0" smtClean="0"/>
              <a:t>(when a </a:t>
            </a:r>
            <a:r>
              <a:rPr lang="en-US" dirty="0"/>
              <a:t>rule is applied to its exceptions</a:t>
            </a:r>
            <a:r>
              <a:rPr lang="en-US" dirty="0" smtClean="0"/>
              <a:t>) are a subtype of errors of commission.</a:t>
            </a:r>
          </a:p>
          <a:p>
            <a:pPr lvl="1"/>
            <a:r>
              <a:rPr lang="en-US" i="1" dirty="0" err="1"/>
              <a:t>g</a:t>
            </a:r>
            <a:r>
              <a:rPr lang="en-US" i="1" dirty="0" err="1" smtClean="0"/>
              <a:t>oed</a:t>
            </a:r>
            <a:r>
              <a:rPr lang="en-US" i="1" dirty="0" smtClean="0"/>
              <a:t> </a:t>
            </a:r>
            <a:r>
              <a:rPr lang="en-US" dirty="0"/>
              <a:t>[</a:t>
            </a:r>
            <a:r>
              <a:rPr lang="en-US" b="1" dirty="0" smtClean="0"/>
              <a:t>went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singed </a:t>
            </a:r>
            <a:r>
              <a:rPr lang="en-US" dirty="0"/>
              <a:t>[</a:t>
            </a:r>
            <a:r>
              <a:rPr lang="en-US" b="1" dirty="0" smtClean="0"/>
              <a:t>sang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07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Child errors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881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development of regular rules, like regular plurals or regular </a:t>
            </a:r>
            <a:r>
              <a:rPr lang="en-US" dirty="0" smtClean="0"/>
              <a:t>past tense </a:t>
            </a:r>
            <a:r>
              <a:rPr lang="en-US" dirty="0"/>
              <a:t>marking, follows a pattern of </a:t>
            </a:r>
            <a:r>
              <a:rPr lang="en-US" b="1" dirty="0">
                <a:solidFill>
                  <a:schemeClr val="accent4"/>
                </a:solidFill>
              </a:rPr>
              <a:t>U-shaped d</a:t>
            </a:r>
            <a:r>
              <a:rPr lang="en-US" b="1" dirty="0" smtClean="0">
                <a:solidFill>
                  <a:schemeClr val="accent4"/>
                </a:solidFill>
              </a:rPr>
              <a:t>evelopment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75" y="2783898"/>
            <a:ext cx="5435879" cy="27560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199" y="2638425"/>
            <a:ext cx="5667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Initially children learn by rote, both regular and exceptional forms. E.g., they don’t know that </a:t>
            </a:r>
            <a:r>
              <a:rPr lang="en-US" sz="2400" i="1" dirty="0" smtClean="0"/>
              <a:t>liked</a:t>
            </a:r>
            <a:r>
              <a:rPr lang="en-US" sz="2400" dirty="0" smtClean="0"/>
              <a:t> is bimorphemic.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Performance on exceptions drops when children have learned and generalized a past tense rule across verbs, applying it to exceptions.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Children </a:t>
            </a:r>
            <a:r>
              <a:rPr lang="en-US" sz="2400" dirty="0"/>
              <a:t>learn exceptions to the rule.</a:t>
            </a:r>
          </a:p>
        </p:txBody>
      </p:sp>
    </p:spTree>
    <p:extLst>
      <p:ext uri="{BB962C8B-B14F-4D97-AF65-F5344CB8AC3E}">
        <p14:creationId xmlns:p14="http://schemas.microsoft.com/office/powerpoint/2010/main" val="30778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 action="ppaction://hlinksldjump"/>
              </a:rPr>
              <a:t>What is language acquisition?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 action="ppaction://hlinksldjump"/>
              </a:rPr>
              <a:t>Learning theories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 action="ppaction://hlinksldjump"/>
              </a:rPr>
              <a:t>Stages of language acquisition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 action="ppaction://hlinksldjump"/>
              </a:rPr>
              <a:t>Child errors</a:t>
            </a:r>
            <a:endParaRPr lang="en-US" dirty="0"/>
          </a:p>
          <a:p>
            <a:pPr marL="0" indent="0">
              <a:buNone/>
            </a:pPr>
            <a:r>
              <a:rPr lang="en-US" sz="4400" b="1" dirty="0">
                <a:solidFill>
                  <a:schemeClr val="accent4"/>
                </a:solidFill>
              </a:rPr>
              <a:t>Language emergence</a:t>
            </a:r>
          </a:p>
          <a:p>
            <a:pPr marL="0" indent="0">
              <a:buNone/>
            </a:pPr>
            <a:r>
              <a:rPr lang="en-US" dirty="0">
                <a:hlinkClick r:id="rId6" action="ppaction://hlinksldjump"/>
              </a:rPr>
              <a:t>What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Language emergence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So, the Innateness Hypothesis says that children aren’t born as tabula rasa but are biologically predisposed for language. </a:t>
            </a:r>
          </a:p>
          <a:p>
            <a:pPr marL="0" indent="0">
              <a:buNone/>
            </a:pPr>
            <a:r>
              <a:rPr lang="en-US" dirty="0" smtClean="0"/>
              <a:t>One of the strongest pieces of evidence supporting that claim is that children not only innovate within the language they are acquiring, they create new languages!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3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Language emergence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Nicaraguan Sign Language (</a:t>
            </a:r>
            <a:r>
              <a:rPr lang="en-US" b="1" dirty="0" err="1"/>
              <a:t>Idioma</a:t>
            </a:r>
            <a:r>
              <a:rPr lang="en-US" b="1" dirty="0"/>
              <a:t> de </a:t>
            </a:r>
            <a:r>
              <a:rPr lang="en-US" b="1" dirty="0" err="1"/>
              <a:t>Señas</a:t>
            </a:r>
            <a:r>
              <a:rPr lang="en-US" b="1" dirty="0"/>
              <a:t> de </a:t>
            </a:r>
            <a:r>
              <a:rPr lang="en-US" b="1" dirty="0" smtClean="0"/>
              <a:t>Nicaragua)</a:t>
            </a:r>
          </a:p>
          <a:p>
            <a:r>
              <a:rPr lang="en-US" dirty="0" smtClean="0"/>
              <a:t>Before 1970s: No schools for Deaf, no sign language in Nicaragua. Deaf </a:t>
            </a:r>
            <a:r>
              <a:rPr lang="en-US" dirty="0"/>
              <a:t>children and adults were isolated from one </a:t>
            </a:r>
            <a:r>
              <a:rPr lang="en-US" dirty="0" smtClean="0"/>
              <a:t>another, usually </a:t>
            </a:r>
            <a:r>
              <a:rPr lang="en-US" dirty="0"/>
              <a:t>interacting almost exclusively with hearing </a:t>
            </a:r>
            <a:r>
              <a:rPr lang="en-US" dirty="0" smtClean="0"/>
              <a:t>people via </a:t>
            </a:r>
            <a:r>
              <a:rPr lang="en-US" b="1" dirty="0" smtClean="0">
                <a:solidFill>
                  <a:schemeClr val="accent4"/>
                </a:solidFill>
              </a:rPr>
              <a:t>home sign</a:t>
            </a:r>
            <a:r>
              <a:rPr lang="en-US" dirty="0" smtClean="0"/>
              <a:t> systems and gesture.</a:t>
            </a:r>
          </a:p>
          <a:p>
            <a:r>
              <a:rPr lang="en-US" dirty="0" smtClean="0"/>
              <a:t>Late 1970s: The first school for Deaf children opens in Managua. The first generation of Deaf children (age 10 and higher) arrives and starts creating a </a:t>
            </a:r>
            <a:r>
              <a:rPr lang="en-US" b="1" dirty="0" smtClean="0">
                <a:solidFill>
                  <a:schemeClr val="accent4"/>
                </a:solidFill>
              </a:rPr>
              <a:t>pidgin</a:t>
            </a:r>
            <a:r>
              <a:rPr lang="en-US" dirty="0" smtClean="0"/>
              <a:t>-like system based on their home sign systems and gesture.</a:t>
            </a:r>
          </a:p>
          <a:p>
            <a:r>
              <a:rPr lang="en-US" dirty="0" smtClean="0"/>
              <a:t>Younger children (age 4–5) </a:t>
            </a:r>
            <a:r>
              <a:rPr lang="en-US" dirty="0"/>
              <a:t>continued to join the </a:t>
            </a:r>
            <a:r>
              <a:rPr lang="en-US" dirty="0" smtClean="0"/>
              <a:t>school. They regularized the pidgin of the first generation, made it more complex: </a:t>
            </a:r>
            <a:r>
              <a:rPr lang="en-US" dirty="0" err="1" smtClean="0"/>
              <a:t>Idioma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Señas</a:t>
            </a:r>
            <a:r>
              <a:rPr lang="en-US" dirty="0"/>
              <a:t> de </a:t>
            </a:r>
            <a:r>
              <a:rPr lang="en-US" dirty="0" smtClean="0"/>
              <a:t>Nicaragua, a fully expressive language with its own grammar, was born.</a:t>
            </a:r>
          </a:p>
          <a:p>
            <a:r>
              <a:rPr lang="en-US" dirty="0" smtClean="0"/>
              <a:t>1986: Judy </a:t>
            </a:r>
            <a:r>
              <a:rPr lang="en-US" dirty="0" err="1" smtClean="0"/>
              <a:t>Kegl</a:t>
            </a:r>
            <a:r>
              <a:rPr lang="en-US" dirty="0" smtClean="0"/>
              <a:t> and other linguists arrived in Nicaragua and documented the communication systems used by the first and the second generations.</a:t>
            </a:r>
          </a:p>
          <a:p>
            <a:r>
              <a:rPr lang="en-US" dirty="0" smtClean="0"/>
              <a:t>A video, if we </a:t>
            </a:r>
            <a:r>
              <a:rPr lang="en-US" dirty="0"/>
              <a:t>have time: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youtu.be/GTb9uVVx20Y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Take away: </a:t>
            </a:r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are predisposed to grammaticalize and </a:t>
            </a:r>
            <a:r>
              <a:rPr lang="en-US" dirty="0" smtClean="0"/>
              <a:t>impose systematic </a:t>
            </a:r>
            <a:r>
              <a:rPr lang="en-US" dirty="0"/>
              <a:t>structure on linguistic elements.</a:t>
            </a:r>
          </a:p>
        </p:txBody>
      </p:sp>
    </p:spTree>
    <p:extLst>
      <p:ext uri="{BB962C8B-B14F-4D97-AF65-F5344CB8AC3E}">
        <p14:creationId xmlns:p14="http://schemas.microsoft.com/office/powerpoint/2010/main" val="319593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 action="ppaction://hlinksldjump"/>
              </a:rPr>
              <a:t>What is language acquisition?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 action="ppaction://hlinksldjump"/>
              </a:rPr>
              <a:t>Learning theories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 action="ppaction://hlinksldjump"/>
              </a:rPr>
              <a:t>Stages of language acquisition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 action="ppaction://hlinksldjump"/>
              </a:rPr>
              <a:t>Child errors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 action="ppaction://hlinksldjump"/>
              </a:rPr>
              <a:t>Language emergence</a:t>
            </a:r>
            <a:endParaRPr lang="en-US" dirty="0"/>
          </a:p>
          <a:p>
            <a:pPr marL="0" indent="0">
              <a:buNone/>
            </a:pPr>
            <a:r>
              <a:rPr lang="en-US" sz="4400" b="1" smtClean="0">
                <a:solidFill>
                  <a:schemeClr val="accent4"/>
                </a:solidFill>
              </a:rPr>
              <a:t>What </a:t>
            </a:r>
            <a:r>
              <a:rPr lang="en-US" sz="4400" b="1" dirty="0">
                <a:solidFill>
                  <a:schemeClr val="accent4"/>
                </a:solidFill>
              </a:rPr>
              <a:t>you need to </a:t>
            </a:r>
            <a:r>
              <a:rPr lang="en-US" sz="4400" b="1" dirty="0" smtClean="0">
                <a:solidFill>
                  <a:schemeClr val="accent4"/>
                </a:solidFill>
              </a:rPr>
              <a:t>know</a:t>
            </a:r>
            <a:endParaRPr lang="en-US" sz="4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6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you need to know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Key notions: </a:t>
            </a:r>
            <a:r>
              <a:rPr lang="en-US" dirty="0" smtClean="0"/>
              <a:t>language acquisition, L1 vs. L2 acquisition, the Imitation Hypothesis, behaviorism, poverty of the stimulus, recasting, the Innateness/Nativist Hypothesis, Universal Grammar, critical period, stages of language acquisition (babbling, holophrastic, telegraphic, etc.), naturalistic vs. experimental approach, type assumption and whole object assumption, overextension and underextension, comprehension-production asymmetry, types of child errors (omission, commission, overgeneralization), U-shaped development, home sign, pidgin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Answers to the following questions:</a:t>
            </a:r>
          </a:p>
          <a:p>
            <a:r>
              <a:rPr lang="en-US" dirty="0" smtClean="0"/>
              <a:t>What is the gist of the two main learning hypotheses we discussed? Which one seems more plausible? Why?</a:t>
            </a:r>
          </a:p>
          <a:p>
            <a:r>
              <a:rPr lang="en-US" dirty="0" smtClean="0"/>
              <a:t>What are the major stages of language acquisition (their approximate onsets and characteristic features)?</a:t>
            </a:r>
          </a:p>
          <a:p>
            <a:r>
              <a:rPr lang="en-US" dirty="0" smtClean="0"/>
              <a:t>What does the story of how Nicaraguan Sign Language emerged tell us about language?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is language acquisition?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Major questions that acquisitionists are trying to address:</a:t>
            </a:r>
          </a:p>
          <a:p>
            <a:r>
              <a:rPr lang="en-US" dirty="0" smtClean="0"/>
              <a:t>How do we go from pre-linguistic infants to linguistically proficient adults?</a:t>
            </a:r>
          </a:p>
          <a:p>
            <a:pPr lvl="1"/>
            <a:r>
              <a:rPr lang="en-US" dirty="0" smtClean="0"/>
              <a:t>What are the development pathways? Do they differ across languages, across children?</a:t>
            </a:r>
          </a:p>
          <a:p>
            <a:pPr lvl="1"/>
            <a:r>
              <a:rPr lang="en-US" dirty="0" smtClean="0"/>
              <a:t>What learning mechanisms/abilities do children rely on? Imitation? Analogy? Statistical Learning? Innate knowledge?</a:t>
            </a:r>
          </a:p>
          <a:p>
            <a:r>
              <a:rPr lang="en-US" dirty="0" smtClean="0"/>
              <a:t>What are the milestones of development in the different levels of language (phonetics, phonology, morphology, syntax, semantics, pragmatics)?</a:t>
            </a:r>
          </a:p>
          <a:p>
            <a:r>
              <a:rPr lang="en-US" dirty="0" smtClean="0"/>
              <a:t>How can we explain</a:t>
            </a:r>
            <a:r>
              <a:rPr lang="en-US" i="1" dirty="0" smtClean="0"/>
              <a:t> </a:t>
            </a:r>
            <a:r>
              <a:rPr lang="en-US" dirty="0" smtClean="0"/>
              <a:t>infant and child development?</a:t>
            </a:r>
          </a:p>
        </p:txBody>
      </p:sp>
    </p:spTree>
    <p:extLst>
      <p:ext uri="{BB962C8B-B14F-4D97-AF65-F5344CB8AC3E}">
        <p14:creationId xmlns:p14="http://schemas.microsoft.com/office/powerpoint/2010/main" val="11801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is language acquisition?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Language acquisition is species specific</a:t>
            </a:r>
            <a:r>
              <a:rPr lang="en-US" sz="3000" dirty="0"/>
              <a:t>:</a:t>
            </a:r>
            <a:endParaRPr lang="en-US" sz="3000" dirty="0" smtClean="0"/>
          </a:p>
          <a:p>
            <a:r>
              <a:rPr lang="en-US" sz="3000" dirty="0" smtClean="0"/>
              <a:t>Language cannot be taught to other species. Other apes can be taught individual words or signs, but they never attain the same level of productivity as humans.</a:t>
            </a:r>
          </a:p>
          <a:p>
            <a:r>
              <a:rPr lang="en-US" sz="3000" dirty="0" smtClean="0"/>
              <a:t>Humans are biologically equipped to learn language:</a:t>
            </a:r>
          </a:p>
          <a:p>
            <a:pPr lvl="1"/>
            <a:r>
              <a:rPr lang="en-US" dirty="0"/>
              <a:t>Young infants process speech sounds differentially from other </a:t>
            </a:r>
            <a:r>
              <a:rPr lang="en-US" dirty="0" smtClean="0"/>
              <a:t>sounds.</a:t>
            </a:r>
          </a:p>
          <a:p>
            <a:pPr lvl="1"/>
            <a:r>
              <a:rPr lang="en-US" dirty="0" smtClean="0"/>
              <a:t>Any typically developing human child can acquire any human language.</a:t>
            </a:r>
          </a:p>
          <a:p>
            <a:pPr lvl="1"/>
            <a:r>
              <a:rPr lang="en-US" dirty="0" smtClean="0"/>
              <a:t>The developmental </a:t>
            </a:r>
            <a:r>
              <a:rPr lang="en-US" dirty="0"/>
              <a:t>milestones (e.g., babbling, first </a:t>
            </a:r>
            <a:r>
              <a:rPr lang="en-US" dirty="0" smtClean="0"/>
              <a:t>words, etc.) </a:t>
            </a:r>
            <a:r>
              <a:rPr lang="en-US" dirty="0"/>
              <a:t>are uniform </a:t>
            </a:r>
            <a:r>
              <a:rPr lang="en-US" dirty="0" smtClean="0"/>
              <a:t>in our </a:t>
            </a:r>
            <a:r>
              <a:rPr lang="en-US" dirty="0"/>
              <a:t>species, unaffected by </a:t>
            </a:r>
            <a:r>
              <a:rPr lang="en-US" dirty="0" smtClean="0"/>
              <a:t>the culture </a:t>
            </a:r>
            <a:r>
              <a:rPr lang="en-US" dirty="0"/>
              <a:t>or </a:t>
            </a:r>
            <a:r>
              <a:rPr lang="en-US" dirty="0" smtClean="0"/>
              <a:t>the language learned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Language </a:t>
            </a:r>
            <a:r>
              <a:rPr lang="en-US" dirty="0"/>
              <a:t>acquisition is </a:t>
            </a:r>
            <a:r>
              <a:rPr lang="en-US" dirty="0" smtClean="0"/>
              <a:t>automatic (unlike acquisition of other skills, such as spelling, math, or riding a bike).</a:t>
            </a:r>
          </a:p>
          <a:p>
            <a:pPr lvl="2"/>
            <a:r>
              <a:rPr lang="en-US" dirty="0" smtClean="0"/>
              <a:t>But! Unlike </a:t>
            </a:r>
            <a:r>
              <a:rPr lang="en-US" dirty="0"/>
              <a:t>walking or vision, social transmission is </a:t>
            </a:r>
            <a:r>
              <a:rPr lang="en-US" dirty="0" smtClean="0"/>
              <a:t>required for language. We </a:t>
            </a:r>
            <a:r>
              <a:rPr lang="en-US" dirty="0"/>
              <a:t>cannot acquire a language without being exposed to </a:t>
            </a:r>
            <a:r>
              <a:rPr lang="en-US" dirty="0" smtClean="0"/>
              <a:t>one.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51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688258"/>
            <a:ext cx="10515600" cy="54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 action="ppaction://hlinksldjump"/>
              </a:rPr>
              <a:t>What is language acquisition?</a:t>
            </a:r>
            <a:endParaRPr lang="en-US" dirty="0"/>
          </a:p>
          <a:p>
            <a:pPr marL="0" indent="0">
              <a:buNone/>
            </a:pPr>
            <a:r>
              <a:rPr lang="en-US" sz="4400" b="1" dirty="0">
                <a:solidFill>
                  <a:schemeClr val="accent4"/>
                </a:solidFill>
              </a:rPr>
              <a:t>Learning theories</a:t>
            </a:r>
          </a:p>
          <a:p>
            <a:pPr marL="0" indent="0">
              <a:buNone/>
            </a:pPr>
            <a:r>
              <a:rPr lang="en-US" dirty="0">
                <a:hlinkClick r:id="rId3" action="ppaction://hlinksldjump"/>
              </a:rPr>
              <a:t>Stages of language acquisition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 action="ppaction://hlinksldjump"/>
              </a:rPr>
              <a:t>Child errors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 action="ppaction://hlinksldjump"/>
              </a:rPr>
              <a:t>Language emergence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 action="ppaction://hlinksldjump"/>
              </a:rPr>
              <a:t>What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learning mechanisms do children rely on to learn language</a:t>
            </a:r>
            <a:r>
              <a:rPr lang="en-US" dirty="0" smtClean="0"/>
              <a:t>?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The </a:t>
            </a:r>
            <a:r>
              <a:rPr lang="en-US" b="1" dirty="0">
                <a:solidFill>
                  <a:srgbClr val="FFC000"/>
                </a:solidFill>
              </a:rPr>
              <a:t>I</a:t>
            </a:r>
            <a:r>
              <a:rPr lang="en-US" b="1" dirty="0" smtClean="0">
                <a:solidFill>
                  <a:srgbClr val="FFC000"/>
                </a:solidFill>
              </a:rPr>
              <a:t>mitation </a:t>
            </a:r>
            <a:r>
              <a:rPr lang="en-US" b="1" dirty="0">
                <a:solidFill>
                  <a:srgbClr val="FFC000"/>
                </a:solidFill>
              </a:rPr>
              <a:t>H</a:t>
            </a:r>
            <a:r>
              <a:rPr lang="en-US" b="1" dirty="0" smtClean="0">
                <a:solidFill>
                  <a:srgbClr val="FFC000"/>
                </a:solidFill>
              </a:rPr>
              <a:t>ypothesis</a:t>
            </a:r>
            <a:r>
              <a:rPr lang="en-US" dirty="0" smtClean="0"/>
              <a:t>: learning via caregiver imitation</a:t>
            </a:r>
            <a:endParaRPr lang="en-US" dirty="0"/>
          </a:p>
          <a:p>
            <a:r>
              <a:rPr lang="en-US" dirty="0" smtClean="0"/>
              <a:t>“If </a:t>
            </a:r>
            <a:r>
              <a:rPr lang="en-US" dirty="0"/>
              <a:t>we will observe how children learn languages we </a:t>
            </a:r>
            <a:r>
              <a:rPr lang="en-US" dirty="0" smtClean="0"/>
              <a:t>shall find </a:t>
            </a:r>
            <a:r>
              <a:rPr lang="en-US" dirty="0"/>
              <a:t>that </a:t>
            </a:r>
            <a:r>
              <a:rPr lang="en-US" dirty="0" smtClean="0"/>
              <a:t>(…) people </a:t>
            </a:r>
            <a:r>
              <a:rPr lang="en-US" dirty="0"/>
              <a:t>ordinarily show them the </a:t>
            </a:r>
            <a:r>
              <a:rPr lang="en-US" dirty="0" smtClean="0"/>
              <a:t>thing (…) and then </a:t>
            </a:r>
            <a:r>
              <a:rPr lang="en-US" dirty="0"/>
              <a:t>repeat to them the </a:t>
            </a:r>
            <a:r>
              <a:rPr lang="en-US" dirty="0" smtClean="0"/>
              <a:t>name.” (John Locke, 1690)</a:t>
            </a:r>
          </a:p>
          <a:p>
            <a:r>
              <a:rPr lang="en-US" dirty="0"/>
              <a:t>Language is seen as an entirely learned </a:t>
            </a:r>
            <a:r>
              <a:rPr lang="en-US" dirty="0" smtClean="0"/>
              <a:t>behavior</a:t>
            </a:r>
            <a:r>
              <a:rPr lang="en-US" dirty="0"/>
              <a:t>, the </a:t>
            </a:r>
            <a:r>
              <a:rPr lang="en-US" dirty="0" smtClean="0"/>
              <a:t>child as a passive recipient</a:t>
            </a:r>
            <a:r>
              <a:rPr lang="en-US" dirty="0"/>
              <a:t>, tabula </a:t>
            </a:r>
            <a:r>
              <a:rPr lang="en-US" dirty="0" smtClean="0"/>
              <a:t>rasa, </a:t>
            </a:r>
            <a:r>
              <a:rPr lang="en-US" dirty="0"/>
              <a:t>an </a:t>
            </a:r>
            <a:r>
              <a:rPr lang="en-US" dirty="0" smtClean="0"/>
              <a:t>imitator.</a:t>
            </a:r>
          </a:p>
          <a:p>
            <a:r>
              <a:rPr lang="en-US" dirty="0" smtClean="0"/>
              <a:t>This hypothesis is thus </a:t>
            </a:r>
            <a:r>
              <a:rPr lang="en-US" b="1" dirty="0" smtClean="0">
                <a:solidFill>
                  <a:schemeClr val="accent4"/>
                </a:solidFill>
              </a:rPr>
              <a:t>behaviorist</a:t>
            </a:r>
            <a:r>
              <a:rPr lang="en-US" dirty="0" smtClean="0"/>
              <a:t> in nature.</a:t>
            </a:r>
          </a:p>
          <a:p>
            <a:pPr marL="0" indent="0">
              <a:buNone/>
            </a:pPr>
            <a:r>
              <a:rPr lang="en-US" dirty="0" smtClean="0"/>
              <a:t>Does this sound right to you?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65456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support for this hypothesis:</a:t>
            </a:r>
          </a:p>
          <a:p>
            <a:r>
              <a:rPr lang="en-US" dirty="0"/>
              <a:t>Children whose mothers are more responsive </a:t>
            </a:r>
            <a:r>
              <a:rPr lang="en-US" dirty="0" smtClean="0"/>
              <a:t>show more </a:t>
            </a:r>
            <a:r>
              <a:rPr lang="en-US" dirty="0"/>
              <a:t>rapid language </a:t>
            </a:r>
            <a:r>
              <a:rPr lang="en-US" dirty="0" smtClean="0"/>
              <a:t>growth.</a:t>
            </a:r>
            <a:endParaRPr lang="en-US" dirty="0"/>
          </a:p>
          <a:p>
            <a:r>
              <a:rPr lang="en-US" dirty="0" smtClean="0"/>
              <a:t>Reinforcement </a:t>
            </a:r>
            <a:r>
              <a:rPr lang="en-US" dirty="0"/>
              <a:t>and incremental shaping can dramatically improve </a:t>
            </a:r>
            <a:r>
              <a:rPr lang="en-US" dirty="0" smtClean="0"/>
              <a:t>language skills </a:t>
            </a:r>
            <a:r>
              <a:rPr lang="en-US" dirty="0"/>
              <a:t>in atypical language </a:t>
            </a:r>
            <a:r>
              <a:rPr lang="en-US" dirty="0" smtClean="0"/>
              <a:t>populations.</a:t>
            </a:r>
          </a:p>
          <a:p>
            <a:r>
              <a:rPr lang="en-US" dirty="0" smtClean="0"/>
              <a:t>The </a:t>
            </a:r>
            <a:r>
              <a:rPr lang="en-US" dirty="0"/>
              <a:t>input</a:t>
            </a:r>
            <a:r>
              <a:rPr lang="en-US" b="1" dirty="0"/>
              <a:t> </a:t>
            </a:r>
            <a:r>
              <a:rPr lang="en-US" dirty="0" smtClean="0"/>
              <a:t>(the language </a:t>
            </a:r>
            <a:r>
              <a:rPr lang="en-US" dirty="0"/>
              <a:t>data the child hears</a:t>
            </a:r>
            <a:r>
              <a:rPr lang="en-US" dirty="0" smtClean="0"/>
              <a:t>, primarily </a:t>
            </a:r>
            <a:r>
              <a:rPr lang="en-US" dirty="0"/>
              <a:t>from caregivers</a:t>
            </a:r>
            <a:r>
              <a:rPr lang="en-US" dirty="0" smtClean="0"/>
              <a:t>) is critical </a:t>
            </a:r>
            <a:r>
              <a:rPr lang="en-US" dirty="0"/>
              <a:t>in language </a:t>
            </a:r>
            <a:r>
              <a:rPr lang="en-US" dirty="0" smtClean="0"/>
              <a:t>acquisition</a:t>
            </a:r>
            <a:r>
              <a:rPr lang="en-US" dirty="0"/>
              <a:t>. Why can we </a:t>
            </a:r>
            <a:r>
              <a:rPr lang="en-US" dirty="0" smtClean="0"/>
              <a:t>say this </a:t>
            </a:r>
            <a:r>
              <a:rPr lang="en-US" dirty="0"/>
              <a:t>with certainty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But!</a:t>
            </a:r>
          </a:p>
        </p:txBody>
      </p:sp>
    </p:spTree>
    <p:extLst>
      <p:ext uri="{BB962C8B-B14F-4D97-AF65-F5344CB8AC3E}">
        <p14:creationId xmlns:p14="http://schemas.microsoft.com/office/powerpoint/2010/main" val="249269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Learning theories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input children get is really bad:</a:t>
            </a:r>
          </a:p>
          <a:p>
            <a:r>
              <a:rPr lang="en-US" dirty="0"/>
              <a:t>n</a:t>
            </a:r>
            <a:r>
              <a:rPr lang="en-US" dirty="0" smtClean="0"/>
              <a:t>oisy</a:t>
            </a:r>
            <a:endParaRPr lang="en-US" dirty="0"/>
          </a:p>
          <a:p>
            <a:r>
              <a:rPr lang="en-US" dirty="0" smtClean="0"/>
              <a:t>incomplete:</a:t>
            </a:r>
          </a:p>
          <a:p>
            <a:pPr lvl="1"/>
            <a:r>
              <a:rPr lang="en-US" dirty="0" smtClean="0"/>
              <a:t>finite </a:t>
            </a:r>
            <a:r>
              <a:rPr lang="en-US" dirty="0"/>
              <a:t>set of output </a:t>
            </a:r>
            <a:r>
              <a:rPr lang="en-US" dirty="0" smtClean="0"/>
              <a:t>utterances </a:t>
            </a:r>
          </a:p>
          <a:p>
            <a:pPr lvl="1"/>
            <a:r>
              <a:rPr lang="en-US" dirty="0" smtClean="0"/>
              <a:t>positive evidence only—no or very few ungrammatical utterances, so how do children come to know what’s ungrammatical?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Poverty </a:t>
            </a:r>
            <a:r>
              <a:rPr lang="en-US" b="1" dirty="0">
                <a:solidFill>
                  <a:schemeClr val="accent4"/>
                </a:solidFill>
              </a:rPr>
              <a:t>of the </a:t>
            </a:r>
            <a:r>
              <a:rPr lang="en-US" b="1" dirty="0" smtClean="0">
                <a:solidFill>
                  <a:schemeClr val="accent4"/>
                </a:solidFill>
              </a:rPr>
              <a:t>stimulus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given the relatively limited data available to children learning a language, language should be unlearnable.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37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grey hyperlink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2933</Words>
  <Application>Microsoft Office PowerPoint</Application>
  <PresentationFormat>Widescreen</PresentationFormat>
  <Paragraphs>258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Language acquisition</vt:lpstr>
      <vt:lpstr>PowerPoint Presentation</vt:lpstr>
      <vt:lpstr>What is language acquisition?</vt:lpstr>
      <vt:lpstr>What is language acquisition?</vt:lpstr>
      <vt:lpstr>What is language acquisition?</vt:lpstr>
      <vt:lpstr>PowerPoint Presentation</vt:lpstr>
      <vt:lpstr>Learning theories</vt:lpstr>
      <vt:lpstr>Learning theories</vt:lpstr>
      <vt:lpstr>Learning theories</vt:lpstr>
      <vt:lpstr>Learning theories</vt:lpstr>
      <vt:lpstr>Learning theories</vt:lpstr>
      <vt:lpstr>Learning theories</vt:lpstr>
      <vt:lpstr>Learning theories</vt:lpstr>
      <vt:lpstr>Learning theories</vt:lpstr>
      <vt:lpstr>PowerPoint Presentation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Stages of language acquisition</vt:lpstr>
      <vt:lpstr>PowerPoint Presentation</vt:lpstr>
      <vt:lpstr>Child errors</vt:lpstr>
      <vt:lpstr>Child errors</vt:lpstr>
      <vt:lpstr>PowerPoint Presentation</vt:lpstr>
      <vt:lpstr>Language emergence</vt:lpstr>
      <vt:lpstr>Language emergence</vt:lpstr>
      <vt:lpstr>PowerPoint Presentation</vt:lpstr>
      <vt:lpstr>What you need to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acquisition</dc:title>
  <dc:creator>Masha Esipova</dc:creator>
  <cp:lastModifiedBy>Masha Esipova</cp:lastModifiedBy>
  <cp:revision>46</cp:revision>
  <dcterms:created xsi:type="dcterms:W3CDTF">2018-06-20T17:41:14Z</dcterms:created>
  <dcterms:modified xsi:type="dcterms:W3CDTF">2018-06-22T01:53:33Z</dcterms:modified>
</cp:coreProperties>
</file>