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71" r:id="rId3"/>
    <p:sldId id="287" r:id="rId4"/>
    <p:sldId id="261" r:id="rId5"/>
    <p:sldId id="263" r:id="rId6"/>
    <p:sldId id="262" r:id="rId7"/>
    <p:sldId id="288" r:id="rId8"/>
    <p:sldId id="265" r:id="rId9"/>
    <p:sldId id="266" r:id="rId10"/>
    <p:sldId id="267" r:id="rId11"/>
    <p:sldId id="268" r:id="rId12"/>
    <p:sldId id="272" r:id="rId13"/>
    <p:sldId id="269" r:id="rId14"/>
    <p:sldId id="289" r:id="rId15"/>
    <p:sldId id="290" r:id="rId16"/>
    <p:sldId id="291" r:id="rId17"/>
    <p:sldId id="292" r:id="rId18"/>
    <p:sldId id="293" r:id="rId19"/>
    <p:sldId id="294" r:id="rId20"/>
    <p:sldId id="295" r:id="rId21"/>
    <p:sldId id="297" r:id="rId22"/>
    <p:sldId id="302" r:id="rId23"/>
    <p:sldId id="273" r:id="rId24"/>
    <p:sldId id="270" r:id="rId25"/>
    <p:sldId id="299" r:id="rId26"/>
    <p:sldId id="301" r:id="rId27"/>
    <p:sldId id="280" r:id="rId28"/>
    <p:sldId id="281" r:id="rId29"/>
    <p:sldId id="274" r:id="rId30"/>
    <p:sldId id="275" r:id="rId31"/>
    <p:sldId id="303" r:id="rId32"/>
    <p:sldId id="304" r:id="rId33"/>
    <p:sldId id="276" r:id="rId34"/>
    <p:sldId id="277" r:id="rId35"/>
    <p:sldId id="305" r:id="rId36"/>
    <p:sldId id="306" r:id="rId37"/>
    <p:sldId id="278" r:id="rId38"/>
    <p:sldId id="279" r:id="rId39"/>
    <p:sldId id="307" r:id="rId40"/>
    <p:sldId id="308" r:id="rId41"/>
    <p:sldId id="309" r:id="rId42"/>
    <p:sldId id="282" r:id="rId43"/>
    <p:sldId id="283" r:id="rId44"/>
    <p:sldId id="310" r:id="rId45"/>
    <p:sldId id="312" r:id="rId46"/>
    <p:sldId id="314" r:id="rId47"/>
    <p:sldId id="313" r:id="rId48"/>
    <p:sldId id="311" r:id="rId49"/>
    <p:sldId id="284" r:id="rId50"/>
    <p:sldId id="28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86E1AF-A120-4D8A-B848-DF196F946976}">
          <p14:sldIdLst>
            <p14:sldId id="286"/>
          </p14:sldIdLst>
        </p14:section>
        <p14:section name="What are sign langauges?" id="{880AAE83-F071-4449-9141-732FEF91B113}">
          <p14:sldIdLst>
            <p14:sldId id="271"/>
            <p14:sldId id="287"/>
            <p14:sldId id="261"/>
            <p14:sldId id="263"/>
            <p14:sldId id="262"/>
            <p14:sldId id="288"/>
            <p14:sldId id="265"/>
            <p14:sldId id="266"/>
            <p14:sldId id="267"/>
            <p14:sldId id="268"/>
          </p14:sldIdLst>
        </p14:section>
        <p14:section name="Sign language phonetics" id="{DBE5ABA6-98BA-4249-88F4-CA372A329236}">
          <p14:sldIdLst>
            <p14:sldId id="272"/>
            <p14:sldId id="269"/>
            <p14:sldId id="289"/>
            <p14:sldId id="290"/>
            <p14:sldId id="291"/>
            <p14:sldId id="292"/>
            <p14:sldId id="293"/>
            <p14:sldId id="294"/>
            <p14:sldId id="295"/>
            <p14:sldId id="297"/>
            <p14:sldId id="302"/>
          </p14:sldIdLst>
        </p14:section>
        <p14:section name="Sign language phonology" id="{8046AA18-090B-447A-B85C-3E8642BDE5B6}">
          <p14:sldIdLst>
            <p14:sldId id="273"/>
            <p14:sldId id="270"/>
            <p14:sldId id="299"/>
            <p14:sldId id="301"/>
          </p14:sldIdLst>
        </p14:section>
        <p14:section name="Non-segmental non-manual markers" id="{44A9DB8E-0AA0-49BD-B72F-C252FA63AEDB}">
          <p14:sldIdLst>
            <p14:sldId id="280"/>
            <p14:sldId id="281"/>
          </p14:sldIdLst>
        </p14:section>
        <p14:section name="Sign language morphology" id="{8426152D-A4F9-45FA-892C-A46F48A74A30}">
          <p14:sldIdLst>
            <p14:sldId id="274"/>
            <p14:sldId id="275"/>
            <p14:sldId id="303"/>
            <p14:sldId id="304"/>
          </p14:sldIdLst>
        </p14:section>
        <p14:section name="Sign language syntax" id="{ADD9709F-5A6F-4F87-A93B-8A3D117DA24A}">
          <p14:sldIdLst>
            <p14:sldId id="276"/>
            <p14:sldId id="277"/>
            <p14:sldId id="305"/>
            <p14:sldId id="306"/>
          </p14:sldIdLst>
        </p14:section>
        <p14:section name="Pronouns in sign language" id="{C7EC71AF-110E-4FDB-951C-2FD81BFA8C3D}">
          <p14:sldIdLst>
            <p14:sldId id="278"/>
            <p14:sldId id="279"/>
            <p14:sldId id="307"/>
            <p14:sldId id="308"/>
            <p14:sldId id="309"/>
          </p14:sldIdLst>
        </p14:section>
        <p14:section name="Event visibility hypothesis" id="{C7873D68-959D-4438-ACEF-0A3259247166}">
          <p14:sldIdLst>
            <p14:sldId id="282"/>
            <p14:sldId id="283"/>
            <p14:sldId id="310"/>
            <p14:sldId id="312"/>
            <p14:sldId id="314"/>
            <p14:sldId id="313"/>
            <p14:sldId id="311"/>
          </p14:sldIdLst>
        </p14:section>
        <p14:section name="What you need to know" id="{3ECDD1EF-4B61-4CBD-B048-2F334DC5EC20}">
          <p14:sldIdLst>
            <p14:sldId id="284"/>
            <p14:sldId id="2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F80739-852B-4838-A11E-B17C0B3609A2}" type="datetimeFigureOut">
              <a:rPr lang="en-US" smtClean="0"/>
              <a:t>6/21/2018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2E1A8-F9E5-40EC-91A8-1269AD871732}" type="slidenum">
              <a:rPr lang="en-US" smtClean="0"/>
              <a:t>‹#›</a:t>
            </a:fld>
            <a:endParaRPr lang="en-US"/>
          </a:p>
        </p:txBody>
      </p:sp>
    </p:spTree>
    <p:extLst>
      <p:ext uri="{BB962C8B-B14F-4D97-AF65-F5344CB8AC3E}">
        <p14:creationId xmlns:p14="http://schemas.microsoft.com/office/powerpoint/2010/main" val="3879739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80739-852B-4838-A11E-B17C0B3609A2}" type="datetimeFigureOut">
              <a:rPr lang="en-US" smtClean="0"/>
              <a:t>6/21/2018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2E1A8-F9E5-40EC-91A8-1269AD871732}" type="slidenum">
              <a:rPr lang="en-US" smtClean="0"/>
              <a:t>‹#›</a:t>
            </a:fld>
            <a:endParaRPr lang="en-US"/>
          </a:p>
        </p:txBody>
      </p:sp>
    </p:spTree>
    <p:extLst>
      <p:ext uri="{BB962C8B-B14F-4D97-AF65-F5344CB8AC3E}">
        <p14:creationId xmlns:p14="http://schemas.microsoft.com/office/powerpoint/2010/main" val="93557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80739-852B-4838-A11E-B17C0B3609A2}" type="datetimeFigureOut">
              <a:rPr lang="en-US" smtClean="0"/>
              <a:t>6/21/2018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2E1A8-F9E5-40EC-91A8-1269AD871732}" type="slidenum">
              <a:rPr lang="en-US" smtClean="0"/>
              <a:t>‹#›</a:t>
            </a:fld>
            <a:endParaRPr lang="en-US"/>
          </a:p>
        </p:txBody>
      </p:sp>
    </p:spTree>
    <p:extLst>
      <p:ext uri="{BB962C8B-B14F-4D97-AF65-F5344CB8AC3E}">
        <p14:creationId xmlns:p14="http://schemas.microsoft.com/office/powerpoint/2010/main" val="1172372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80739-852B-4838-A11E-B17C0B3609A2}" type="datetimeFigureOut">
              <a:rPr lang="en-US" smtClean="0"/>
              <a:t>6/21/2018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2E1A8-F9E5-40EC-91A8-1269AD871732}" type="slidenum">
              <a:rPr lang="en-US" smtClean="0"/>
              <a:t>‹#›</a:t>
            </a:fld>
            <a:endParaRPr lang="en-US"/>
          </a:p>
        </p:txBody>
      </p:sp>
    </p:spTree>
    <p:extLst>
      <p:ext uri="{BB962C8B-B14F-4D97-AF65-F5344CB8AC3E}">
        <p14:creationId xmlns:p14="http://schemas.microsoft.com/office/powerpoint/2010/main" val="28897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BF80739-852B-4838-A11E-B17C0B3609A2}" type="datetimeFigureOut">
              <a:rPr lang="en-US" smtClean="0"/>
              <a:t>6/21/2018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2E1A8-F9E5-40EC-91A8-1269AD871732}" type="slidenum">
              <a:rPr lang="en-US" smtClean="0"/>
              <a:t>‹#›</a:t>
            </a:fld>
            <a:endParaRPr lang="en-US"/>
          </a:p>
        </p:txBody>
      </p:sp>
    </p:spTree>
    <p:extLst>
      <p:ext uri="{BB962C8B-B14F-4D97-AF65-F5344CB8AC3E}">
        <p14:creationId xmlns:p14="http://schemas.microsoft.com/office/powerpoint/2010/main" val="3856943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F80739-852B-4838-A11E-B17C0B3609A2}" type="datetimeFigureOut">
              <a:rPr lang="en-US" smtClean="0"/>
              <a:t>6/21/2018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2E1A8-F9E5-40EC-91A8-1269AD871732}" type="slidenum">
              <a:rPr lang="en-US" smtClean="0"/>
              <a:t>‹#›</a:t>
            </a:fld>
            <a:endParaRPr lang="en-US"/>
          </a:p>
        </p:txBody>
      </p:sp>
    </p:spTree>
    <p:extLst>
      <p:ext uri="{BB962C8B-B14F-4D97-AF65-F5344CB8AC3E}">
        <p14:creationId xmlns:p14="http://schemas.microsoft.com/office/powerpoint/2010/main" val="2480813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F80739-852B-4838-A11E-B17C0B3609A2}" type="datetimeFigureOut">
              <a:rPr lang="en-US" smtClean="0"/>
              <a:t>6/21/2018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C2E1A8-F9E5-40EC-91A8-1269AD871732}" type="slidenum">
              <a:rPr lang="en-US" smtClean="0"/>
              <a:t>‹#›</a:t>
            </a:fld>
            <a:endParaRPr lang="en-US"/>
          </a:p>
        </p:txBody>
      </p:sp>
    </p:spTree>
    <p:extLst>
      <p:ext uri="{BB962C8B-B14F-4D97-AF65-F5344CB8AC3E}">
        <p14:creationId xmlns:p14="http://schemas.microsoft.com/office/powerpoint/2010/main" val="999314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F80739-852B-4838-A11E-B17C0B3609A2}" type="datetimeFigureOut">
              <a:rPr lang="en-US" smtClean="0"/>
              <a:t>6/21/2018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C2E1A8-F9E5-40EC-91A8-1269AD871732}" type="slidenum">
              <a:rPr lang="en-US" smtClean="0"/>
              <a:t>‹#›</a:t>
            </a:fld>
            <a:endParaRPr lang="en-US"/>
          </a:p>
        </p:txBody>
      </p:sp>
    </p:spTree>
    <p:extLst>
      <p:ext uri="{BB962C8B-B14F-4D97-AF65-F5344CB8AC3E}">
        <p14:creationId xmlns:p14="http://schemas.microsoft.com/office/powerpoint/2010/main" val="3732909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80739-852B-4838-A11E-B17C0B3609A2}" type="datetimeFigureOut">
              <a:rPr lang="en-US" smtClean="0"/>
              <a:t>6/21/2018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C2E1A8-F9E5-40EC-91A8-1269AD871732}" type="slidenum">
              <a:rPr lang="en-US" smtClean="0"/>
              <a:t>‹#›</a:t>
            </a:fld>
            <a:endParaRPr lang="en-US"/>
          </a:p>
        </p:txBody>
      </p:sp>
    </p:spTree>
    <p:extLst>
      <p:ext uri="{BB962C8B-B14F-4D97-AF65-F5344CB8AC3E}">
        <p14:creationId xmlns:p14="http://schemas.microsoft.com/office/powerpoint/2010/main" val="1446484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BF80739-852B-4838-A11E-B17C0B3609A2}" type="datetimeFigureOut">
              <a:rPr lang="en-US" smtClean="0"/>
              <a:t>6/21/2018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2E1A8-F9E5-40EC-91A8-1269AD871732}" type="slidenum">
              <a:rPr lang="en-US" smtClean="0"/>
              <a:t>‹#›</a:t>
            </a:fld>
            <a:endParaRPr lang="en-US"/>
          </a:p>
        </p:txBody>
      </p:sp>
    </p:spTree>
    <p:extLst>
      <p:ext uri="{BB962C8B-B14F-4D97-AF65-F5344CB8AC3E}">
        <p14:creationId xmlns:p14="http://schemas.microsoft.com/office/powerpoint/2010/main" val="3136029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BF80739-852B-4838-A11E-B17C0B3609A2}" type="datetimeFigureOut">
              <a:rPr lang="en-US" smtClean="0"/>
              <a:t>6/21/2018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2E1A8-F9E5-40EC-91A8-1269AD871732}" type="slidenum">
              <a:rPr lang="en-US" smtClean="0"/>
              <a:t>‹#›</a:t>
            </a:fld>
            <a:endParaRPr lang="en-US"/>
          </a:p>
        </p:txBody>
      </p:sp>
    </p:spTree>
    <p:extLst>
      <p:ext uri="{BB962C8B-B14F-4D97-AF65-F5344CB8AC3E}">
        <p14:creationId xmlns:p14="http://schemas.microsoft.com/office/powerpoint/2010/main" val="315334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F80739-852B-4838-A11E-B17C0B3609A2}" type="datetimeFigureOut">
              <a:rPr lang="en-US" smtClean="0"/>
              <a:t>6/21/2018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C2E1A8-F9E5-40EC-91A8-1269AD871732}" type="slidenum">
              <a:rPr lang="en-US" smtClean="0"/>
              <a:t>‹#›</a:t>
            </a:fld>
            <a:endParaRPr lang="en-US"/>
          </a:p>
        </p:txBody>
      </p:sp>
    </p:spTree>
    <p:extLst>
      <p:ext uri="{BB962C8B-B14F-4D97-AF65-F5344CB8AC3E}">
        <p14:creationId xmlns:p14="http://schemas.microsoft.com/office/powerpoint/2010/main" val="826977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23.xml"/><Relationship Id="rId7" Type="http://schemas.openxmlformats.org/officeDocument/2006/relationships/slide" Target="slide37.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slide" Target="slide29.xml"/><Relationship Id="rId4" Type="http://schemas.openxmlformats.org/officeDocument/2006/relationships/slide" Target="slide27.xml"/><Relationship Id="rId9" Type="http://schemas.openxmlformats.org/officeDocument/2006/relationships/slide" Target="slide4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video" Target="../media/media7.mp4"/><Relationship Id="rId13" Type="http://schemas.openxmlformats.org/officeDocument/2006/relationships/image" Target="../media/image10.png"/><Relationship Id="rId3" Type="http://schemas.microsoft.com/office/2007/relationships/media" Target="../media/media5.mp4"/><Relationship Id="rId7" Type="http://schemas.microsoft.com/office/2007/relationships/media" Target="../media/media7.mp4"/><Relationship Id="rId12" Type="http://schemas.openxmlformats.org/officeDocument/2006/relationships/image" Target="../media/image9.png"/><Relationship Id="rId2" Type="http://schemas.openxmlformats.org/officeDocument/2006/relationships/video" Target="../media/media4.mp4"/><Relationship Id="rId16" Type="http://schemas.openxmlformats.org/officeDocument/2006/relationships/image" Target="../media/image13.png"/><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slideLayout" Target="../slideLayouts/slideLayout2.xml"/><Relationship Id="rId5" Type="http://schemas.microsoft.com/office/2007/relationships/media" Target="../media/media6.mp4"/><Relationship Id="rId15" Type="http://schemas.openxmlformats.org/officeDocument/2006/relationships/image" Target="../media/image12.png"/><Relationship Id="rId10" Type="http://schemas.openxmlformats.org/officeDocument/2006/relationships/video" Target="../media/media8.mp4"/><Relationship Id="rId4" Type="http://schemas.openxmlformats.org/officeDocument/2006/relationships/video" Target="../media/media5.mp4"/><Relationship Id="rId9" Type="http://schemas.microsoft.com/office/2007/relationships/media" Target="../media/media8.mp4"/><Relationship Id="rId1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video" Target="../media/media12.mp4"/><Relationship Id="rId13" Type="http://schemas.openxmlformats.org/officeDocument/2006/relationships/image" Target="../media/image15.png"/><Relationship Id="rId3" Type="http://schemas.microsoft.com/office/2007/relationships/media" Target="../media/media10.mp4"/><Relationship Id="rId7" Type="http://schemas.microsoft.com/office/2007/relationships/media" Target="../media/media12.mp4"/><Relationship Id="rId12" Type="http://schemas.openxmlformats.org/officeDocument/2006/relationships/image" Target="../media/image14.png"/><Relationship Id="rId2" Type="http://schemas.openxmlformats.org/officeDocument/2006/relationships/video" Target="../media/media9.mp4"/><Relationship Id="rId16" Type="http://schemas.openxmlformats.org/officeDocument/2006/relationships/image" Target="../media/image18.png"/><Relationship Id="rId1" Type="http://schemas.microsoft.com/office/2007/relationships/media" Target="../media/media9.mp4"/><Relationship Id="rId6" Type="http://schemas.openxmlformats.org/officeDocument/2006/relationships/video" Target="../media/media11.mp4"/><Relationship Id="rId11" Type="http://schemas.openxmlformats.org/officeDocument/2006/relationships/slideLayout" Target="../slideLayouts/slideLayout2.xml"/><Relationship Id="rId5" Type="http://schemas.microsoft.com/office/2007/relationships/media" Target="../media/media11.mp4"/><Relationship Id="rId15" Type="http://schemas.openxmlformats.org/officeDocument/2006/relationships/image" Target="../media/image17.png"/><Relationship Id="rId10" Type="http://schemas.openxmlformats.org/officeDocument/2006/relationships/video" Target="../media/media13.mp4"/><Relationship Id="rId4" Type="http://schemas.openxmlformats.org/officeDocument/2006/relationships/video" Target="../media/media10.mp4"/><Relationship Id="rId9" Type="http://schemas.microsoft.com/office/2007/relationships/media" Target="../media/media13.mp4"/><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video" Target="../media/media17.mp4"/><Relationship Id="rId13" Type="http://schemas.openxmlformats.org/officeDocument/2006/relationships/image" Target="../media/image22.png"/><Relationship Id="rId3" Type="http://schemas.microsoft.com/office/2007/relationships/media" Target="../media/media15.mp4"/><Relationship Id="rId7" Type="http://schemas.microsoft.com/office/2007/relationships/media" Target="../media/media17.mp4"/><Relationship Id="rId12" Type="http://schemas.openxmlformats.org/officeDocument/2006/relationships/image" Target="../media/image21.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video" Target="../media/media16.mp4"/><Relationship Id="rId11" Type="http://schemas.openxmlformats.org/officeDocument/2006/relationships/image" Target="../media/image20.png"/><Relationship Id="rId5" Type="http://schemas.microsoft.com/office/2007/relationships/media" Target="../media/media16.mp4"/><Relationship Id="rId10" Type="http://schemas.openxmlformats.org/officeDocument/2006/relationships/image" Target="../media/image19.png"/><Relationship Id="rId4" Type="http://schemas.openxmlformats.org/officeDocument/2006/relationships/video" Target="../media/media15.mp4"/><Relationship Id="rId9"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video" Target="../media/media21.mp4"/><Relationship Id="rId13" Type="http://schemas.openxmlformats.org/officeDocument/2006/relationships/image" Target="../media/image26.png"/><Relationship Id="rId3" Type="http://schemas.microsoft.com/office/2007/relationships/media" Target="../media/media19.mp4"/><Relationship Id="rId7" Type="http://schemas.microsoft.com/office/2007/relationships/media" Target="../media/media21.mp4"/><Relationship Id="rId12" Type="http://schemas.openxmlformats.org/officeDocument/2006/relationships/image" Target="../media/image25.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video" Target="../media/media20.mp4"/><Relationship Id="rId11" Type="http://schemas.openxmlformats.org/officeDocument/2006/relationships/image" Target="../media/image24.png"/><Relationship Id="rId5" Type="http://schemas.microsoft.com/office/2007/relationships/media" Target="../media/media20.mp4"/><Relationship Id="rId10" Type="http://schemas.openxmlformats.org/officeDocument/2006/relationships/image" Target="../media/image23.png"/><Relationship Id="rId4" Type="http://schemas.openxmlformats.org/officeDocument/2006/relationships/video" Target="../media/media19.mp4"/><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23.xml"/><Relationship Id="rId7" Type="http://schemas.openxmlformats.org/officeDocument/2006/relationships/slide" Target="slide37.xml"/><Relationship Id="rId2"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slide" Target="slide29.xml"/><Relationship Id="rId4" Type="http://schemas.openxmlformats.org/officeDocument/2006/relationships/slide" Target="slide27.xml"/><Relationship Id="rId9" Type="http://schemas.openxmlformats.org/officeDocument/2006/relationships/slide" Target="slide49.xml"/></Relationships>
</file>

<file path=ppt/slides/_rels/slide20.xml.rels><?xml version="1.0" encoding="UTF-8" standalone="yes"?>
<Relationships xmlns="http://schemas.openxmlformats.org/package/2006/relationships"><Relationship Id="rId3" Type="http://schemas.microsoft.com/office/2007/relationships/media" Target="../media/media23.mp4"/><Relationship Id="rId7" Type="http://schemas.openxmlformats.org/officeDocument/2006/relationships/image" Target="../media/image28.png"/><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video" Target="../media/media23.mp4"/></Relationships>
</file>

<file path=ppt/slides/_rels/slide21.xml.rels><?xml version="1.0" encoding="UTF-8" standalone="yes"?>
<Relationships xmlns="http://schemas.openxmlformats.org/package/2006/relationships"><Relationship Id="rId3" Type="http://schemas.microsoft.com/office/2007/relationships/media" Target="../media/media25.mp4"/><Relationship Id="rId7" Type="http://schemas.openxmlformats.org/officeDocument/2006/relationships/image" Target="../media/image30.png"/><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image" Target="../media/image29.png"/><Relationship Id="rId5" Type="http://schemas.openxmlformats.org/officeDocument/2006/relationships/slideLayout" Target="../slideLayouts/slideLayout2.xml"/><Relationship Id="rId4" Type="http://schemas.openxmlformats.org/officeDocument/2006/relationships/video" Target="../media/media25.mp4"/></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12.xml"/><Relationship Id="rId7" Type="http://schemas.openxmlformats.org/officeDocument/2006/relationships/slide" Target="slide37.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slide" Target="slide29.xml"/><Relationship Id="rId4" Type="http://schemas.openxmlformats.org/officeDocument/2006/relationships/slide" Target="slide27.xml"/><Relationship Id="rId9" Type="http://schemas.openxmlformats.org/officeDocument/2006/relationships/slide" Target="slide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12.xml"/><Relationship Id="rId7" Type="http://schemas.openxmlformats.org/officeDocument/2006/relationships/slide" Target="slide37.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slide" Target="slide29.xml"/><Relationship Id="rId4" Type="http://schemas.openxmlformats.org/officeDocument/2006/relationships/slide" Target="slide23.xml"/><Relationship Id="rId9" Type="http://schemas.openxmlformats.org/officeDocument/2006/relationships/slide" Target="slide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12.xml"/><Relationship Id="rId7" Type="http://schemas.openxmlformats.org/officeDocument/2006/relationships/slide" Target="slide37.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slide" Target="slide27.xml"/><Relationship Id="rId4" Type="http://schemas.openxmlformats.org/officeDocument/2006/relationships/slide" Target="slide23.xml"/><Relationship Id="rId9" Type="http://schemas.openxmlformats.org/officeDocument/2006/relationships/slide" Target="slide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6.mp4"/><Relationship Id="rId1" Type="http://schemas.microsoft.com/office/2007/relationships/media" Target="../media/media26.mp4"/><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12.xml"/><Relationship Id="rId7" Type="http://schemas.openxmlformats.org/officeDocument/2006/relationships/slide" Target="slide37.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7.xml"/><Relationship Id="rId4" Type="http://schemas.openxmlformats.org/officeDocument/2006/relationships/slide" Target="slide23.xml"/><Relationship Id="rId9" Type="http://schemas.openxmlformats.org/officeDocument/2006/relationships/slide" Target="slide4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12.xml"/><Relationship Id="rId7" Type="http://schemas.openxmlformats.org/officeDocument/2006/relationships/slide" Target="slide33.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7.xml"/><Relationship Id="rId4" Type="http://schemas.openxmlformats.org/officeDocument/2006/relationships/slide" Target="slide23.xml"/><Relationship Id="rId9" Type="http://schemas.openxmlformats.org/officeDocument/2006/relationships/slide" Target="slide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bit.ly/1uZWBh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3.png"/><Relationship Id="rId4" Type="http://schemas.openxmlformats.org/officeDocument/2006/relationships/video" Target="../media/media2.mp4"/><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12.xml"/><Relationship Id="rId7" Type="http://schemas.openxmlformats.org/officeDocument/2006/relationships/slide" Target="slide33.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7.xml"/><Relationship Id="rId4" Type="http://schemas.openxmlformats.org/officeDocument/2006/relationships/slide" Target="slide23.xml"/><Relationship Id="rId9" Type="http://schemas.openxmlformats.org/officeDocument/2006/relationships/slide" Target="slide4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video" Target="../media/media30.mp4"/><Relationship Id="rId13" Type="http://schemas.openxmlformats.org/officeDocument/2006/relationships/image" Target="../media/image39.png"/><Relationship Id="rId3" Type="http://schemas.microsoft.com/office/2007/relationships/media" Target="../media/media28.mp4"/><Relationship Id="rId7" Type="http://schemas.microsoft.com/office/2007/relationships/media" Target="../media/media30.mp4"/><Relationship Id="rId12" Type="http://schemas.openxmlformats.org/officeDocument/2006/relationships/image" Target="../media/image38.png"/><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video" Target="../media/media29.mp4"/><Relationship Id="rId11" Type="http://schemas.openxmlformats.org/officeDocument/2006/relationships/image" Target="../media/image37.png"/><Relationship Id="rId5" Type="http://schemas.microsoft.com/office/2007/relationships/media" Target="../media/media29.mp4"/><Relationship Id="rId10" Type="http://schemas.openxmlformats.org/officeDocument/2006/relationships/image" Target="../media/image36.png"/><Relationship Id="rId4" Type="http://schemas.openxmlformats.org/officeDocument/2006/relationships/video" Target="../media/media28.mp4"/><Relationship Id="rId9"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12.xml"/><Relationship Id="rId7" Type="http://schemas.openxmlformats.org/officeDocument/2006/relationships/slide" Target="slide33.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7.xml"/><Relationship Id="rId4" Type="http://schemas.openxmlformats.org/officeDocument/2006/relationships/slide" Target="slide23.xml"/><Relationship Id="rId9" Type="http://schemas.openxmlformats.org/officeDocument/2006/relationships/slide" Target="slide42.xml"/></Relationships>
</file>

<file path=ppt/slides/_rels/slide5.xml.rels><?xml version="1.0" encoding="UTF-8" standalone="yes"?>
<Relationships xmlns="http://schemas.openxmlformats.org/package/2006/relationships"><Relationship Id="rId2" Type="http://schemas.openxmlformats.org/officeDocument/2006/relationships/hyperlink" Target="https://www.ethnologue.com/subgroups/sign-language"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C00000"/>
                </a:solidFill>
              </a:rPr>
              <a:t>Sign language </a:t>
            </a:r>
            <a:r>
              <a:rPr lang="en-US" b="1" dirty="0">
                <a:solidFill>
                  <a:srgbClr val="C00000"/>
                </a:solidFill>
              </a:rPr>
              <a:t>l</a:t>
            </a:r>
            <a:r>
              <a:rPr lang="en-US" b="1" dirty="0" smtClean="0">
                <a:solidFill>
                  <a:srgbClr val="C00000"/>
                </a:solidFill>
              </a:rPr>
              <a:t>inguistics</a:t>
            </a:r>
            <a:endParaRPr lang="en-US" b="1" dirty="0">
              <a:solidFill>
                <a:srgbClr val="C00000"/>
              </a:solidFill>
            </a:endParaRPr>
          </a:p>
        </p:txBody>
      </p:sp>
      <p:sp>
        <p:nvSpPr>
          <p:cNvPr id="3" name="Subtitle 2"/>
          <p:cNvSpPr>
            <a:spLocks noGrp="1"/>
          </p:cNvSpPr>
          <p:nvPr>
            <p:ph type="subTitle" idx="1"/>
          </p:nvPr>
        </p:nvSpPr>
        <p:spPr/>
        <p:txBody>
          <a:bodyPr/>
          <a:lstStyle/>
          <a:p>
            <a:r>
              <a:rPr lang="en-US" dirty="0"/>
              <a:t>Language LING UA 1, </a:t>
            </a:r>
            <a:r>
              <a:rPr lang="en-US" dirty="0" smtClean="0"/>
              <a:t>NYU, Summer </a:t>
            </a:r>
            <a:r>
              <a:rPr lang="en-US" dirty="0"/>
              <a:t>2018</a:t>
            </a:r>
          </a:p>
          <a:p>
            <a:r>
              <a:rPr lang="en-US" dirty="0"/>
              <a:t>Masha </a:t>
            </a:r>
            <a:r>
              <a:rPr lang="en-US" dirty="0" smtClean="0"/>
              <a:t>Esipova &amp; Yining Nie</a:t>
            </a:r>
            <a:endParaRPr lang="en-US" dirty="0"/>
          </a:p>
        </p:txBody>
      </p:sp>
      <p:sp>
        <p:nvSpPr>
          <p:cNvPr id="4" name="TextBox 3"/>
          <p:cNvSpPr txBox="1"/>
          <p:nvPr/>
        </p:nvSpPr>
        <p:spPr>
          <a:xfrm>
            <a:off x="0" y="5761081"/>
            <a:ext cx="12192000" cy="646331"/>
          </a:xfrm>
          <a:prstGeom prst="rect">
            <a:avLst/>
          </a:prstGeom>
          <a:noFill/>
        </p:spPr>
        <p:txBody>
          <a:bodyPr wrap="square" rtlCol="0">
            <a:spAutoFit/>
          </a:bodyPr>
          <a:lstStyle/>
          <a:p>
            <a:pPr algn="ctr"/>
            <a:r>
              <a:rPr lang="en-US" dirty="0" smtClean="0"/>
              <a:t>partially based on </a:t>
            </a:r>
            <a:r>
              <a:rPr lang="en-US" dirty="0"/>
              <a:t>the </a:t>
            </a:r>
            <a:r>
              <a:rPr lang="en-US" dirty="0" smtClean="0"/>
              <a:t>slides by Jeremy Kuhn</a:t>
            </a:r>
          </a:p>
          <a:p>
            <a:pPr algn="ctr"/>
            <a:r>
              <a:rPr lang="en-US" dirty="0" smtClean="0"/>
              <a:t>for Language LING-UA 1 at NYU </a:t>
            </a:r>
            <a:r>
              <a:rPr lang="en-US" dirty="0"/>
              <a:t>in </a:t>
            </a:r>
            <a:r>
              <a:rPr lang="en-US" dirty="0" smtClean="0"/>
              <a:t>Summer 2014</a:t>
            </a:r>
            <a:endParaRPr lang="en-US" dirty="0"/>
          </a:p>
        </p:txBody>
      </p:sp>
    </p:spTree>
    <p:extLst>
      <p:ext uri="{BB962C8B-B14F-4D97-AF65-F5344CB8AC3E}">
        <p14:creationId xmlns:p14="http://schemas.microsoft.com/office/powerpoint/2010/main" val="2230002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a:solidFill>
                  <a:srgbClr val="C00000"/>
                </a:solidFill>
              </a:rPr>
              <a:t>What is sign language?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 y="1665204"/>
            <a:ext cx="11839575" cy="519279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1" y="1665204"/>
            <a:ext cx="11839575" cy="5192796"/>
          </a:xfrm>
          <a:prstGeom prst="rect">
            <a:avLst/>
          </a:prstGeom>
        </p:spPr>
      </p:pic>
    </p:spTree>
    <p:extLst>
      <p:ext uri="{BB962C8B-B14F-4D97-AF65-F5344CB8AC3E}">
        <p14:creationId xmlns:p14="http://schemas.microsoft.com/office/powerpoint/2010/main" val="1129926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a:solidFill>
                  <a:srgbClr val="C00000"/>
                </a:solidFill>
              </a:rPr>
              <a:t>What is sign language?</a:t>
            </a:r>
          </a:p>
        </p:txBody>
      </p:sp>
      <p:sp>
        <p:nvSpPr>
          <p:cNvPr id="3" name="Content Placeholder 2"/>
          <p:cNvSpPr>
            <a:spLocks noGrp="1"/>
          </p:cNvSpPr>
          <p:nvPr>
            <p:ph idx="1"/>
          </p:nvPr>
        </p:nvSpPr>
        <p:spPr>
          <a:xfrm>
            <a:off x="838200" y="1690688"/>
            <a:ext cx="10515600" cy="5167311"/>
          </a:xfrm>
        </p:spPr>
        <p:txBody>
          <a:bodyPr>
            <a:normAutofit fontScale="85000" lnSpcReduction="20000"/>
          </a:bodyPr>
          <a:lstStyle/>
          <a:p>
            <a:pPr marL="0" indent="0">
              <a:buNone/>
            </a:pPr>
            <a:r>
              <a:rPr lang="en-US" dirty="0" smtClean="0"/>
              <a:t>So, </a:t>
            </a:r>
            <a:r>
              <a:rPr lang="en-US" b="1" dirty="0" smtClean="0">
                <a:solidFill>
                  <a:srgbClr val="C00000"/>
                </a:solidFill>
              </a:rPr>
              <a:t>sign languages</a:t>
            </a:r>
            <a:r>
              <a:rPr lang="en-US" dirty="0" smtClean="0"/>
              <a:t> are:</a:t>
            </a:r>
          </a:p>
          <a:p>
            <a:r>
              <a:rPr lang="en-US" dirty="0" smtClean="0"/>
              <a:t>natural human languages</a:t>
            </a:r>
          </a:p>
          <a:p>
            <a:r>
              <a:rPr lang="en-US" dirty="0" smtClean="0"/>
              <a:t>that use the visual-kinetic modality</a:t>
            </a:r>
          </a:p>
          <a:p>
            <a:r>
              <a:rPr lang="en-US" dirty="0" smtClean="0"/>
              <a:t>and are primary means of communication in Deaf communities </a:t>
            </a:r>
          </a:p>
          <a:p>
            <a:pPr marL="0" indent="0">
              <a:buNone/>
            </a:pPr>
            <a:r>
              <a:rPr lang="en-US" dirty="0" smtClean="0"/>
              <a:t>And </a:t>
            </a:r>
            <a:r>
              <a:rPr lang="en-US" b="1" dirty="0" smtClean="0">
                <a:solidFill>
                  <a:srgbClr val="C00000"/>
                </a:solidFill>
              </a:rPr>
              <a:t>sign language</a:t>
            </a:r>
            <a:r>
              <a:rPr lang="en-US" dirty="0" smtClean="0"/>
              <a:t> is the manifestation of the abstract, cognitive phenomenon that language is in the visual-kinetic modality.</a:t>
            </a:r>
          </a:p>
          <a:p>
            <a:pPr marL="0" indent="0">
              <a:buNone/>
            </a:pPr>
            <a:r>
              <a:rPr lang="en-US" dirty="0" smtClean="0"/>
              <a:t>We will now take a look at some grammatical patterns observed in sign language and we will see that:</a:t>
            </a:r>
          </a:p>
          <a:p>
            <a:r>
              <a:rPr lang="en-US" dirty="0" smtClean="0"/>
              <a:t>There is a great deal of similarity between sign and spoken language. So, we can assume the same underlying cognitive system for the two.</a:t>
            </a:r>
          </a:p>
          <a:p>
            <a:r>
              <a:rPr lang="en-US" dirty="0" smtClean="0"/>
              <a:t>But there are differences, too. So, modality matters! Some modality-specific properties of sign language we’ll talk about:</a:t>
            </a:r>
          </a:p>
          <a:p>
            <a:pPr lvl="1">
              <a:buClr>
                <a:schemeClr val="tx1"/>
              </a:buClr>
            </a:pPr>
            <a:r>
              <a:rPr lang="en-US" b="1" dirty="0" smtClean="0">
                <a:solidFill>
                  <a:srgbClr val="C00000"/>
                </a:solidFill>
              </a:rPr>
              <a:t>synchronicity</a:t>
            </a:r>
          </a:p>
          <a:p>
            <a:pPr lvl="1">
              <a:buClr>
                <a:schemeClr val="tx1"/>
              </a:buClr>
            </a:pPr>
            <a:r>
              <a:rPr lang="en-US" b="1" dirty="0" smtClean="0">
                <a:solidFill>
                  <a:srgbClr val="C00000"/>
                </a:solidFill>
              </a:rPr>
              <a:t>use of space</a:t>
            </a:r>
          </a:p>
          <a:p>
            <a:pPr lvl="1">
              <a:buClr>
                <a:schemeClr val="tx1"/>
              </a:buClr>
            </a:pPr>
            <a:r>
              <a:rPr lang="en-US" b="1" dirty="0" smtClean="0">
                <a:solidFill>
                  <a:srgbClr val="C00000"/>
                </a:solidFill>
              </a:rPr>
              <a:t>iconicity</a:t>
            </a:r>
          </a:p>
          <a:p>
            <a:pPr lvl="1"/>
            <a:endParaRPr lang="en-US" dirty="0" smtClean="0"/>
          </a:p>
        </p:txBody>
      </p:sp>
    </p:spTree>
    <p:extLst>
      <p:ext uri="{BB962C8B-B14F-4D97-AF65-F5344CB8AC3E}">
        <p14:creationId xmlns:p14="http://schemas.microsoft.com/office/powerpoint/2010/main" val="17261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dirty="0">
                <a:hlinkClick r:id="rId2" action="ppaction://hlinksldjump"/>
              </a:rPr>
              <a:t>What </a:t>
            </a:r>
            <a:r>
              <a:rPr lang="en-US" dirty="0" smtClean="0">
                <a:hlinkClick r:id="rId2" action="ppaction://hlinksldjump"/>
              </a:rPr>
              <a:t>is </a:t>
            </a:r>
            <a:r>
              <a:rPr lang="en-US" dirty="0">
                <a:hlinkClick r:id="rId2" action="ppaction://hlinksldjump"/>
              </a:rPr>
              <a:t>sign </a:t>
            </a:r>
            <a:r>
              <a:rPr lang="en-US" dirty="0" smtClean="0">
                <a:hlinkClick r:id="rId2" action="ppaction://hlinksldjump"/>
              </a:rPr>
              <a:t>language?</a:t>
            </a:r>
            <a:endParaRPr lang="en-US" dirty="0"/>
          </a:p>
          <a:p>
            <a:pPr marL="0" indent="0">
              <a:buNone/>
            </a:pPr>
            <a:r>
              <a:rPr lang="en-US" sz="4400" b="1" dirty="0">
                <a:solidFill>
                  <a:srgbClr val="C00000"/>
                </a:solidFill>
              </a:rPr>
              <a:t>Sign language </a:t>
            </a:r>
            <a:r>
              <a:rPr lang="en-US" sz="4400" b="1" dirty="0" smtClean="0">
                <a:solidFill>
                  <a:srgbClr val="C00000"/>
                </a:solidFill>
              </a:rPr>
              <a:t>phonetics</a:t>
            </a:r>
          </a:p>
          <a:p>
            <a:pPr marL="0" indent="0">
              <a:buNone/>
            </a:pPr>
            <a:r>
              <a:rPr lang="en-US" dirty="0" smtClean="0">
                <a:hlinkClick r:id="rId3" action="ppaction://hlinksldjump"/>
              </a:rPr>
              <a:t>Sign </a:t>
            </a:r>
            <a:r>
              <a:rPr lang="en-US" dirty="0">
                <a:hlinkClick r:id="rId3" action="ppaction://hlinksldjump"/>
              </a:rPr>
              <a:t>language phonology</a:t>
            </a:r>
            <a:endParaRPr lang="en-US" dirty="0"/>
          </a:p>
          <a:p>
            <a:pPr marL="0" indent="0">
              <a:buNone/>
            </a:pPr>
            <a:r>
              <a:rPr lang="en-US" dirty="0">
                <a:hlinkClick r:id="rId4" action="ppaction://hlinksldjump"/>
              </a:rPr>
              <a:t>Non-segmental non-manual markers</a:t>
            </a:r>
            <a:endParaRPr lang="en-US" dirty="0"/>
          </a:p>
          <a:p>
            <a:pPr marL="0" indent="0">
              <a:buNone/>
            </a:pPr>
            <a:r>
              <a:rPr lang="en-US" dirty="0">
                <a:hlinkClick r:id="rId5" action="ppaction://hlinksldjump"/>
              </a:rPr>
              <a:t>Sign language morphology</a:t>
            </a:r>
            <a:endParaRPr lang="en-US" dirty="0"/>
          </a:p>
          <a:p>
            <a:pPr marL="0" indent="0">
              <a:buNone/>
            </a:pPr>
            <a:r>
              <a:rPr lang="en-US" dirty="0">
                <a:hlinkClick r:id="rId6" action="ppaction://hlinksldjump"/>
              </a:rPr>
              <a:t>Sign language syntax</a:t>
            </a:r>
            <a:endParaRPr lang="en-US" dirty="0"/>
          </a:p>
          <a:p>
            <a:pPr marL="0" indent="0">
              <a:buNone/>
            </a:pPr>
            <a:r>
              <a:rPr lang="en-US" dirty="0">
                <a:hlinkClick r:id="rId7" action="ppaction://hlinksldjump"/>
              </a:rPr>
              <a:t>Pronouns in sign language</a:t>
            </a:r>
            <a:endParaRPr lang="en-US" dirty="0"/>
          </a:p>
          <a:p>
            <a:pPr marL="0" indent="0">
              <a:buNone/>
            </a:pPr>
            <a:r>
              <a:rPr lang="en-US" dirty="0">
                <a:hlinkClick r:id="rId8" action="ppaction://hlinksldjump"/>
              </a:rPr>
              <a:t>Event visibility hypothesis</a:t>
            </a:r>
            <a:endParaRPr lang="en-US" dirty="0"/>
          </a:p>
          <a:p>
            <a:pPr marL="0" indent="0">
              <a:buNone/>
            </a:pPr>
            <a:r>
              <a:rPr lang="en-US" dirty="0">
                <a:hlinkClick r:id="rId9" action="ppaction://hlinksldjump"/>
              </a:rPr>
              <a:t>What you need to know</a:t>
            </a:r>
            <a:endParaRPr lang="en-US" dirty="0"/>
          </a:p>
        </p:txBody>
      </p:sp>
    </p:spTree>
    <p:extLst>
      <p:ext uri="{BB962C8B-B14F-4D97-AF65-F5344CB8AC3E}">
        <p14:creationId xmlns:p14="http://schemas.microsoft.com/office/powerpoint/2010/main" val="1592101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phonetics</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fontScale="92500" lnSpcReduction="10000"/>
          </a:bodyPr>
          <a:lstStyle/>
          <a:p>
            <a:pPr marL="0" indent="0">
              <a:buNone/>
            </a:pPr>
            <a:r>
              <a:rPr lang="en-US" dirty="0" smtClean="0"/>
              <a:t>Recall the articulatory parameters for spoken language consonants:</a:t>
            </a:r>
          </a:p>
          <a:p>
            <a:r>
              <a:rPr lang="en-US" dirty="0" smtClean="0"/>
              <a:t>place of articulation</a:t>
            </a:r>
          </a:p>
          <a:p>
            <a:r>
              <a:rPr lang="en-US" dirty="0" smtClean="0"/>
              <a:t>manner of articulation</a:t>
            </a:r>
          </a:p>
          <a:p>
            <a:r>
              <a:rPr lang="en-US" dirty="0"/>
              <a:t>v</a:t>
            </a:r>
            <a:r>
              <a:rPr lang="en-US" dirty="0" smtClean="0"/>
              <a:t>oicing</a:t>
            </a:r>
          </a:p>
          <a:p>
            <a:pPr marL="0" indent="0">
              <a:buNone/>
            </a:pPr>
            <a:r>
              <a:rPr lang="en-US" dirty="0" smtClean="0"/>
              <a:t>Here are the articulatory parameters in sign language:</a:t>
            </a:r>
          </a:p>
          <a:p>
            <a:pPr>
              <a:buClr>
                <a:schemeClr val="tx1"/>
              </a:buClr>
            </a:pPr>
            <a:r>
              <a:rPr lang="en-US" b="1" dirty="0" smtClean="0">
                <a:solidFill>
                  <a:srgbClr val="C00000"/>
                </a:solidFill>
              </a:rPr>
              <a:t>handshape</a:t>
            </a:r>
            <a:endParaRPr lang="en-US" b="1" dirty="0">
              <a:solidFill>
                <a:srgbClr val="C00000"/>
              </a:solidFill>
            </a:endParaRPr>
          </a:p>
          <a:p>
            <a:pPr>
              <a:buClr>
                <a:schemeClr val="tx1"/>
              </a:buClr>
            </a:pPr>
            <a:r>
              <a:rPr lang="en-US" b="1" dirty="0">
                <a:solidFill>
                  <a:srgbClr val="C00000"/>
                </a:solidFill>
              </a:rPr>
              <a:t>l</a:t>
            </a:r>
            <a:r>
              <a:rPr lang="en-US" b="1" dirty="0" smtClean="0">
                <a:solidFill>
                  <a:srgbClr val="C00000"/>
                </a:solidFill>
              </a:rPr>
              <a:t>ocation</a:t>
            </a:r>
            <a:endParaRPr lang="en-US" b="1" dirty="0">
              <a:solidFill>
                <a:srgbClr val="C00000"/>
              </a:solidFill>
            </a:endParaRPr>
          </a:p>
          <a:p>
            <a:pPr>
              <a:buClr>
                <a:schemeClr val="tx1"/>
              </a:buClr>
            </a:pPr>
            <a:r>
              <a:rPr lang="en-US" b="1" dirty="0">
                <a:solidFill>
                  <a:srgbClr val="C00000"/>
                </a:solidFill>
              </a:rPr>
              <a:t>m</a:t>
            </a:r>
            <a:r>
              <a:rPr lang="en-US" b="1" dirty="0" smtClean="0">
                <a:solidFill>
                  <a:srgbClr val="C00000"/>
                </a:solidFill>
              </a:rPr>
              <a:t>ovement</a:t>
            </a:r>
            <a:endParaRPr lang="en-US" b="1" dirty="0">
              <a:solidFill>
                <a:srgbClr val="C00000"/>
              </a:solidFill>
            </a:endParaRPr>
          </a:p>
          <a:p>
            <a:pPr>
              <a:buClr>
                <a:schemeClr val="tx1"/>
              </a:buClr>
            </a:pPr>
            <a:r>
              <a:rPr lang="en-US" b="1" dirty="0">
                <a:solidFill>
                  <a:srgbClr val="C00000"/>
                </a:solidFill>
              </a:rPr>
              <a:t>o</a:t>
            </a:r>
            <a:r>
              <a:rPr lang="en-US" b="1" dirty="0" smtClean="0">
                <a:solidFill>
                  <a:srgbClr val="C00000"/>
                </a:solidFill>
              </a:rPr>
              <a:t>rientation</a:t>
            </a:r>
          </a:p>
          <a:p>
            <a:pPr>
              <a:buClr>
                <a:schemeClr val="tx1"/>
              </a:buClr>
            </a:pPr>
            <a:r>
              <a:rPr lang="en-US" b="1" dirty="0" smtClean="0">
                <a:solidFill>
                  <a:srgbClr val="C00000"/>
                </a:solidFill>
              </a:rPr>
              <a:t>(mouth gestures)</a:t>
            </a:r>
          </a:p>
        </p:txBody>
      </p:sp>
    </p:spTree>
    <p:extLst>
      <p:ext uri="{BB962C8B-B14F-4D97-AF65-F5344CB8AC3E}">
        <p14:creationId xmlns:p14="http://schemas.microsoft.com/office/powerpoint/2010/main" val="231276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phonetics</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In </a:t>
            </a:r>
            <a:r>
              <a:rPr lang="en-US" dirty="0"/>
              <a:t>spoken language, we can find minimal pairs for </a:t>
            </a:r>
            <a:r>
              <a:rPr lang="en-US" dirty="0" smtClean="0"/>
              <a:t>each parameter. Here are some from English:</a:t>
            </a:r>
          </a:p>
          <a:p>
            <a:r>
              <a:rPr lang="en-US" dirty="0"/>
              <a:t>p</a:t>
            </a:r>
            <a:r>
              <a:rPr lang="en-US" dirty="0" smtClean="0"/>
              <a:t>lace </a:t>
            </a:r>
            <a:r>
              <a:rPr lang="en-US" dirty="0"/>
              <a:t>of articulation: /</a:t>
            </a:r>
            <a:r>
              <a:rPr lang="en-US" dirty="0" err="1" smtClean="0"/>
              <a:t>pæp</a:t>
            </a:r>
            <a:r>
              <a:rPr lang="en-US" dirty="0"/>
              <a:t>/, </a:t>
            </a:r>
            <a:r>
              <a:rPr lang="en-US" dirty="0" smtClean="0"/>
              <a:t>/</a:t>
            </a:r>
            <a:r>
              <a:rPr lang="en-US" dirty="0" err="1" smtClean="0"/>
              <a:t>tæp</a:t>
            </a:r>
            <a:r>
              <a:rPr lang="en-US" dirty="0" smtClean="0"/>
              <a:t>/, /</a:t>
            </a:r>
            <a:r>
              <a:rPr lang="en-US" dirty="0" err="1" smtClean="0"/>
              <a:t>kæp</a:t>
            </a:r>
            <a:r>
              <a:rPr lang="en-US" dirty="0" smtClean="0"/>
              <a:t>/</a:t>
            </a:r>
            <a:endParaRPr lang="en-US" dirty="0"/>
          </a:p>
          <a:p>
            <a:r>
              <a:rPr lang="en-US" dirty="0"/>
              <a:t>m</a:t>
            </a:r>
            <a:r>
              <a:rPr lang="en-US" dirty="0" smtClean="0"/>
              <a:t>anner </a:t>
            </a:r>
            <a:r>
              <a:rPr lang="en-US" dirty="0"/>
              <a:t>of articulation: /</a:t>
            </a:r>
            <a:r>
              <a:rPr lang="en-US" dirty="0" err="1" smtClean="0"/>
              <a:t>dɛd</a:t>
            </a:r>
            <a:r>
              <a:rPr lang="en-US" dirty="0"/>
              <a:t>/, /</a:t>
            </a:r>
            <a:r>
              <a:rPr lang="en-US" dirty="0" err="1" smtClean="0"/>
              <a:t>nɛd</a:t>
            </a:r>
            <a:r>
              <a:rPr lang="en-US" dirty="0"/>
              <a:t>/, /</a:t>
            </a:r>
            <a:r>
              <a:rPr lang="en-US" dirty="0" err="1" smtClean="0"/>
              <a:t>zɛd</a:t>
            </a:r>
            <a:r>
              <a:rPr lang="en-US" dirty="0"/>
              <a:t>/</a:t>
            </a:r>
          </a:p>
          <a:p>
            <a:r>
              <a:rPr lang="en-US" dirty="0"/>
              <a:t>v</a:t>
            </a:r>
            <a:r>
              <a:rPr lang="en-US" dirty="0" smtClean="0"/>
              <a:t>oicing</a:t>
            </a:r>
            <a:r>
              <a:rPr lang="en-US" dirty="0"/>
              <a:t>: /</a:t>
            </a:r>
            <a:r>
              <a:rPr lang="en-US" dirty="0" err="1" smtClean="0"/>
              <a:t>bɪg</a:t>
            </a:r>
            <a:r>
              <a:rPr lang="en-US" dirty="0"/>
              <a:t>/, /</a:t>
            </a:r>
            <a:r>
              <a:rPr lang="en-US" dirty="0" err="1" smtClean="0"/>
              <a:t>pɪg</a:t>
            </a:r>
            <a:r>
              <a:rPr lang="en-US" dirty="0"/>
              <a:t>/</a:t>
            </a:r>
          </a:p>
          <a:p>
            <a:pPr marL="0" indent="0">
              <a:buNone/>
            </a:pPr>
            <a:r>
              <a:rPr lang="en-US" dirty="0" smtClean="0"/>
              <a:t>In </a:t>
            </a:r>
            <a:r>
              <a:rPr lang="en-US" dirty="0"/>
              <a:t>sign language, we can also find minimal pairs.</a:t>
            </a:r>
            <a:endParaRPr lang="en-US" b="1" dirty="0" smtClean="0">
              <a:solidFill>
                <a:srgbClr val="C00000"/>
              </a:solidFill>
            </a:endParaRPr>
          </a:p>
        </p:txBody>
      </p:sp>
    </p:spTree>
    <p:extLst>
      <p:ext uri="{BB962C8B-B14F-4D97-AF65-F5344CB8AC3E}">
        <p14:creationId xmlns:p14="http://schemas.microsoft.com/office/powerpoint/2010/main" val="328257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phonetics</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b="1" dirty="0" smtClean="0">
                <a:solidFill>
                  <a:srgbClr val="C00000"/>
                </a:solidFill>
              </a:rPr>
              <a:t>Handshape</a:t>
            </a:r>
            <a:r>
              <a:rPr lang="en-US" dirty="0" smtClean="0"/>
              <a:t> minimal pairs in ASL:</a:t>
            </a:r>
          </a:p>
          <a:p>
            <a:pPr marL="0" indent="0" algn="ctr">
              <a:buNone/>
            </a:pPr>
            <a:endParaRPr lang="en-US" dirty="0" smtClean="0"/>
          </a:p>
        </p:txBody>
      </p:sp>
      <p:grpSp>
        <p:nvGrpSpPr>
          <p:cNvPr id="16" name="Group 15"/>
          <p:cNvGrpSpPr/>
          <p:nvPr/>
        </p:nvGrpSpPr>
        <p:grpSpPr>
          <a:xfrm>
            <a:off x="838400" y="4571998"/>
            <a:ext cx="10518578" cy="2057691"/>
            <a:chOff x="838200" y="4403120"/>
            <a:chExt cx="10518578" cy="2057691"/>
          </a:xfrm>
        </p:grpSpPr>
        <p:pic>
          <p:nvPicPr>
            <p:cNvPr id="10" name="asl_twin">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838201" y="4403124"/>
              <a:ext cx="2743583" cy="2057687"/>
            </a:xfrm>
            <a:prstGeom prst="rect">
              <a:avLst/>
            </a:prstGeom>
          </p:spPr>
        </p:pic>
        <p:pic>
          <p:nvPicPr>
            <p:cNvPr id="11" name="asl_restaurant">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4773231" y="4403121"/>
              <a:ext cx="2743583" cy="2057687"/>
            </a:xfrm>
            <a:prstGeom prst="rect">
              <a:avLst/>
            </a:prstGeom>
          </p:spPr>
        </p:pic>
        <p:pic>
          <p:nvPicPr>
            <p:cNvPr id="12" name="asl_israel">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4"/>
            <a:stretch>
              <a:fillRect/>
            </a:stretch>
          </p:blipFill>
          <p:spPr>
            <a:xfrm>
              <a:off x="8610017" y="4403122"/>
              <a:ext cx="2743583" cy="2057687"/>
            </a:xfrm>
            <a:prstGeom prst="rect">
              <a:avLst/>
            </a:prstGeom>
          </p:spPr>
        </p:pic>
        <p:sp>
          <p:nvSpPr>
            <p:cNvPr id="13" name="TextBox 12"/>
            <p:cNvSpPr txBox="1"/>
            <p:nvPr/>
          </p:nvSpPr>
          <p:spPr>
            <a:xfrm>
              <a:off x="838200" y="4416149"/>
              <a:ext cx="2743584" cy="400110"/>
            </a:xfrm>
            <a:prstGeom prst="rect">
              <a:avLst/>
            </a:prstGeom>
            <a:noFill/>
          </p:spPr>
          <p:txBody>
            <a:bodyPr wrap="square" rtlCol="0">
              <a:spAutoFit/>
            </a:bodyPr>
            <a:lstStyle/>
            <a:p>
              <a:pPr algn="r"/>
              <a:r>
                <a:rPr lang="en-US" sz="2000" b="1" dirty="0" smtClean="0">
                  <a:solidFill>
                    <a:schemeClr val="bg1"/>
                  </a:solidFill>
                </a:rPr>
                <a:t>TWIN</a:t>
              </a:r>
              <a:endParaRPr lang="en-US" sz="2000" b="1" dirty="0">
                <a:solidFill>
                  <a:schemeClr val="bg1"/>
                </a:solidFill>
              </a:endParaRPr>
            </a:p>
          </p:txBody>
        </p:sp>
        <p:sp>
          <p:nvSpPr>
            <p:cNvPr id="14" name="TextBox 13"/>
            <p:cNvSpPr txBox="1"/>
            <p:nvPr/>
          </p:nvSpPr>
          <p:spPr>
            <a:xfrm>
              <a:off x="4773231" y="4403120"/>
              <a:ext cx="2746762" cy="400110"/>
            </a:xfrm>
            <a:prstGeom prst="rect">
              <a:avLst/>
            </a:prstGeom>
            <a:noFill/>
          </p:spPr>
          <p:txBody>
            <a:bodyPr wrap="square" rtlCol="0">
              <a:spAutoFit/>
            </a:bodyPr>
            <a:lstStyle/>
            <a:p>
              <a:pPr algn="r"/>
              <a:r>
                <a:rPr lang="en-US" sz="2000" b="1" dirty="0" smtClean="0">
                  <a:solidFill>
                    <a:schemeClr val="bg1"/>
                  </a:solidFill>
                </a:rPr>
                <a:t>RESTAURANT</a:t>
              </a:r>
              <a:endParaRPr lang="en-US" sz="2000" b="1" dirty="0">
                <a:solidFill>
                  <a:schemeClr val="bg1"/>
                </a:solidFill>
              </a:endParaRPr>
            </a:p>
          </p:txBody>
        </p:sp>
        <p:sp>
          <p:nvSpPr>
            <p:cNvPr id="15" name="TextBox 14"/>
            <p:cNvSpPr txBox="1"/>
            <p:nvPr/>
          </p:nvSpPr>
          <p:spPr>
            <a:xfrm>
              <a:off x="8613196" y="4403120"/>
              <a:ext cx="2743582" cy="400110"/>
            </a:xfrm>
            <a:prstGeom prst="rect">
              <a:avLst/>
            </a:prstGeom>
            <a:noFill/>
          </p:spPr>
          <p:txBody>
            <a:bodyPr wrap="square" rtlCol="0">
              <a:spAutoFit/>
            </a:bodyPr>
            <a:lstStyle/>
            <a:p>
              <a:pPr algn="r"/>
              <a:r>
                <a:rPr lang="en-US" sz="2000" b="1" dirty="0" smtClean="0">
                  <a:solidFill>
                    <a:schemeClr val="bg1"/>
                  </a:solidFill>
                </a:rPr>
                <a:t>ISRAEL</a:t>
              </a:r>
              <a:endParaRPr lang="en-US" sz="2000" b="1" dirty="0">
                <a:solidFill>
                  <a:schemeClr val="bg1"/>
                </a:solidFill>
              </a:endParaRPr>
            </a:p>
          </p:txBody>
        </p:sp>
      </p:grpSp>
      <p:grpSp>
        <p:nvGrpSpPr>
          <p:cNvPr id="23" name="Group 22"/>
          <p:cNvGrpSpPr/>
          <p:nvPr/>
        </p:nvGrpSpPr>
        <p:grpSpPr>
          <a:xfrm>
            <a:off x="2798769" y="2286000"/>
            <a:ext cx="6591680" cy="2057688"/>
            <a:chOff x="2800349" y="2207708"/>
            <a:chExt cx="6591680" cy="2057688"/>
          </a:xfrm>
        </p:grpSpPr>
        <p:pic>
          <p:nvPicPr>
            <p:cNvPr id="19" name="asl_ap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6648446" y="2207708"/>
              <a:ext cx="2743583" cy="2057687"/>
            </a:xfrm>
            <a:prstGeom prst="rect">
              <a:avLst/>
            </a:prstGeom>
          </p:spPr>
        </p:pic>
        <p:pic>
          <p:nvPicPr>
            <p:cNvPr id="20" name="asl_candy">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2800350" y="2207709"/>
              <a:ext cx="2743583" cy="2057687"/>
            </a:xfrm>
            <a:prstGeom prst="rect">
              <a:avLst/>
            </a:prstGeom>
          </p:spPr>
        </p:pic>
        <p:sp>
          <p:nvSpPr>
            <p:cNvPr id="21" name="TextBox 20"/>
            <p:cNvSpPr txBox="1"/>
            <p:nvPr/>
          </p:nvSpPr>
          <p:spPr>
            <a:xfrm>
              <a:off x="2800349" y="2207708"/>
              <a:ext cx="2743583" cy="400110"/>
            </a:xfrm>
            <a:prstGeom prst="rect">
              <a:avLst/>
            </a:prstGeom>
            <a:noFill/>
          </p:spPr>
          <p:txBody>
            <a:bodyPr wrap="square" rtlCol="0">
              <a:spAutoFit/>
            </a:bodyPr>
            <a:lstStyle/>
            <a:p>
              <a:pPr algn="r"/>
              <a:r>
                <a:rPr lang="en-US" sz="2000" b="1" dirty="0" smtClean="0">
                  <a:solidFill>
                    <a:schemeClr val="bg1"/>
                  </a:solidFill>
                </a:rPr>
                <a:t>CANDY</a:t>
              </a:r>
              <a:endParaRPr lang="en-US" sz="2000" b="1" dirty="0">
                <a:solidFill>
                  <a:schemeClr val="bg1"/>
                </a:solidFill>
              </a:endParaRPr>
            </a:p>
          </p:txBody>
        </p:sp>
        <p:sp>
          <p:nvSpPr>
            <p:cNvPr id="22" name="TextBox 21"/>
            <p:cNvSpPr txBox="1"/>
            <p:nvPr/>
          </p:nvSpPr>
          <p:spPr>
            <a:xfrm>
              <a:off x="6648446" y="2207708"/>
              <a:ext cx="2743583" cy="400110"/>
            </a:xfrm>
            <a:prstGeom prst="rect">
              <a:avLst/>
            </a:prstGeom>
            <a:noFill/>
          </p:spPr>
          <p:txBody>
            <a:bodyPr wrap="square" rtlCol="0">
              <a:spAutoFit/>
            </a:bodyPr>
            <a:lstStyle/>
            <a:p>
              <a:pPr algn="r"/>
              <a:r>
                <a:rPr lang="en-US" sz="2000" b="1" dirty="0" smtClean="0">
                  <a:solidFill>
                    <a:schemeClr val="bg1"/>
                  </a:solidFill>
                </a:rPr>
                <a:t>APPLE</a:t>
              </a:r>
              <a:endParaRPr lang="en-US" sz="2000" b="1" dirty="0">
                <a:solidFill>
                  <a:schemeClr val="bg1"/>
                </a:solidFill>
              </a:endParaRPr>
            </a:p>
          </p:txBody>
        </p:sp>
      </p:grpSp>
    </p:spTree>
    <p:extLst>
      <p:ext uri="{BB962C8B-B14F-4D97-AF65-F5344CB8AC3E}">
        <p14:creationId xmlns:p14="http://schemas.microsoft.com/office/powerpoint/2010/main" val="159616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5"/>
            </p:par>
            <p:par>
              <p:cTn id="16"/>
            </p:par>
            <p:video>
              <p:cMediaNode vol="80000">
                <p:cTn id="17" fill="hold" display="0">
                  <p:stCondLst>
                    <p:cond delay="indefinite"/>
                  </p:stCondLst>
                </p:cTn>
                <p:tgtEl>
                  <p:spTgt spid="10"/>
                </p:tgtEl>
              </p:cMediaNode>
            </p:video>
            <p:video>
              <p:cMediaNode vol="80000">
                <p:cTn id="18" fill="hold" display="0">
                  <p:stCondLst>
                    <p:cond delay="indefinite"/>
                  </p:stCondLst>
                </p:cTn>
                <p:tgtEl>
                  <p:spTgt spid="11"/>
                </p:tgtEl>
              </p:cMediaNode>
            </p:video>
            <p:video>
              <p:cMediaNode vol="80000">
                <p:cTn id="19" fill="hold" display="0">
                  <p:stCondLst>
                    <p:cond delay="indefinite"/>
                  </p:stCondLst>
                </p:cTn>
                <p:tgtEl>
                  <p:spTgt spid="12"/>
                </p:tgtEl>
              </p:cMediaNode>
            </p:video>
            <p:video>
              <p:cMediaNode vol="80000">
                <p:cTn id="20" fill="hold" display="0">
                  <p:stCondLst>
                    <p:cond delay="indefinite"/>
                  </p:stCondLst>
                </p:cTn>
                <p:tgtEl>
                  <p:spTgt spid="19"/>
                </p:tgtEl>
              </p:cMediaNode>
            </p:video>
            <p:video>
              <p:cMediaNode vol="80000">
                <p:cTn id="21" fill="hold" display="0">
                  <p:stCondLst>
                    <p:cond delay="indefinite"/>
                  </p:stCondLst>
                </p:cTn>
                <p:tgtEl>
                  <p:spTgt spid="20"/>
                </p:tgtEl>
              </p:cMediaNode>
            </p:video>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phonetics</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b="1" dirty="0" smtClean="0">
                <a:solidFill>
                  <a:srgbClr val="C00000"/>
                </a:solidFill>
              </a:rPr>
              <a:t>Location</a:t>
            </a:r>
            <a:r>
              <a:rPr lang="en-US" dirty="0" smtClean="0"/>
              <a:t> minimal pairs in ASL:</a:t>
            </a:r>
          </a:p>
          <a:p>
            <a:pPr marL="0" indent="0" algn="ctr">
              <a:buNone/>
            </a:pPr>
            <a:endParaRPr lang="en-US" dirty="0" smtClean="0"/>
          </a:p>
        </p:txBody>
      </p:sp>
      <p:grpSp>
        <p:nvGrpSpPr>
          <p:cNvPr id="20" name="Group 19"/>
          <p:cNvGrpSpPr/>
          <p:nvPr/>
        </p:nvGrpSpPr>
        <p:grpSpPr>
          <a:xfrm>
            <a:off x="834820" y="2286000"/>
            <a:ext cx="10518980" cy="2057690"/>
            <a:chOff x="834820" y="2257930"/>
            <a:chExt cx="10518980" cy="2057690"/>
          </a:xfrm>
        </p:grpSpPr>
        <p:pic>
          <p:nvPicPr>
            <p:cNvPr id="7" name="asl_fine">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8610216" y="2257933"/>
              <a:ext cx="2743583" cy="2057687"/>
            </a:xfrm>
            <a:prstGeom prst="rect">
              <a:avLst/>
            </a:prstGeom>
          </p:spPr>
        </p:pic>
        <p:pic>
          <p:nvPicPr>
            <p:cNvPr id="9" name="asl_father">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835021" y="2257933"/>
              <a:ext cx="2743583" cy="2057687"/>
            </a:xfrm>
            <a:prstGeom prst="rect">
              <a:avLst/>
            </a:prstGeom>
          </p:spPr>
        </p:pic>
        <p:pic>
          <p:nvPicPr>
            <p:cNvPr id="16" name="asl_mother">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4"/>
            <a:stretch>
              <a:fillRect/>
            </a:stretch>
          </p:blipFill>
          <p:spPr>
            <a:xfrm>
              <a:off x="4722618" y="2257933"/>
              <a:ext cx="2743583" cy="2057687"/>
            </a:xfrm>
            <a:prstGeom prst="rect">
              <a:avLst/>
            </a:prstGeom>
          </p:spPr>
        </p:pic>
        <p:sp>
          <p:nvSpPr>
            <p:cNvPr id="17" name="TextBox 16"/>
            <p:cNvSpPr txBox="1"/>
            <p:nvPr/>
          </p:nvSpPr>
          <p:spPr>
            <a:xfrm>
              <a:off x="834820" y="2257930"/>
              <a:ext cx="2728708" cy="400110"/>
            </a:xfrm>
            <a:prstGeom prst="rect">
              <a:avLst/>
            </a:prstGeom>
            <a:noFill/>
          </p:spPr>
          <p:txBody>
            <a:bodyPr wrap="square" rtlCol="0">
              <a:spAutoFit/>
            </a:bodyPr>
            <a:lstStyle/>
            <a:p>
              <a:pPr algn="r"/>
              <a:r>
                <a:rPr lang="en-US" sz="2000" b="1" dirty="0" smtClean="0">
                  <a:solidFill>
                    <a:schemeClr val="bg1"/>
                  </a:solidFill>
                </a:rPr>
                <a:t>FATHER</a:t>
              </a:r>
              <a:endParaRPr lang="en-US" sz="2000" b="1" dirty="0">
                <a:solidFill>
                  <a:schemeClr val="bg1"/>
                </a:solidFill>
              </a:endParaRPr>
            </a:p>
          </p:txBody>
        </p:sp>
        <p:sp>
          <p:nvSpPr>
            <p:cNvPr id="18" name="TextBox 17"/>
            <p:cNvSpPr txBox="1"/>
            <p:nvPr/>
          </p:nvSpPr>
          <p:spPr>
            <a:xfrm>
              <a:off x="4737594" y="2257930"/>
              <a:ext cx="2728607" cy="400110"/>
            </a:xfrm>
            <a:prstGeom prst="rect">
              <a:avLst/>
            </a:prstGeom>
            <a:noFill/>
          </p:spPr>
          <p:txBody>
            <a:bodyPr wrap="square" rtlCol="0">
              <a:spAutoFit/>
            </a:bodyPr>
            <a:lstStyle/>
            <a:p>
              <a:pPr algn="r"/>
              <a:r>
                <a:rPr lang="en-US" sz="2000" b="1" dirty="0" smtClean="0">
                  <a:solidFill>
                    <a:schemeClr val="bg1"/>
                  </a:solidFill>
                </a:rPr>
                <a:t>MOTHER</a:t>
              </a:r>
              <a:endParaRPr lang="en-US" sz="2000" b="1" dirty="0">
                <a:solidFill>
                  <a:schemeClr val="bg1"/>
                </a:solidFill>
              </a:endParaRPr>
            </a:p>
          </p:txBody>
        </p:sp>
        <p:sp>
          <p:nvSpPr>
            <p:cNvPr id="19" name="TextBox 18"/>
            <p:cNvSpPr txBox="1"/>
            <p:nvPr/>
          </p:nvSpPr>
          <p:spPr>
            <a:xfrm>
              <a:off x="8610216" y="2257930"/>
              <a:ext cx="2743584" cy="400110"/>
            </a:xfrm>
            <a:prstGeom prst="rect">
              <a:avLst/>
            </a:prstGeom>
            <a:noFill/>
          </p:spPr>
          <p:txBody>
            <a:bodyPr wrap="square" rtlCol="0">
              <a:spAutoFit/>
            </a:bodyPr>
            <a:lstStyle/>
            <a:p>
              <a:pPr algn="r"/>
              <a:r>
                <a:rPr lang="en-US" sz="2000" b="1" dirty="0" smtClean="0">
                  <a:solidFill>
                    <a:schemeClr val="bg1"/>
                  </a:solidFill>
                </a:rPr>
                <a:t>FINE</a:t>
              </a:r>
              <a:endParaRPr lang="en-US" sz="2000" b="1" dirty="0">
                <a:solidFill>
                  <a:schemeClr val="bg1"/>
                </a:solidFill>
              </a:endParaRPr>
            </a:p>
          </p:txBody>
        </p:sp>
      </p:grpSp>
      <p:grpSp>
        <p:nvGrpSpPr>
          <p:cNvPr id="26" name="Group 25"/>
          <p:cNvGrpSpPr/>
          <p:nvPr/>
        </p:nvGrpSpPr>
        <p:grpSpPr>
          <a:xfrm>
            <a:off x="2502979" y="4572000"/>
            <a:ext cx="7151944" cy="2057688"/>
            <a:chOff x="2502979" y="4572000"/>
            <a:chExt cx="7151944" cy="2057688"/>
          </a:xfrm>
        </p:grpSpPr>
        <p:grpSp>
          <p:nvGrpSpPr>
            <p:cNvPr id="23" name="Group 22"/>
            <p:cNvGrpSpPr/>
            <p:nvPr/>
          </p:nvGrpSpPr>
          <p:grpSpPr>
            <a:xfrm>
              <a:off x="2502979" y="4572000"/>
              <a:ext cx="7151944" cy="2057688"/>
              <a:chOff x="2502979" y="4534056"/>
              <a:chExt cx="7151944" cy="2057688"/>
            </a:xfrm>
          </p:grpSpPr>
          <p:pic>
            <p:nvPicPr>
              <p:cNvPr id="21" name="asl_d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2502979" y="4534056"/>
                <a:ext cx="2743583" cy="2057687"/>
              </a:xfrm>
              <a:prstGeom prst="rect">
                <a:avLst/>
              </a:prstGeom>
            </p:spPr>
          </p:pic>
          <p:pic>
            <p:nvPicPr>
              <p:cNvPr id="22" name="asl_ugly">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6911340" y="4534057"/>
                <a:ext cx="2743583" cy="2057687"/>
              </a:xfrm>
              <a:prstGeom prst="rect">
                <a:avLst/>
              </a:prstGeom>
            </p:spPr>
          </p:pic>
        </p:grpSp>
        <p:sp>
          <p:nvSpPr>
            <p:cNvPr id="24" name="TextBox 23"/>
            <p:cNvSpPr txBox="1"/>
            <p:nvPr/>
          </p:nvSpPr>
          <p:spPr>
            <a:xfrm>
              <a:off x="2523207" y="4572000"/>
              <a:ext cx="2728708" cy="400110"/>
            </a:xfrm>
            <a:prstGeom prst="rect">
              <a:avLst/>
            </a:prstGeom>
            <a:noFill/>
          </p:spPr>
          <p:txBody>
            <a:bodyPr wrap="square" rtlCol="0">
              <a:spAutoFit/>
            </a:bodyPr>
            <a:lstStyle/>
            <a:p>
              <a:pPr algn="r"/>
              <a:r>
                <a:rPr lang="en-US" sz="2000" b="1" dirty="0" smtClean="0">
                  <a:solidFill>
                    <a:schemeClr val="bg1"/>
                  </a:solidFill>
                </a:rPr>
                <a:t>DRY</a:t>
              </a:r>
              <a:endParaRPr lang="en-US" sz="2000" b="1" dirty="0">
                <a:solidFill>
                  <a:schemeClr val="bg1"/>
                </a:solidFill>
              </a:endParaRPr>
            </a:p>
          </p:txBody>
        </p:sp>
        <p:sp>
          <p:nvSpPr>
            <p:cNvPr id="25" name="TextBox 24"/>
            <p:cNvSpPr txBox="1"/>
            <p:nvPr/>
          </p:nvSpPr>
          <p:spPr>
            <a:xfrm>
              <a:off x="6905452" y="4572000"/>
              <a:ext cx="2728708" cy="400110"/>
            </a:xfrm>
            <a:prstGeom prst="rect">
              <a:avLst/>
            </a:prstGeom>
            <a:noFill/>
          </p:spPr>
          <p:txBody>
            <a:bodyPr wrap="square" rtlCol="0">
              <a:spAutoFit/>
            </a:bodyPr>
            <a:lstStyle/>
            <a:p>
              <a:pPr algn="r"/>
              <a:r>
                <a:rPr lang="en-US" sz="2000" b="1" dirty="0" smtClean="0">
                  <a:solidFill>
                    <a:schemeClr val="bg1"/>
                  </a:solidFill>
                </a:rPr>
                <a:t>UGLY</a:t>
              </a:r>
              <a:endParaRPr lang="en-US" sz="2000" b="1" dirty="0">
                <a:solidFill>
                  <a:schemeClr val="bg1"/>
                </a:solidFill>
              </a:endParaRPr>
            </a:p>
          </p:txBody>
        </p:sp>
      </p:grpSp>
    </p:spTree>
    <p:extLst>
      <p:ext uri="{BB962C8B-B14F-4D97-AF65-F5344CB8AC3E}">
        <p14:creationId xmlns:p14="http://schemas.microsoft.com/office/powerpoint/2010/main" val="312094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video>
              <p:cMediaNode vol="80000">
                <p:cTn id="16" fill="hold" display="0">
                  <p:stCondLst>
                    <p:cond delay="indefinite"/>
                  </p:stCondLst>
                </p:cTn>
                <p:tgtEl>
                  <p:spTgt spid="9"/>
                </p:tgtEl>
              </p:cMediaNode>
            </p:video>
            <p:video>
              <p:cMediaNode vol="80000">
                <p:cTn id="17" fill="hold" display="0">
                  <p:stCondLst>
                    <p:cond delay="indefinite"/>
                  </p:stCondLst>
                </p:cTn>
                <p:tgtEl>
                  <p:spTgt spid="16"/>
                </p:tgtEl>
              </p:cMediaNode>
            </p:video>
            <p:video>
              <p:cMediaNode vol="80000">
                <p:cTn id="18" fill="hold" display="0">
                  <p:stCondLst>
                    <p:cond delay="indefinite"/>
                  </p:stCondLst>
                </p:cTn>
                <p:tgtEl>
                  <p:spTgt spid="21"/>
                </p:tgtEl>
              </p:cMediaNode>
            </p:video>
            <p:video>
              <p:cMediaNode vol="80000">
                <p:cTn id="19" fill="hold" display="0">
                  <p:stCondLst>
                    <p:cond delay="indefinite"/>
                  </p:stCondLst>
                </p:cTn>
                <p:tgtEl>
                  <p:spTgt spid="22"/>
                </p:tgtEl>
              </p:cMediaNode>
            </p:video>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phonetics</a:t>
            </a:r>
            <a:endParaRPr lang="en-US" dirty="0">
              <a:solidFill>
                <a:srgbClr val="C00000"/>
              </a:solidFill>
            </a:endParaRPr>
          </a:p>
        </p:txBody>
      </p:sp>
      <p:sp>
        <p:nvSpPr>
          <p:cNvPr id="3" name="Content Placeholder 2"/>
          <p:cNvSpPr>
            <a:spLocks noGrp="1"/>
          </p:cNvSpPr>
          <p:nvPr>
            <p:ph idx="1"/>
          </p:nvPr>
        </p:nvSpPr>
        <p:spPr>
          <a:xfrm>
            <a:off x="838199" y="1690689"/>
            <a:ext cx="10599997" cy="500991"/>
          </a:xfrm>
        </p:spPr>
        <p:txBody>
          <a:bodyPr>
            <a:normAutofit/>
          </a:bodyPr>
          <a:lstStyle/>
          <a:p>
            <a:pPr marL="0" indent="0">
              <a:buNone/>
            </a:pPr>
            <a:r>
              <a:rPr lang="en-US" b="1" dirty="0" smtClean="0">
                <a:solidFill>
                  <a:srgbClr val="C00000"/>
                </a:solidFill>
              </a:rPr>
              <a:t>Movement</a:t>
            </a:r>
            <a:r>
              <a:rPr lang="en-US" dirty="0" smtClean="0"/>
              <a:t> minimal pairs in ASL:</a:t>
            </a:r>
          </a:p>
          <a:p>
            <a:pPr marL="0" indent="0" algn="ctr">
              <a:buNone/>
            </a:pPr>
            <a:endParaRPr lang="en-US" dirty="0" smtClean="0"/>
          </a:p>
        </p:txBody>
      </p:sp>
      <p:sp>
        <p:nvSpPr>
          <p:cNvPr id="21" name="Content Placeholder 2"/>
          <p:cNvSpPr txBox="1">
            <a:spLocks/>
          </p:cNvSpPr>
          <p:nvPr/>
        </p:nvSpPr>
        <p:spPr>
          <a:xfrm>
            <a:off x="880397" y="4137194"/>
            <a:ext cx="10515600" cy="50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And RSL:</a:t>
            </a:r>
          </a:p>
          <a:p>
            <a:pPr marL="0" indent="0" algn="ctr">
              <a:buFont typeface="Arial" panose="020B0604020202020204" pitchFamily="34" charset="0"/>
              <a:buNone/>
            </a:pPr>
            <a:endParaRPr lang="en-US" dirty="0"/>
          </a:p>
        </p:txBody>
      </p:sp>
      <p:grpSp>
        <p:nvGrpSpPr>
          <p:cNvPr id="10" name="Group 9"/>
          <p:cNvGrpSpPr/>
          <p:nvPr/>
        </p:nvGrpSpPr>
        <p:grpSpPr>
          <a:xfrm>
            <a:off x="2769223" y="2171976"/>
            <a:ext cx="6800618" cy="1963151"/>
            <a:chOff x="2769223" y="2171976"/>
            <a:chExt cx="6800618" cy="1963151"/>
          </a:xfrm>
        </p:grpSpPr>
        <p:pic>
          <p:nvPicPr>
            <p:cNvPr id="4" name="asl_coffee">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978679" y="2171976"/>
              <a:ext cx="2591161" cy="1943371"/>
            </a:xfrm>
            <a:prstGeom prst="rect">
              <a:avLst/>
            </a:prstGeom>
          </p:spPr>
        </p:pic>
        <p:pic>
          <p:nvPicPr>
            <p:cNvPr id="5" name="asl_make">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1"/>
            <a:stretch>
              <a:fillRect/>
            </a:stretch>
          </p:blipFill>
          <p:spPr>
            <a:xfrm>
              <a:off x="2769223" y="2191756"/>
              <a:ext cx="2591161" cy="1943371"/>
            </a:xfrm>
            <a:prstGeom prst="rect">
              <a:avLst/>
            </a:prstGeom>
          </p:spPr>
        </p:pic>
        <p:sp>
          <p:nvSpPr>
            <p:cNvPr id="22" name="TextBox 21"/>
            <p:cNvSpPr txBox="1"/>
            <p:nvPr/>
          </p:nvSpPr>
          <p:spPr>
            <a:xfrm>
              <a:off x="2769223" y="2191680"/>
              <a:ext cx="2591162" cy="400048"/>
            </a:xfrm>
            <a:prstGeom prst="rect">
              <a:avLst/>
            </a:prstGeom>
            <a:noFill/>
          </p:spPr>
          <p:txBody>
            <a:bodyPr wrap="square" rtlCol="0">
              <a:spAutoFit/>
            </a:bodyPr>
            <a:lstStyle/>
            <a:p>
              <a:pPr algn="r"/>
              <a:r>
                <a:rPr lang="en-US" sz="2000" b="1" dirty="0" smtClean="0">
                  <a:solidFill>
                    <a:schemeClr val="bg1"/>
                  </a:solidFill>
                </a:rPr>
                <a:t>MAKE</a:t>
              </a:r>
              <a:endParaRPr lang="en-US" sz="2000" b="1" dirty="0">
                <a:solidFill>
                  <a:schemeClr val="bg1"/>
                </a:solidFill>
              </a:endParaRPr>
            </a:p>
          </p:txBody>
        </p:sp>
        <p:sp>
          <p:nvSpPr>
            <p:cNvPr id="23" name="TextBox 22"/>
            <p:cNvSpPr txBox="1"/>
            <p:nvPr/>
          </p:nvSpPr>
          <p:spPr>
            <a:xfrm>
              <a:off x="6978678" y="2171976"/>
              <a:ext cx="2591163" cy="400048"/>
            </a:xfrm>
            <a:prstGeom prst="rect">
              <a:avLst/>
            </a:prstGeom>
            <a:noFill/>
          </p:spPr>
          <p:txBody>
            <a:bodyPr wrap="square" rtlCol="0">
              <a:spAutoFit/>
            </a:bodyPr>
            <a:lstStyle/>
            <a:p>
              <a:pPr algn="r"/>
              <a:r>
                <a:rPr lang="en-US" sz="2000" b="1" dirty="0" smtClean="0">
                  <a:solidFill>
                    <a:schemeClr val="bg1"/>
                  </a:solidFill>
                </a:rPr>
                <a:t>COFFEE</a:t>
              </a:r>
              <a:endParaRPr lang="en-US" sz="2000" b="1" dirty="0">
                <a:solidFill>
                  <a:schemeClr val="bg1"/>
                </a:solidFill>
              </a:endParaRPr>
            </a:p>
          </p:txBody>
        </p:sp>
      </p:grpSp>
      <p:grpSp>
        <p:nvGrpSpPr>
          <p:cNvPr id="26" name="Group 25"/>
          <p:cNvGrpSpPr/>
          <p:nvPr/>
        </p:nvGrpSpPr>
        <p:grpSpPr>
          <a:xfrm>
            <a:off x="2769221" y="4638263"/>
            <a:ext cx="6800620" cy="1944924"/>
            <a:chOff x="2769221" y="4706764"/>
            <a:chExt cx="6800620" cy="1944924"/>
          </a:xfrm>
        </p:grpSpPr>
        <p:pic>
          <p:nvPicPr>
            <p:cNvPr id="11" name="rsl_mosc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769222" y="4708316"/>
              <a:ext cx="2591161" cy="1943371"/>
            </a:xfrm>
            <a:prstGeom prst="rect">
              <a:avLst/>
            </a:prstGeom>
          </p:spPr>
        </p:pic>
        <p:pic>
          <p:nvPicPr>
            <p:cNvPr id="12" name="rsl_grandmothe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978679" y="4708316"/>
              <a:ext cx="2591162" cy="1943372"/>
            </a:xfrm>
            <a:prstGeom prst="rect">
              <a:avLst/>
            </a:prstGeom>
          </p:spPr>
        </p:pic>
        <p:sp>
          <p:nvSpPr>
            <p:cNvPr id="24" name="TextBox 23"/>
            <p:cNvSpPr txBox="1"/>
            <p:nvPr/>
          </p:nvSpPr>
          <p:spPr>
            <a:xfrm>
              <a:off x="2769221" y="4706764"/>
              <a:ext cx="2591162" cy="400048"/>
            </a:xfrm>
            <a:prstGeom prst="rect">
              <a:avLst/>
            </a:prstGeom>
            <a:noFill/>
          </p:spPr>
          <p:txBody>
            <a:bodyPr wrap="square" rtlCol="0">
              <a:spAutoFit/>
            </a:bodyPr>
            <a:lstStyle/>
            <a:p>
              <a:pPr algn="r"/>
              <a:r>
                <a:rPr lang="en-US" sz="2000" b="1" dirty="0" smtClean="0">
                  <a:solidFill>
                    <a:schemeClr val="bg1"/>
                  </a:solidFill>
                </a:rPr>
                <a:t>MOSCOW</a:t>
              </a:r>
              <a:endParaRPr lang="en-US" sz="2000" b="1" dirty="0">
                <a:solidFill>
                  <a:schemeClr val="bg1"/>
                </a:solidFill>
              </a:endParaRPr>
            </a:p>
          </p:txBody>
        </p:sp>
        <p:sp>
          <p:nvSpPr>
            <p:cNvPr id="25" name="TextBox 24"/>
            <p:cNvSpPr txBox="1"/>
            <p:nvPr/>
          </p:nvSpPr>
          <p:spPr>
            <a:xfrm>
              <a:off x="6978678" y="4706764"/>
              <a:ext cx="2591162" cy="400048"/>
            </a:xfrm>
            <a:prstGeom prst="rect">
              <a:avLst/>
            </a:prstGeom>
            <a:noFill/>
          </p:spPr>
          <p:txBody>
            <a:bodyPr wrap="square" rtlCol="0">
              <a:spAutoFit/>
            </a:bodyPr>
            <a:lstStyle/>
            <a:p>
              <a:pPr algn="r"/>
              <a:r>
                <a:rPr lang="en-US" sz="2000" b="1" dirty="0" smtClean="0">
                  <a:solidFill>
                    <a:schemeClr val="bg1"/>
                  </a:solidFill>
                </a:rPr>
                <a:t>GRANDMA</a:t>
              </a:r>
              <a:endParaRPr lang="en-US" sz="2000" b="1" dirty="0">
                <a:solidFill>
                  <a:schemeClr val="bg1"/>
                </a:solidFill>
              </a:endParaRPr>
            </a:p>
          </p:txBody>
        </p:sp>
      </p:grpSp>
    </p:spTree>
    <p:extLst>
      <p:ext uri="{BB962C8B-B14F-4D97-AF65-F5344CB8AC3E}">
        <p14:creationId xmlns:p14="http://schemas.microsoft.com/office/powerpoint/2010/main" val="98515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video>
              <p:cMediaNode vol="80000">
                <p:cTn id="20" fill="hold" display="0">
                  <p:stCondLst>
                    <p:cond delay="indefinite"/>
                  </p:stCondLst>
                </p:cTn>
                <p:tgtEl>
                  <p:spTgt spid="5"/>
                </p:tgtEl>
              </p:cMediaNode>
            </p:video>
            <p:video>
              <p:cMediaNode vol="80000">
                <p:cTn id="21" fill="hold" display="0">
                  <p:stCondLst>
                    <p:cond delay="indefinite"/>
                  </p:stCondLst>
                </p:cTn>
                <p:tgtEl>
                  <p:spTgt spid="11"/>
                </p:tgtEl>
              </p:cMediaNode>
            </p:video>
            <p:video>
              <p:cMediaNode vol="80000">
                <p:cTn id="22" fill="hold" display="0">
                  <p:stCondLst>
                    <p:cond delay="indefinite"/>
                  </p:stCondLst>
                </p:cTn>
                <p:tgtEl>
                  <p:spTgt spid="12"/>
                </p:tgtEl>
              </p:cMediaNode>
            </p:video>
          </p:childTnLst>
        </p:cTn>
      </p:par>
    </p:tnLst>
    <p:bldLst>
      <p:bldP spid="3" grpId="0" uiExpand="1" build="p"/>
      <p:bldP spid="2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phonetics</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b="1" dirty="0" smtClean="0">
                <a:solidFill>
                  <a:srgbClr val="C00000"/>
                </a:solidFill>
              </a:rPr>
              <a:t>Orientation</a:t>
            </a:r>
            <a:r>
              <a:rPr lang="en-US" dirty="0" smtClean="0"/>
              <a:t> minimal pairs in ASL:</a:t>
            </a:r>
          </a:p>
          <a:p>
            <a:pPr marL="0" indent="0" algn="ctr">
              <a:buNone/>
            </a:pPr>
            <a:endParaRPr lang="en-US" dirty="0" smtClean="0"/>
          </a:p>
        </p:txBody>
      </p:sp>
      <p:grpSp>
        <p:nvGrpSpPr>
          <p:cNvPr id="12" name="Group 11"/>
          <p:cNvGrpSpPr/>
          <p:nvPr/>
        </p:nvGrpSpPr>
        <p:grpSpPr>
          <a:xfrm>
            <a:off x="2505192" y="2286000"/>
            <a:ext cx="7154166" cy="2057688"/>
            <a:chOff x="2505192" y="2286000"/>
            <a:chExt cx="7154166" cy="2057688"/>
          </a:xfrm>
        </p:grpSpPr>
        <p:grpSp>
          <p:nvGrpSpPr>
            <p:cNvPr id="10" name="Group 9"/>
            <p:cNvGrpSpPr/>
            <p:nvPr/>
          </p:nvGrpSpPr>
          <p:grpSpPr>
            <a:xfrm>
              <a:off x="2505196" y="2286000"/>
              <a:ext cx="7154162" cy="2057688"/>
              <a:chOff x="2505196" y="2266799"/>
              <a:chExt cx="7154162" cy="2057688"/>
            </a:xfrm>
          </p:grpSpPr>
          <p:pic>
            <p:nvPicPr>
              <p:cNvPr id="4" name="asl_stars">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2505196" y="2266800"/>
                <a:ext cx="2743583" cy="2057687"/>
              </a:xfrm>
              <a:prstGeom prst="rect">
                <a:avLst/>
              </a:prstGeom>
            </p:spPr>
          </p:pic>
          <p:pic>
            <p:nvPicPr>
              <p:cNvPr id="5" name="asl_socks">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1"/>
              <a:stretch>
                <a:fillRect/>
              </a:stretch>
            </p:blipFill>
            <p:spPr>
              <a:xfrm>
                <a:off x="6915775" y="2266799"/>
                <a:ext cx="2743583" cy="2057687"/>
              </a:xfrm>
              <a:prstGeom prst="rect">
                <a:avLst/>
              </a:prstGeom>
            </p:spPr>
          </p:pic>
        </p:grpSp>
        <p:sp>
          <p:nvSpPr>
            <p:cNvPr id="21" name="TextBox 20"/>
            <p:cNvSpPr txBox="1"/>
            <p:nvPr/>
          </p:nvSpPr>
          <p:spPr>
            <a:xfrm>
              <a:off x="2505192" y="2286000"/>
              <a:ext cx="2743583" cy="400110"/>
            </a:xfrm>
            <a:prstGeom prst="rect">
              <a:avLst/>
            </a:prstGeom>
            <a:noFill/>
          </p:spPr>
          <p:txBody>
            <a:bodyPr wrap="square" rtlCol="0">
              <a:spAutoFit/>
            </a:bodyPr>
            <a:lstStyle/>
            <a:p>
              <a:pPr algn="r"/>
              <a:r>
                <a:rPr lang="en-US" sz="2000" b="1" dirty="0" smtClean="0">
                  <a:solidFill>
                    <a:schemeClr val="bg1"/>
                  </a:solidFill>
                </a:rPr>
                <a:t>STARS</a:t>
              </a:r>
              <a:endParaRPr lang="en-US" sz="2000" b="1" dirty="0">
                <a:solidFill>
                  <a:schemeClr val="bg1"/>
                </a:solidFill>
              </a:endParaRPr>
            </a:p>
          </p:txBody>
        </p:sp>
        <p:sp>
          <p:nvSpPr>
            <p:cNvPr id="22" name="TextBox 21"/>
            <p:cNvSpPr txBox="1"/>
            <p:nvPr/>
          </p:nvSpPr>
          <p:spPr>
            <a:xfrm>
              <a:off x="6915766" y="2286000"/>
              <a:ext cx="2743583" cy="400110"/>
            </a:xfrm>
            <a:prstGeom prst="rect">
              <a:avLst/>
            </a:prstGeom>
            <a:noFill/>
          </p:spPr>
          <p:txBody>
            <a:bodyPr wrap="square" rtlCol="0">
              <a:spAutoFit/>
            </a:bodyPr>
            <a:lstStyle/>
            <a:p>
              <a:pPr algn="r"/>
              <a:r>
                <a:rPr lang="en-US" sz="2000" b="1" dirty="0" smtClean="0">
                  <a:solidFill>
                    <a:schemeClr val="bg1"/>
                  </a:solidFill>
                </a:rPr>
                <a:t>SOCKS</a:t>
              </a:r>
              <a:endParaRPr lang="en-US" sz="2000" b="1" dirty="0">
                <a:solidFill>
                  <a:schemeClr val="bg1"/>
                </a:solidFill>
              </a:endParaRPr>
            </a:p>
          </p:txBody>
        </p:sp>
      </p:grpSp>
      <p:grpSp>
        <p:nvGrpSpPr>
          <p:cNvPr id="13" name="Group 12"/>
          <p:cNvGrpSpPr/>
          <p:nvPr/>
        </p:nvGrpSpPr>
        <p:grpSpPr>
          <a:xfrm>
            <a:off x="2505192" y="4572000"/>
            <a:ext cx="7154158" cy="2057687"/>
            <a:chOff x="2505192" y="4572000"/>
            <a:chExt cx="7154158" cy="2057687"/>
          </a:xfrm>
        </p:grpSpPr>
        <p:grpSp>
          <p:nvGrpSpPr>
            <p:cNvPr id="11" name="Group 10"/>
            <p:cNvGrpSpPr/>
            <p:nvPr/>
          </p:nvGrpSpPr>
          <p:grpSpPr>
            <a:xfrm>
              <a:off x="2505192" y="4572000"/>
              <a:ext cx="7154158" cy="2057687"/>
              <a:chOff x="2505192" y="4491166"/>
              <a:chExt cx="7154158" cy="2057687"/>
            </a:xfrm>
          </p:grpSpPr>
          <p:pic>
            <p:nvPicPr>
              <p:cNvPr id="6" name="asl_chai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915767" y="4491166"/>
                <a:ext cx="2743583" cy="2057687"/>
              </a:xfrm>
              <a:prstGeom prst="rect">
                <a:avLst/>
              </a:prstGeom>
            </p:spPr>
          </p:pic>
          <p:pic>
            <p:nvPicPr>
              <p:cNvPr id="8" name="asl_nam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2505192" y="4491166"/>
                <a:ext cx="2743583" cy="2057687"/>
              </a:xfrm>
              <a:prstGeom prst="rect">
                <a:avLst/>
              </a:prstGeom>
            </p:spPr>
          </p:pic>
        </p:grpSp>
        <p:sp>
          <p:nvSpPr>
            <p:cNvPr id="23" name="TextBox 22"/>
            <p:cNvSpPr txBox="1"/>
            <p:nvPr/>
          </p:nvSpPr>
          <p:spPr>
            <a:xfrm>
              <a:off x="6915765" y="4581555"/>
              <a:ext cx="2743583" cy="400110"/>
            </a:xfrm>
            <a:prstGeom prst="rect">
              <a:avLst/>
            </a:prstGeom>
            <a:noFill/>
          </p:spPr>
          <p:txBody>
            <a:bodyPr wrap="square" rtlCol="0">
              <a:spAutoFit/>
            </a:bodyPr>
            <a:lstStyle/>
            <a:p>
              <a:pPr algn="r"/>
              <a:r>
                <a:rPr lang="en-US" sz="2000" b="1" dirty="0" smtClean="0">
                  <a:solidFill>
                    <a:schemeClr val="bg1"/>
                  </a:solidFill>
                </a:rPr>
                <a:t>CHAIR</a:t>
              </a:r>
              <a:endParaRPr lang="en-US" sz="2000" b="1" dirty="0">
                <a:solidFill>
                  <a:schemeClr val="bg1"/>
                </a:solidFill>
              </a:endParaRPr>
            </a:p>
          </p:txBody>
        </p:sp>
        <p:sp>
          <p:nvSpPr>
            <p:cNvPr id="24" name="TextBox 23"/>
            <p:cNvSpPr txBox="1"/>
            <p:nvPr/>
          </p:nvSpPr>
          <p:spPr>
            <a:xfrm>
              <a:off x="2505192" y="4572000"/>
              <a:ext cx="2743583" cy="400110"/>
            </a:xfrm>
            <a:prstGeom prst="rect">
              <a:avLst/>
            </a:prstGeom>
            <a:noFill/>
          </p:spPr>
          <p:txBody>
            <a:bodyPr wrap="square" rtlCol="0">
              <a:spAutoFit/>
            </a:bodyPr>
            <a:lstStyle/>
            <a:p>
              <a:pPr algn="r"/>
              <a:r>
                <a:rPr lang="en-US" sz="2000" b="1" dirty="0" smtClean="0">
                  <a:solidFill>
                    <a:schemeClr val="bg1"/>
                  </a:solidFill>
                </a:rPr>
                <a:t>NAME</a:t>
              </a:r>
              <a:endParaRPr lang="en-US" sz="2000" b="1" dirty="0">
                <a:solidFill>
                  <a:schemeClr val="bg1"/>
                </a:solidFill>
              </a:endParaRPr>
            </a:p>
          </p:txBody>
        </p:sp>
      </p:grpSp>
    </p:spTree>
    <p:extLst>
      <p:ext uri="{BB962C8B-B14F-4D97-AF65-F5344CB8AC3E}">
        <p14:creationId xmlns:p14="http://schemas.microsoft.com/office/powerpoint/2010/main" val="42554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5"/>
            </p:par>
            <p:par>
              <p:cTn id="16"/>
            </p:par>
            <p:par>
              <p:cTn id="17"/>
            </p:par>
            <p:video>
              <p:cMediaNode vol="80000">
                <p:cTn id="18" fill="hold" display="0">
                  <p:stCondLst>
                    <p:cond delay="indefinite"/>
                  </p:stCondLst>
                </p:cTn>
                <p:tgtEl>
                  <p:spTgt spid="4"/>
                </p:tgtEl>
              </p:cMediaNode>
            </p:video>
            <p:video>
              <p:cMediaNode vol="80000">
                <p:cTn id="19" fill="hold" display="0">
                  <p:stCondLst>
                    <p:cond delay="indefinite"/>
                  </p:stCondLst>
                </p:cTn>
                <p:tgtEl>
                  <p:spTgt spid="5"/>
                </p:tgtEl>
              </p:cMediaNode>
            </p:video>
            <p:video>
              <p:cMediaNode vol="80000">
                <p:cTn id="20" fill="hold" display="0">
                  <p:stCondLst>
                    <p:cond delay="indefinite"/>
                  </p:stCondLst>
                </p:cTn>
                <p:tgtEl>
                  <p:spTgt spid="6"/>
                </p:tgtEl>
              </p:cMediaNode>
            </p:video>
            <p:video>
              <p:cMediaNode vol="80000">
                <p:cTn id="21" fill="hold" display="0">
                  <p:stCondLst>
                    <p:cond delay="indefinite"/>
                  </p:stCondLst>
                </p:cTn>
                <p:tgtEl>
                  <p:spTgt spid="8"/>
                </p:tgtEl>
              </p:cMediaNode>
            </p:video>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phonetics</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b="1" dirty="0" smtClean="0">
                <a:solidFill>
                  <a:srgbClr val="C00000"/>
                </a:solidFill>
              </a:rPr>
              <a:t>Mouth gestures</a:t>
            </a:r>
          </a:p>
          <a:p>
            <a:pPr marL="0" indent="0">
              <a:buNone/>
            </a:pPr>
            <a:r>
              <a:rPr lang="en-US" dirty="0" smtClean="0"/>
              <a:t>Sometimes signs are accompanied with </a:t>
            </a:r>
            <a:r>
              <a:rPr lang="en-US" b="1" dirty="0" smtClean="0">
                <a:solidFill>
                  <a:srgbClr val="C00000"/>
                </a:solidFill>
              </a:rPr>
              <a:t>mouthing</a:t>
            </a:r>
            <a:r>
              <a:rPr lang="en-US" dirty="0" smtClean="0"/>
              <a:t>, the production of visual syllables based on spoken language counterparts (typically reduced). The amount of mouthing differs across sign languages, individual signers, and linguistic contexts (e.g., mouthing accompanies nouns much more often than verbs). A signer can produce a lot of mouthing even without knowing the relevant spoken language.</a:t>
            </a:r>
          </a:p>
        </p:txBody>
      </p:sp>
    </p:spTree>
    <p:extLst>
      <p:ext uri="{BB962C8B-B14F-4D97-AF65-F5344CB8AC3E}">
        <p14:creationId xmlns:p14="http://schemas.microsoft.com/office/powerpoint/2010/main" val="370207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1"/>
            </p:par>
            <p:par>
              <p:cTn id="12"/>
            </p:par>
            <p:par>
              <p:cTn id="13"/>
            </p:par>
            <p:par>
              <p:cTn id="14"/>
            </p:par>
            <p:par>
              <p:cTn id="15"/>
            </p:par>
            <p:par>
              <p:cTn id="16"/>
            </p:par>
            <p:par>
              <p:cTn id="17"/>
            </p:par>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sz="4400" b="1" dirty="0">
                <a:solidFill>
                  <a:srgbClr val="C00000"/>
                </a:solidFill>
              </a:rPr>
              <a:t>What </a:t>
            </a:r>
            <a:r>
              <a:rPr lang="en-US" sz="4400" b="1" dirty="0" smtClean="0">
                <a:solidFill>
                  <a:srgbClr val="C00000"/>
                </a:solidFill>
              </a:rPr>
              <a:t>is </a:t>
            </a:r>
            <a:r>
              <a:rPr lang="en-US" sz="4400" b="1" dirty="0">
                <a:solidFill>
                  <a:srgbClr val="C00000"/>
                </a:solidFill>
              </a:rPr>
              <a:t>sign </a:t>
            </a:r>
            <a:r>
              <a:rPr lang="en-US" sz="4400" b="1" dirty="0" smtClean="0">
                <a:solidFill>
                  <a:srgbClr val="C00000"/>
                </a:solidFill>
              </a:rPr>
              <a:t>language?</a:t>
            </a:r>
            <a:endParaRPr lang="en-US" sz="4400" b="1" dirty="0">
              <a:solidFill>
                <a:srgbClr val="C00000"/>
              </a:solidFill>
            </a:endParaRPr>
          </a:p>
          <a:p>
            <a:pPr marL="0" indent="0">
              <a:buNone/>
            </a:pPr>
            <a:r>
              <a:rPr lang="en-US" dirty="0">
                <a:hlinkClick r:id="rId2" action="ppaction://hlinksldjump"/>
              </a:rPr>
              <a:t>Sign language phonetics</a:t>
            </a:r>
            <a:endParaRPr lang="en-US" dirty="0"/>
          </a:p>
          <a:p>
            <a:pPr marL="0" indent="0">
              <a:buNone/>
            </a:pPr>
            <a:r>
              <a:rPr lang="en-US" dirty="0">
                <a:hlinkClick r:id="rId3" action="ppaction://hlinksldjump"/>
              </a:rPr>
              <a:t>Sign language phonology</a:t>
            </a:r>
            <a:endParaRPr lang="en-US" dirty="0"/>
          </a:p>
          <a:p>
            <a:pPr marL="0" indent="0">
              <a:buNone/>
            </a:pPr>
            <a:r>
              <a:rPr lang="en-US" dirty="0">
                <a:hlinkClick r:id="rId4" action="ppaction://hlinksldjump"/>
              </a:rPr>
              <a:t>Non-segmental non-manual markers</a:t>
            </a:r>
            <a:endParaRPr lang="en-US" dirty="0"/>
          </a:p>
          <a:p>
            <a:pPr marL="0" indent="0">
              <a:buNone/>
            </a:pPr>
            <a:r>
              <a:rPr lang="en-US" dirty="0">
                <a:hlinkClick r:id="rId5" action="ppaction://hlinksldjump"/>
              </a:rPr>
              <a:t>Sign language morphology</a:t>
            </a:r>
            <a:endParaRPr lang="en-US" dirty="0"/>
          </a:p>
          <a:p>
            <a:pPr marL="0" indent="0">
              <a:buNone/>
            </a:pPr>
            <a:r>
              <a:rPr lang="en-US" dirty="0">
                <a:hlinkClick r:id="rId6" action="ppaction://hlinksldjump"/>
              </a:rPr>
              <a:t>Sign language syntax</a:t>
            </a:r>
            <a:endParaRPr lang="en-US" dirty="0"/>
          </a:p>
          <a:p>
            <a:pPr marL="0" indent="0">
              <a:buNone/>
            </a:pPr>
            <a:r>
              <a:rPr lang="en-US" dirty="0">
                <a:hlinkClick r:id="rId7" action="ppaction://hlinksldjump"/>
              </a:rPr>
              <a:t>Pronouns in sign language</a:t>
            </a:r>
            <a:endParaRPr lang="en-US" dirty="0"/>
          </a:p>
          <a:p>
            <a:pPr marL="0" indent="0">
              <a:buNone/>
            </a:pPr>
            <a:r>
              <a:rPr lang="en-US" dirty="0">
                <a:hlinkClick r:id="rId8" action="ppaction://hlinksldjump"/>
              </a:rPr>
              <a:t>Event visibility hypothesis</a:t>
            </a:r>
            <a:endParaRPr lang="en-US" dirty="0"/>
          </a:p>
          <a:p>
            <a:pPr marL="0" indent="0">
              <a:buNone/>
            </a:pPr>
            <a:r>
              <a:rPr lang="en-US" dirty="0">
                <a:hlinkClick r:id="rId9" action="ppaction://hlinksldjump"/>
              </a:rPr>
              <a:t>What you need to </a:t>
            </a:r>
            <a:r>
              <a:rPr lang="en-US" dirty="0" smtClean="0">
                <a:hlinkClick r:id="rId9" action="ppaction://hlinksldjump"/>
              </a:rPr>
              <a:t>know</a:t>
            </a:r>
            <a:endParaRPr lang="en-US" dirty="0"/>
          </a:p>
        </p:txBody>
      </p:sp>
    </p:spTree>
    <p:extLst>
      <p:ext uri="{BB962C8B-B14F-4D97-AF65-F5344CB8AC3E}">
        <p14:creationId xmlns:p14="http://schemas.microsoft.com/office/powerpoint/2010/main" val="1135828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phonetics</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Some mouth gestures do not correspond to anything in a spoken language. Such gestures tend to be obligatory components of signs.</a:t>
            </a:r>
          </a:p>
        </p:txBody>
      </p:sp>
      <p:grpSp>
        <p:nvGrpSpPr>
          <p:cNvPr id="8" name="Group 7"/>
          <p:cNvGrpSpPr/>
          <p:nvPr/>
        </p:nvGrpSpPr>
        <p:grpSpPr>
          <a:xfrm>
            <a:off x="2377439" y="2743200"/>
            <a:ext cx="7436805" cy="2286319"/>
            <a:chOff x="2377439" y="2743200"/>
            <a:chExt cx="7436805" cy="2286319"/>
          </a:xfrm>
        </p:grpSpPr>
        <p:pic>
          <p:nvPicPr>
            <p:cNvPr id="4" name="asl_not-y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77440" y="2743200"/>
              <a:ext cx="3048425" cy="2286319"/>
            </a:xfrm>
            <a:prstGeom prst="rect">
              <a:avLst/>
            </a:prstGeom>
          </p:spPr>
        </p:pic>
        <p:pic>
          <p:nvPicPr>
            <p:cNvPr id="5" name="rsl_very-bi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765819" y="2743200"/>
              <a:ext cx="3048425" cy="2286319"/>
            </a:xfrm>
            <a:prstGeom prst="rect">
              <a:avLst/>
            </a:prstGeom>
          </p:spPr>
        </p:pic>
        <p:sp>
          <p:nvSpPr>
            <p:cNvPr id="6" name="TextBox 5"/>
            <p:cNvSpPr txBox="1"/>
            <p:nvPr/>
          </p:nvSpPr>
          <p:spPr>
            <a:xfrm>
              <a:off x="2377439" y="2743200"/>
              <a:ext cx="3048425" cy="707886"/>
            </a:xfrm>
            <a:prstGeom prst="rect">
              <a:avLst/>
            </a:prstGeom>
            <a:noFill/>
          </p:spPr>
          <p:txBody>
            <a:bodyPr wrap="square" rtlCol="0">
              <a:spAutoFit/>
            </a:bodyPr>
            <a:lstStyle/>
            <a:p>
              <a:pPr algn="r"/>
              <a:r>
                <a:rPr lang="en-US" sz="2000" b="1" dirty="0" smtClean="0">
                  <a:solidFill>
                    <a:schemeClr val="bg1"/>
                  </a:solidFill>
                </a:rPr>
                <a:t>NOT YET </a:t>
              </a:r>
            </a:p>
            <a:p>
              <a:pPr algn="r"/>
              <a:r>
                <a:rPr lang="en-US" sz="2000" b="1" dirty="0" smtClean="0">
                  <a:solidFill>
                    <a:schemeClr val="bg1"/>
                  </a:solidFill>
                </a:rPr>
                <a:t>(ASL)</a:t>
              </a:r>
              <a:endParaRPr lang="en-US" sz="2000" b="1" dirty="0">
                <a:solidFill>
                  <a:schemeClr val="bg1"/>
                </a:solidFill>
              </a:endParaRPr>
            </a:p>
          </p:txBody>
        </p:sp>
        <p:sp>
          <p:nvSpPr>
            <p:cNvPr id="7" name="TextBox 6"/>
            <p:cNvSpPr txBox="1"/>
            <p:nvPr/>
          </p:nvSpPr>
          <p:spPr>
            <a:xfrm>
              <a:off x="6765818" y="2743200"/>
              <a:ext cx="3048425" cy="707886"/>
            </a:xfrm>
            <a:prstGeom prst="rect">
              <a:avLst/>
            </a:prstGeom>
            <a:noFill/>
          </p:spPr>
          <p:txBody>
            <a:bodyPr wrap="square" rtlCol="0">
              <a:spAutoFit/>
            </a:bodyPr>
            <a:lstStyle/>
            <a:p>
              <a:pPr algn="r"/>
              <a:r>
                <a:rPr lang="en-US" sz="2000" b="1" dirty="0" smtClean="0">
                  <a:solidFill>
                    <a:schemeClr val="bg1"/>
                  </a:solidFill>
                </a:rPr>
                <a:t>VERY BIG </a:t>
              </a:r>
            </a:p>
            <a:p>
              <a:pPr algn="r"/>
              <a:r>
                <a:rPr lang="en-US" sz="2000" b="1" dirty="0" smtClean="0">
                  <a:solidFill>
                    <a:schemeClr val="bg1"/>
                  </a:solidFill>
                </a:rPr>
                <a:t>(RSL)</a:t>
              </a:r>
              <a:endParaRPr lang="en-US" sz="2000" b="1" dirty="0">
                <a:solidFill>
                  <a:schemeClr val="bg1"/>
                </a:solidFill>
              </a:endParaRPr>
            </a:p>
          </p:txBody>
        </p:sp>
      </p:grpSp>
    </p:spTree>
    <p:extLst>
      <p:ext uri="{BB962C8B-B14F-4D97-AF65-F5344CB8AC3E}">
        <p14:creationId xmlns:p14="http://schemas.microsoft.com/office/powerpoint/2010/main" val="163434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1"/>
            </p:par>
            <p:par>
              <p:cTn id="12"/>
            </p:par>
            <p:par>
              <p:cTn id="13"/>
            </p:par>
            <p:par>
              <p:cTn id="14"/>
            </p:par>
            <p:par>
              <p:cTn id="15"/>
            </p:par>
            <p:par>
              <p:cTn id="16"/>
            </p:par>
            <p:par>
              <p:cTn id="17"/>
            </p:par>
            <p:video>
              <p:cMediaNode vol="80000">
                <p:cTn id="18" fill="hold" display="0">
                  <p:stCondLst>
                    <p:cond delay="indefinite"/>
                  </p:stCondLst>
                </p:cTn>
                <p:tgtEl>
                  <p:spTgt spid="4"/>
                </p:tgtEl>
              </p:cMediaNode>
            </p:video>
            <p:video>
              <p:cMediaNode vol="80000">
                <p:cTn id="19" fill="hold" display="0">
                  <p:stCondLst>
                    <p:cond delay="indefinite"/>
                  </p:stCondLst>
                </p:cTn>
                <p:tgtEl>
                  <p:spTgt spid="5"/>
                </p:tgtEl>
              </p:cMediaNode>
            </p:video>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phonetics</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An example of a minimal pair in RSL that is only distinguished by the mouth gesture parameter:</a:t>
            </a:r>
          </a:p>
        </p:txBody>
      </p:sp>
      <p:grpSp>
        <p:nvGrpSpPr>
          <p:cNvPr id="13" name="Group 12"/>
          <p:cNvGrpSpPr/>
          <p:nvPr/>
        </p:nvGrpSpPr>
        <p:grpSpPr>
          <a:xfrm>
            <a:off x="2286000" y="2743200"/>
            <a:ext cx="7528985" cy="2286319"/>
            <a:chOff x="2286000" y="2743200"/>
            <a:chExt cx="7528985" cy="2286319"/>
          </a:xfrm>
        </p:grpSpPr>
        <p:pic>
          <p:nvPicPr>
            <p:cNvPr id="9" name="rsl_coffe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86000" y="2743200"/>
              <a:ext cx="3048425" cy="2286319"/>
            </a:xfrm>
            <a:prstGeom prst="rect">
              <a:avLst/>
            </a:prstGeom>
          </p:spPr>
        </p:pic>
        <p:pic>
          <p:nvPicPr>
            <p:cNvPr id="10" name="rsl_brow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766560" y="2743200"/>
              <a:ext cx="3048425" cy="2286319"/>
            </a:xfrm>
            <a:prstGeom prst="rect">
              <a:avLst/>
            </a:prstGeom>
          </p:spPr>
        </p:pic>
        <p:sp>
          <p:nvSpPr>
            <p:cNvPr id="11" name="TextBox 10"/>
            <p:cNvSpPr txBox="1"/>
            <p:nvPr/>
          </p:nvSpPr>
          <p:spPr>
            <a:xfrm>
              <a:off x="2286000" y="2743200"/>
              <a:ext cx="3048425" cy="400110"/>
            </a:xfrm>
            <a:prstGeom prst="rect">
              <a:avLst/>
            </a:prstGeom>
            <a:noFill/>
          </p:spPr>
          <p:txBody>
            <a:bodyPr wrap="square" rtlCol="0">
              <a:spAutoFit/>
            </a:bodyPr>
            <a:lstStyle/>
            <a:p>
              <a:pPr algn="r"/>
              <a:r>
                <a:rPr lang="en-US" sz="2000" b="1" dirty="0" smtClean="0">
                  <a:solidFill>
                    <a:schemeClr val="bg1"/>
                  </a:solidFill>
                </a:rPr>
                <a:t>COFFEE</a:t>
              </a:r>
              <a:endParaRPr lang="en-US" sz="2000" b="1" dirty="0">
                <a:solidFill>
                  <a:schemeClr val="bg1"/>
                </a:solidFill>
              </a:endParaRPr>
            </a:p>
          </p:txBody>
        </p:sp>
        <p:sp>
          <p:nvSpPr>
            <p:cNvPr id="12" name="TextBox 11"/>
            <p:cNvSpPr txBox="1"/>
            <p:nvPr/>
          </p:nvSpPr>
          <p:spPr>
            <a:xfrm>
              <a:off x="6766559" y="2752755"/>
              <a:ext cx="3048425" cy="400110"/>
            </a:xfrm>
            <a:prstGeom prst="rect">
              <a:avLst/>
            </a:prstGeom>
            <a:noFill/>
          </p:spPr>
          <p:txBody>
            <a:bodyPr wrap="square" rtlCol="0">
              <a:spAutoFit/>
            </a:bodyPr>
            <a:lstStyle/>
            <a:p>
              <a:pPr algn="r"/>
              <a:r>
                <a:rPr lang="en-US" sz="2000" b="1" dirty="0" smtClean="0">
                  <a:solidFill>
                    <a:schemeClr val="bg1"/>
                  </a:solidFill>
                </a:rPr>
                <a:t>BROWN</a:t>
              </a:r>
              <a:endParaRPr lang="en-US" sz="2000" b="1" dirty="0">
                <a:solidFill>
                  <a:schemeClr val="bg1"/>
                </a:solidFill>
              </a:endParaRPr>
            </a:p>
          </p:txBody>
        </p:sp>
      </p:grpSp>
    </p:spTree>
    <p:extLst>
      <p:ext uri="{BB962C8B-B14F-4D97-AF65-F5344CB8AC3E}">
        <p14:creationId xmlns:p14="http://schemas.microsoft.com/office/powerpoint/2010/main" val="414562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1"/>
            </p:par>
            <p:par>
              <p:cTn id="12"/>
            </p:par>
            <p:par>
              <p:cTn id="13"/>
            </p:par>
            <p:par>
              <p:cTn id="14"/>
            </p:par>
            <p:par>
              <p:cTn id="15"/>
            </p:par>
            <p:par>
              <p:cTn id="16"/>
            </p:par>
            <p:par>
              <p:cTn id="17"/>
            </p:par>
            <p:par>
              <p:cTn id="18"/>
            </p:par>
            <p:par>
              <p:cTn id="19"/>
            </p:par>
            <p:video>
              <p:cMediaNode vol="80000">
                <p:cTn id="20" fill="hold" display="0">
                  <p:stCondLst>
                    <p:cond delay="indefinite"/>
                  </p:stCondLst>
                </p:cTn>
                <p:tgtEl>
                  <p:spTgt spid="9"/>
                </p:tgtEl>
              </p:cMediaNode>
            </p:video>
            <p:video>
              <p:cMediaNode vol="80000">
                <p:cTn id="21" fill="hold" display="0">
                  <p:stCondLst>
                    <p:cond delay="indefinite"/>
                  </p:stCondLst>
                </p:cTn>
                <p:tgtEl>
                  <p:spTgt spid="10"/>
                </p:tgtEl>
              </p:cMediaNode>
            </p:video>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phonetics</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There also exist fully non-manual signs in some sign languages. </a:t>
            </a:r>
          </a:p>
          <a:p>
            <a:r>
              <a:rPr lang="en-US" dirty="0" smtClean="0"/>
              <a:t>E.g., in Yoruba Sign Language:</a:t>
            </a:r>
          </a:p>
          <a:p>
            <a:pPr lvl="1"/>
            <a:r>
              <a:rPr lang="en-US" dirty="0" smtClean="0"/>
              <a:t>SURPRISE: a </a:t>
            </a:r>
            <a:r>
              <a:rPr lang="en-US" dirty="0"/>
              <a:t>wide-open </a:t>
            </a:r>
            <a:r>
              <a:rPr lang="en-US" dirty="0" smtClean="0"/>
              <a:t>mouth</a:t>
            </a:r>
          </a:p>
          <a:p>
            <a:pPr lvl="1"/>
            <a:r>
              <a:rPr lang="en-US" dirty="0" smtClean="0"/>
              <a:t>MANY: closing </a:t>
            </a:r>
            <a:r>
              <a:rPr lang="en-US" dirty="0"/>
              <a:t>and opening of lips </a:t>
            </a:r>
            <a:r>
              <a:rPr lang="en-US" dirty="0" smtClean="0"/>
              <a:t>for </a:t>
            </a:r>
            <a:r>
              <a:rPr lang="en-US" dirty="0"/>
              <a:t>production of [p] and [o</a:t>
            </a:r>
            <a:r>
              <a:rPr lang="en-US" dirty="0" smtClean="0"/>
              <a:t>] (based </a:t>
            </a:r>
            <a:r>
              <a:rPr lang="en-US" dirty="0"/>
              <a:t>on Yoruba word </a:t>
            </a:r>
            <a:r>
              <a:rPr lang="en-US" i="1" dirty="0" err="1" smtClean="0"/>
              <a:t>kpɔ</a:t>
            </a:r>
            <a:r>
              <a:rPr lang="en-US" i="1" dirty="0" smtClean="0"/>
              <a:t>̀</a:t>
            </a:r>
            <a:r>
              <a:rPr lang="en-US" dirty="0" smtClean="0"/>
              <a:t> ‘many’)</a:t>
            </a:r>
          </a:p>
          <a:p>
            <a:pPr lvl="1"/>
            <a:r>
              <a:rPr lang="en-US" dirty="0"/>
              <a:t>WHITE: production of [f] and [u] + </a:t>
            </a:r>
            <a:r>
              <a:rPr lang="en-US" dirty="0" smtClean="0"/>
              <a:t>show of upper teeth (based on the Yoruba word </a:t>
            </a:r>
            <a:r>
              <a:rPr lang="en-US" i="1" dirty="0" err="1" smtClean="0"/>
              <a:t>fũf</a:t>
            </a:r>
            <a:r>
              <a:rPr lang="en-US" i="1" dirty="0" err="1"/>
              <a:t>u</a:t>
            </a:r>
            <a:r>
              <a:rPr lang="en-US" i="1" dirty="0"/>
              <a:t>̃</a:t>
            </a:r>
            <a:r>
              <a:rPr lang="en-US" dirty="0" smtClean="0"/>
              <a:t> ‘white’)</a:t>
            </a:r>
          </a:p>
        </p:txBody>
      </p:sp>
    </p:spTree>
    <p:extLst>
      <p:ext uri="{BB962C8B-B14F-4D97-AF65-F5344CB8AC3E}">
        <p14:creationId xmlns:p14="http://schemas.microsoft.com/office/powerpoint/2010/main" val="362638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7"/>
            </p:par>
            <p:par>
              <p:cTn id="18"/>
            </p:par>
            <p:par>
              <p:cTn id="19"/>
            </p:par>
            <p:par>
              <p:cTn id="20"/>
            </p:par>
            <p:par>
              <p:cTn id="21"/>
            </p:par>
            <p:par>
              <p:cTn id="22"/>
            </p:par>
            <p:par>
              <p:cTn id="23"/>
            </p:par>
            <p:par>
              <p:cTn id="24"/>
            </p:par>
            <p:par>
              <p:cTn id="25"/>
            </p:par>
            <p:par>
              <p:cTn id="26"/>
            </p:par>
            <p:par>
              <p:cTn id="27"/>
            </p:par>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dirty="0">
                <a:hlinkClick r:id="rId2" action="ppaction://hlinksldjump"/>
              </a:rPr>
              <a:t>What is sign language?</a:t>
            </a:r>
            <a:endParaRPr lang="en-US" dirty="0"/>
          </a:p>
          <a:p>
            <a:pPr marL="0" indent="0">
              <a:buNone/>
            </a:pPr>
            <a:r>
              <a:rPr lang="en-US" dirty="0">
                <a:hlinkClick r:id="rId3" action="ppaction://hlinksldjump"/>
              </a:rPr>
              <a:t>Sign language phonetics</a:t>
            </a:r>
            <a:endParaRPr lang="en-US" dirty="0"/>
          </a:p>
          <a:p>
            <a:pPr marL="0" indent="0">
              <a:buNone/>
            </a:pPr>
            <a:r>
              <a:rPr lang="en-US" sz="4400" b="1" dirty="0" smtClean="0">
                <a:solidFill>
                  <a:srgbClr val="C00000"/>
                </a:solidFill>
              </a:rPr>
              <a:t>Sign </a:t>
            </a:r>
            <a:r>
              <a:rPr lang="en-US" sz="4400" b="1" dirty="0">
                <a:solidFill>
                  <a:srgbClr val="C00000"/>
                </a:solidFill>
              </a:rPr>
              <a:t>language phonology</a:t>
            </a:r>
          </a:p>
          <a:p>
            <a:pPr marL="0" indent="0">
              <a:buNone/>
            </a:pPr>
            <a:r>
              <a:rPr lang="en-US" dirty="0" smtClean="0">
                <a:hlinkClick r:id="rId4" action="ppaction://hlinksldjump"/>
              </a:rPr>
              <a:t>Non-segmental </a:t>
            </a:r>
            <a:r>
              <a:rPr lang="en-US" dirty="0">
                <a:hlinkClick r:id="rId4" action="ppaction://hlinksldjump"/>
              </a:rPr>
              <a:t>non-manual markers</a:t>
            </a:r>
            <a:endParaRPr lang="en-US" dirty="0"/>
          </a:p>
          <a:p>
            <a:pPr marL="0" indent="0">
              <a:buNone/>
            </a:pPr>
            <a:r>
              <a:rPr lang="en-US" dirty="0">
                <a:hlinkClick r:id="rId5" action="ppaction://hlinksldjump"/>
              </a:rPr>
              <a:t>Sign language morphology</a:t>
            </a:r>
            <a:endParaRPr lang="en-US" dirty="0"/>
          </a:p>
          <a:p>
            <a:pPr marL="0" indent="0">
              <a:buNone/>
            </a:pPr>
            <a:r>
              <a:rPr lang="en-US" dirty="0">
                <a:hlinkClick r:id="rId6" action="ppaction://hlinksldjump"/>
              </a:rPr>
              <a:t>Sign language syntax</a:t>
            </a:r>
            <a:endParaRPr lang="en-US" dirty="0"/>
          </a:p>
          <a:p>
            <a:pPr marL="0" indent="0">
              <a:buNone/>
            </a:pPr>
            <a:r>
              <a:rPr lang="en-US" dirty="0">
                <a:hlinkClick r:id="rId7" action="ppaction://hlinksldjump"/>
              </a:rPr>
              <a:t>Pronouns in sign language</a:t>
            </a:r>
            <a:endParaRPr lang="en-US" dirty="0"/>
          </a:p>
          <a:p>
            <a:pPr marL="0" indent="0">
              <a:buNone/>
            </a:pPr>
            <a:r>
              <a:rPr lang="en-US" dirty="0">
                <a:hlinkClick r:id="rId8" action="ppaction://hlinksldjump"/>
              </a:rPr>
              <a:t>Event visibility hypothesis</a:t>
            </a:r>
            <a:endParaRPr lang="en-US" dirty="0"/>
          </a:p>
          <a:p>
            <a:pPr marL="0" indent="0">
              <a:buNone/>
            </a:pPr>
            <a:r>
              <a:rPr lang="en-US" dirty="0" smtClean="0">
                <a:hlinkClick r:id="rId9" action="ppaction://hlinksldjump"/>
              </a:rPr>
              <a:t>What you need to know</a:t>
            </a:r>
            <a:endParaRPr lang="en-US" dirty="0"/>
          </a:p>
        </p:txBody>
      </p:sp>
    </p:spTree>
    <p:extLst>
      <p:ext uri="{BB962C8B-B14F-4D97-AF65-F5344CB8AC3E}">
        <p14:creationId xmlns:p14="http://schemas.microsoft.com/office/powerpoint/2010/main" val="13606976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phonology</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To analyze phonological regularities in spoken language, we broke down articulatory parameters into features.</a:t>
            </a:r>
          </a:p>
          <a:p>
            <a:r>
              <a:rPr lang="en-US" dirty="0" smtClean="0"/>
              <a:t>E.g., place = [</a:t>
            </a:r>
            <a:r>
              <a:rPr lang="en-US" dirty="0"/>
              <a:t>±</a:t>
            </a:r>
            <a:r>
              <a:rPr lang="en-US" dirty="0" smtClean="0"/>
              <a:t>coronal</a:t>
            </a:r>
            <a:r>
              <a:rPr lang="en-US" dirty="0"/>
              <a:t>], </a:t>
            </a:r>
            <a:r>
              <a:rPr lang="en-US" dirty="0" smtClean="0"/>
              <a:t>[</a:t>
            </a:r>
            <a:r>
              <a:rPr lang="en-US" dirty="0"/>
              <a:t>±</a:t>
            </a:r>
            <a:r>
              <a:rPr lang="en-US" dirty="0" smtClean="0"/>
              <a:t>velar</a:t>
            </a:r>
            <a:r>
              <a:rPr lang="en-US" dirty="0"/>
              <a:t>], </a:t>
            </a:r>
            <a:r>
              <a:rPr lang="en-US" dirty="0" smtClean="0"/>
              <a:t>[±anterior], [</a:t>
            </a:r>
            <a:r>
              <a:rPr lang="en-US" dirty="0"/>
              <a:t>±</a:t>
            </a:r>
            <a:r>
              <a:rPr lang="en-US" dirty="0" smtClean="0"/>
              <a:t>labial], …</a:t>
            </a:r>
          </a:p>
          <a:p>
            <a:pPr marL="0" indent="0">
              <a:buNone/>
            </a:pPr>
            <a:r>
              <a:rPr lang="en-US" dirty="0" smtClean="0"/>
              <a:t>We can do the same with sign language articulatory parameters:</a:t>
            </a:r>
          </a:p>
          <a:p>
            <a:r>
              <a:rPr lang="en-US" dirty="0" smtClean="0"/>
              <a:t>E.g., handshape = [±thumb</a:t>
            </a:r>
            <a:r>
              <a:rPr lang="en-US" dirty="0"/>
              <a:t>], </a:t>
            </a:r>
            <a:r>
              <a:rPr lang="en-US" dirty="0" smtClean="0"/>
              <a:t>[±bent</a:t>
            </a:r>
            <a:r>
              <a:rPr lang="en-US" dirty="0"/>
              <a:t>], </a:t>
            </a:r>
            <a:r>
              <a:rPr lang="en-US" dirty="0" smtClean="0"/>
              <a:t>[±ulnar</a:t>
            </a:r>
            <a:r>
              <a:rPr lang="en-US" dirty="0"/>
              <a:t>], </a:t>
            </a:r>
            <a:r>
              <a:rPr lang="en-US" dirty="0" smtClean="0"/>
              <a:t>[±one], …</a:t>
            </a:r>
          </a:p>
        </p:txBody>
      </p:sp>
    </p:spTree>
    <p:extLst>
      <p:ext uri="{BB962C8B-B14F-4D97-AF65-F5344CB8AC3E}">
        <p14:creationId xmlns:p14="http://schemas.microsoft.com/office/powerpoint/2010/main" val="406567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phonology</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We have seen an example of a regular phonological process that happens in natural language, </a:t>
            </a:r>
            <a:r>
              <a:rPr lang="en-US" b="1" dirty="0" smtClean="0">
                <a:solidFill>
                  <a:srgbClr val="C00000"/>
                </a:solidFill>
              </a:rPr>
              <a:t>assimilation</a:t>
            </a:r>
            <a:r>
              <a:rPr lang="en-US" dirty="0" smtClean="0"/>
              <a:t>, when a segment becomes similar to an adjacent segment.</a:t>
            </a:r>
          </a:p>
          <a:p>
            <a:r>
              <a:rPr lang="en-US" dirty="0" smtClean="0"/>
              <a:t>E.g., nasal place assimilation in English:</a:t>
            </a:r>
          </a:p>
          <a:p>
            <a:pPr marL="0" indent="0">
              <a:buNone/>
            </a:pP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2821063427"/>
              </p:ext>
            </p:extLst>
          </p:nvPr>
        </p:nvGraphicFramePr>
        <p:xfrm>
          <a:off x="3860005" y="3586691"/>
          <a:ext cx="4471990" cy="2103120"/>
        </p:xfrm>
        <a:graphic>
          <a:graphicData uri="http://schemas.openxmlformats.org/drawingml/2006/table">
            <a:tbl>
              <a:tblPr firstRow="1" bandRow="1">
                <a:tableStyleId>{2D5ABB26-0587-4C30-8999-92F81FD0307C}</a:tableStyleId>
              </a:tblPr>
              <a:tblGrid>
                <a:gridCol w="2235995">
                  <a:extLst>
                    <a:ext uri="{9D8B030D-6E8A-4147-A177-3AD203B41FA5}">
                      <a16:colId xmlns:a16="http://schemas.microsoft.com/office/drawing/2014/main" val="1708533517"/>
                    </a:ext>
                  </a:extLst>
                </a:gridCol>
                <a:gridCol w="2235995">
                  <a:extLst>
                    <a:ext uri="{9D8B030D-6E8A-4147-A177-3AD203B41FA5}">
                      <a16:colId xmlns:a16="http://schemas.microsoft.com/office/drawing/2014/main" val="1844632097"/>
                    </a:ext>
                  </a:extLst>
                </a:gridCol>
              </a:tblGrid>
              <a:tr h="370840">
                <a:tc>
                  <a:txBody>
                    <a:bodyPr/>
                    <a:lstStyle/>
                    <a:p>
                      <a:r>
                        <a:rPr lang="en-US" sz="2400" dirty="0" smtClean="0"/>
                        <a:t>intangible</a:t>
                      </a:r>
                    </a:p>
                    <a:p>
                      <a:r>
                        <a:rPr lang="en-US" sz="2400" dirty="0" smtClean="0"/>
                        <a:t>intolerant</a:t>
                      </a:r>
                      <a:endParaRPr lang="en-US" sz="2400" dirty="0"/>
                    </a:p>
                  </a:txBody>
                  <a:tcPr/>
                </a:tc>
                <a:tc>
                  <a:txBody>
                    <a:bodyPr/>
                    <a:lstStyle/>
                    <a:p>
                      <a:r>
                        <a:rPr lang="en-US" sz="2400" dirty="0" smtClean="0"/>
                        <a:t>/n/ </a:t>
                      </a:r>
                      <a:r>
                        <a:rPr lang="en-US" sz="2400" dirty="0" smtClean="0">
                          <a:latin typeface="Cambria Math" panose="02040503050406030204" pitchFamily="18" charset="0"/>
                          <a:ea typeface="Cambria Math" panose="02040503050406030204" pitchFamily="18" charset="0"/>
                        </a:rPr>
                        <a:t>→</a:t>
                      </a:r>
                      <a:r>
                        <a:rPr lang="en-US" sz="2400" dirty="0" smtClean="0">
                          <a:sym typeface="Wingdings" panose="05000000000000000000" pitchFamily="2" charset="2"/>
                        </a:rPr>
                        <a:t> [n]</a:t>
                      </a:r>
                      <a:endParaRPr lang="en-US" sz="2400" dirty="0"/>
                    </a:p>
                  </a:txBody>
                  <a:tcPr/>
                </a:tc>
                <a:extLst>
                  <a:ext uri="{0D108BD9-81ED-4DB2-BD59-A6C34878D82A}">
                    <a16:rowId xmlns:a16="http://schemas.microsoft.com/office/drawing/2014/main" val="225532520"/>
                  </a:ext>
                </a:extLst>
              </a:tr>
              <a:tr h="370840">
                <a:tc>
                  <a:txBody>
                    <a:bodyPr/>
                    <a:lstStyle/>
                    <a:p>
                      <a:r>
                        <a:rPr lang="en-US" sz="2400" dirty="0" smtClean="0"/>
                        <a:t>impossible</a:t>
                      </a:r>
                    </a:p>
                    <a:p>
                      <a:r>
                        <a:rPr lang="en-US" sz="2400" dirty="0" smtClean="0"/>
                        <a:t>implausible</a:t>
                      </a:r>
                      <a:endParaRPr lang="en-US" sz="2400" dirty="0"/>
                    </a:p>
                  </a:txBody>
                  <a:tcPr/>
                </a:tc>
                <a:tc>
                  <a:txBody>
                    <a:bodyPr/>
                    <a:lstStyle/>
                    <a:p>
                      <a:r>
                        <a:rPr lang="en-US" sz="2400" dirty="0" smtClean="0"/>
                        <a:t>/n/ </a:t>
                      </a:r>
                      <a:r>
                        <a:rPr lang="en-US" sz="2400" dirty="0" smtClean="0">
                          <a:latin typeface="Cambria Math" panose="02040503050406030204" pitchFamily="18" charset="0"/>
                          <a:ea typeface="Cambria Math" panose="02040503050406030204" pitchFamily="18" charset="0"/>
                        </a:rPr>
                        <a:t>→</a:t>
                      </a:r>
                      <a:r>
                        <a:rPr lang="en-US" sz="2400" dirty="0" smtClean="0">
                          <a:sym typeface="Wingdings" panose="05000000000000000000" pitchFamily="2" charset="2"/>
                        </a:rPr>
                        <a:t> [m]</a:t>
                      </a:r>
                      <a:endParaRPr lang="en-US" sz="2400" dirty="0"/>
                    </a:p>
                  </a:txBody>
                  <a:tcPr/>
                </a:tc>
                <a:extLst>
                  <a:ext uri="{0D108BD9-81ED-4DB2-BD59-A6C34878D82A}">
                    <a16:rowId xmlns:a16="http://schemas.microsoft.com/office/drawing/2014/main" val="772930287"/>
                  </a:ext>
                </a:extLst>
              </a:tr>
              <a:tr h="370840">
                <a:tc gridSpan="2">
                  <a:txBody>
                    <a:bodyPr/>
                    <a:lstStyle/>
                    <a:p>
                      <a:r>
                        <a:rPr lang="en-US" sz="2400" u="none" strike="noStrike" kern="1200" baseline="0" dirty="0" smtClean="0"/>
                        <a:t>Rule: /n/ </a:t>
                      </a:r>
                      <a:r>
                        <a:rPr lang="en-US" sz="2400" dirty="0" smtClean="0">
                          <a:latin typeface="Cambria Math" panose="02040503050406030204" pitchFamily="18" charset="0"/>
                          <a:ea typeface="Cambria Math" panose="02040503050406030204" pitchFamily="18" charset="0"/>
                        </a:rPr>
                        <a:t>→</a:t>
                      </a:r>
                      <a:r>
                        <a:rPr lang="en-US" sz="2400" u="none" strike="noStrike" kern="1200" baseline="0" dirty="0" smtClean="0"/>
                        <a:t> [+labial] / __ [+labial]</a:t>
                      </a:r>
                      <a:endParaRPr lang="en-US" sz="2400" dirty="0"/>
                    </a:p>
                  </a:txBody>
                  <a:tcPr/>
                </a:tc>
                <a:tc hMerge="1">
                  <a:txBody>
                    <a:bodyPr/>
                    <a:lstStyle/>
                    <a:p>
                      <a:endParaRPr lang="en-US" sz="2000" dirty="0"/>
                    </a:p>
                  </a:txBody>
                  <a:tcPr/>
                </a:tc>
                <a:extLst>
                  <a:ext uri="{0D108BD9-81ED-4DB2-BD59-A6C34878D82A}">
                    <a16:rowId xmlns:a16="http://schemas.microsoft.com/office/drawing/2014/main" val="185510734"/>
                  </a:ext>
                </a:extLst>
              </a:tr>
            </a:tbl>
          </a:graphicData>
        </a:graphic>
      </p:graphicFrame>
    </p:spTree>
    <p:extLst>
      <p:ext uri="{BB962C8B-B14F-4D97-AF65-F5344CB8AC3E}">
        <p14:creationId xmlns:p14="http://schemas.microsoft.com/office/powerpoint/2010/main" val="155671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phonology</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Assimilation happens in sign language, too.</a:t>
            </a:r>
          </a:p>
          <a:p>
            <a:r>
              <a:rPr lang="en-US" dirty="0" smtClean="0"/>
              <a:t>E.g., handshape assimilation in ASL:</a:t>
            </a:r>
          </a:p>
        </p:txBody>
      </p:sp>
      <p:grpSp>
        <p:nvGrpSpPr>
          <p:cNvPr id="33" name="Group 32"/>
          <p:cNvGrpSpPr/>
          <p:nvPr/>
        </p:nvGrpSpPr>
        <p:grpSpPr>
          <a:xfrm>
            <a:off x="837287" y="2806308"/>
            <a:ext cx="10850418" cy="2395504"/>
            <a:chOff x="837287" y="2806308"/>
            <a:chExt cx="10850418" cy="2395504"/>
          </a:xfrm>
        </p:grpSpPr>
        <p:sp>
          <p:nvSpPr>
            <p:cNvPr id="27" name="TextBox 26"/>
            <p:cNvSpPr txBox="1"/>
            <p:nvPr/>
          </p:nvSpPr>
          <p:spPr>
            <a:xfrm>
              <a:off x="837287" y="2806308"/>
              <a:ext cx="5425209" cy="461665"/>
            </a:xfrm>
            <a:prstGeom prst="rect">
              <a:avLst/>
            </a:prstGeom>
            <a:noFill/>
          </p:spPr>
          <p:txBody>
            <a:bodyPr wrap="square" rtlCol="0">
              <a:spAutoFit/>
            </a:bodyPr>
            <a:lstStyle/>
            <a:p>
              <a:pPr defTabSz="91440"/>
              <a:r>
                <a:rPr lang="en-US" sz="2400" dirty="0"/>
                <a:t>	</a:t>
              </a:r>
              <a:r>
                <a:rPr lang="en-US" sz="2400" dirty="0" smtClean="0"/>
                <a:t>RED + CHOP = TOMATO</a:t>
              </a:r>
              <a:endParaRPr lang="en-US" sz="2400" dirty="0"/>
            </a:p>
          </p:txBody>
        </p:sp>
        <p:sp>
          <p:nvSpPr>
            <p:cNvPr id="28" name="TextBox 27"/>
            <p:cNvSpPr txBox="1"/>
            <p:nvPr/>
          </p:nvSpPr>
          <p:spPr>
            <a:xfrm>
              <a:off x="6262496" y="2806308"/>
              <a:ext cx="5425209" cy="461665"/>
            </a:xfrm>
            <a:prstGeom prst="rect">
              <a:avLst/>
            </a:prstGeom>
            <a:noFill/>
          </p:spPr>
          <p:txBody>
            <a:bodyPr wrap="square" rtlCol="0">
              <a:spAutoFit/>
            </a:bodyPr>
            <a:lstStyle/>
            <a:p>
              <a:pPr defTabSz="91440"/>
              <a:r>
                <a:rPr lang="en-US" sz="2400" dirty="0"/>
                <a:t>	</a:t>
              </a:r>
              <a:r>
                <a:rPr lang="en-US" sz="2400" dirty="0" smtClean="0"/>
                <a:t>THINK + SELF = THINK-FOR-ONESELF</a:t>
              </a:r>
              <a:endParaRPr lang="en-US" sz="2400" dirty="0"/>
            </a:p>
          </p:txBody>
        </p:sp>
        <p:grpSp>
          <p:nvGrpSpPr>
            <p:cNvPr id="32" name="Group 31"/>
            <p:cNvGrpSpPr/>
            <p:nvPr/>
          </p:nvGrpSpPr>
          <p:grpSpPr>
            <a:xfrm>
              <a:off x="837287" y="3160334"/>
              <a:ext cx="9927838" cy="1104996"/>
              <a:chOff x="837287" y="3160334"/>
              <a:chExt cx="9927838" cy="1104996"/>
            </a:xfrm>
          </p:grpSpPr>
          <p:grpSp>
            <p:nvGrpSpPr>
              <p:cNvPr id="25" name="Group 24"/>
              <p:cNvGrpSpPr/>
              <p:nvPr/>
            </p:nvGrpSpPr>
            <p:grpSpPr>
              <a:xfrm>
                <a:off x="837287" y="3160334"/>
                <a:ext cx="3128805" cy="1100933"/>
                <a:chOff x="838200" y="3060141"/>
                <a:chExt cx="3128805" cy="1100933"/>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064203"/>
                  <a:ext cx="824357" cy="10968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170" y="3152139"/>
                  <a:ext cx="687094" cy="920998"/>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0738" y="3060141"/>
                  <a:ext cx="824357" cy="1096871"/>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648" y="3060141"/>
                  <a:ext cx="824357" cy="1096871"/>
                </a:xfrm>
                <a:prstGeom prst="rect">
                  <a:avLst/>
                </a:prstGeom>
              </p:spPr>
            </p:pic>
          </p:grpSp>
          <p:grpSp>
            <p:nvGrpSpPr>
              <p:cNvPr id="26" name="Group 25"/>
              <p:cNvGrpSpPr/>
              <p:nvPr/>
            </p:nvGrpSpPr>
            <p:grpSpPr>
              <a:xfrm>
                <a:off x="6522794" y="3168459"/>
                <a:ext cx="4242331" cy="1096871"/>
                <a:chOff x="6532319" y="3062882"/>
                <a:chExt cx="4242331" cy="1096871"/>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3806" y="3107501"/>
                  <a:ext cx="755043" cy="1002149"/>
                </a:xfrm>
                <a:prstGeom prst="rect">
                  <a:avLst/>
                </a:prstGeom>
              </p:spPr>
            </p:pic>
            <p:pic>
              <p:nvPicPr>
                <p:cNvPr id="14" name="Picture 13"/>
                <p:cNvPicPr>
                  <a:picLocks noChangeAspect="1"/>
                </p:cNvPicPr>
                <p:nvPr/>
              </p:nvPicPr>
              <p:blipFill>
                <a:blip r:embed="rId5"/>
                <a:stretch>
                  <a:fillRect/>
                </a:stretch>
              </p:blipFill>
              <p:spPr>
                <a:xfrm>
                  <a:off x="7626498" y="3318575"/>
                  <a:ext cx="533025" cy="580000"/>
                </a:xfrm>
                <a:prstGeom prst="rect">
                  <a:avLst/>
                </a:prstGeom>
              </p:spPr>
            </p:pic>
            <p:pic>
              <p:nvPicPr>
                <p:cNvPr id="23" name="Picture 22"/>
                <p:cNvPicPr>
                  <a:picLocks noChangeAspect="1"/>
                </p:cNvPicPr>
                <p:nvPr/>
              </p:nvPicPr>
              <p:blipFill>
                <a:blip r:embed="rId5"/>
                <a:stretch>
                  <a:fillRect/>
                </a:stretch>
              </p:blipFill>
              <p:spPr>
                <a:xfrm>
                  <a:off x="10241625" y="3294142"/>
                  <a:ext cx="533025" cy="580000"/>
                </a:xfrm>
                <a:prstGeom prst="rect">
                  <a:avLst/>
                </a:prstGeom>
              </p:spPr>
            </p:pic>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2319" y="3062882"/>
                  <a:ext cx="824357" cy="1096871"/>
                </a:xfrm>
                <a:prstGeom prst="rect">
                  <a:avLst/>
                </a:prstGeom>
              </p:spPr>
            </p:pic>
          </p:grpSp>
        </p:grpSp>
        <p:sp>
          <p:nvSpPr>
            <p:cNvPr id="29" name="TextBox 28"/>
            <p:cNvSpPr txBox="1"/>
            <p:nvPr/>
          </p:nvSpPr>
          <p:spPr>
            <a:xfrm>
              <a:off x="837287" y="4153627"/>
              <a:ext cx="5425209" cy="461665"/>
            </a:xfrm>
            <a:prstGeom prst="rect">
              <a:avLst/>
            </a:prstGeom>
            <a:noFill/>
          </p:spPr>
          <p:txBody>
            <a:bodyPr wrap="square" rtlCol="0">
              <a:spAutoFit/>
            </a:bodyPr>
            <a:lstStyle/>
            <a:p>
              <a:pPr defTabSz="91440"/>
              <a:r>
                <a:rPr lang="en-US" sz="2400" dirty="0"/>
                <a:t>	</a:t>
              </a:r>
              <a:r>
                <a:rPr lang="en-US" sz="2400" dirty="0" smtClean="0"/>
                <a:t>Full assimilation (the whole handshape)</a:t>
              </a:r>
              <a:endParaRPr lang="en-US" sz="2400" dirty="0"/>
            </a:p>
          </p:txBody>
        </p:sp>
        <p:sp>
          <p:nvSpPr>
            <p:cNvPr id="30" name="TextBox 29"/>
            <p:cNvSpPr txBox="1"/>
            <p:nvPr/>
          </p:nvSpPr>
          <p:spPr>
            <a:xfrm>
              <a:off x="6261582" y="4740147"/>
              <a:ext cx="5425209" cy="461665"/>
            </a:xfrm>
            <a:prstGeom prst="rect">
              <a:avLst/>
            </a:prstGeom>
            <a:noFill/>
          </p:spPr>
          <p:txBody>
            <a:bodyPr wrap="square" rtlCol="0">
              <a:spAutoFit/>
            </a:bodyPr>
            <a:lstStyle/>
            <a:p>
              <a:pPr defTabSz="91440"/>
              <a:r>
                <a:rPr lang="en-US" sz="2400" dirty="0"/>
                <a:t>	</a:t>
              </a:r>
              <a:r>
                <a:rPr lang="en-US" sz="2400" dirty="0" smtClean="0"/>
                <a:t>Partial assimilation (only one feature)</a:t>
              </a:r>
              <a:endParaRPr lang="en-US" sz="2400" dirty="0"/>
            </a:p>
          </p:txBody>
        </p:sp>
        <p:sp>
          <p:nvSpPr>
            <p:cNvPr id="31" name="TextBox 30"/>
            <p:cNvSpPr txBox="1"/>
            <p:nvPr/>
          </p:nvSpPr>
          <p:spPr>
            <a:xfrm>
              <a:off x="6261582" y="4067168"/>
              <a:ext cx="5425209" cy="677108"/>
            </a:xfrm>
            <a:prstGeom prst="rect">
              <a:avLst/>
            </a:prstGeom>
            <a:noFill/>
          </p:spPr>
          <p:txBody>
            <a:bodyPr wrap="square" rtlCol="0">
              <a:spAutoFit/>
            </a:bodyPr>
            <a:lstStyle/>
            <a:p>
              <a:pPr defTabSz="91440"/>
              <a:r>
                <a:rPr lang="en-US" sz="2000" dirty="0" smtClean="0"/>
                <a:t>			</a:t>
              </a:r>
              <a:r>
                <a:rPr lang="en-US" dirty="0" smtClean="0"/>
                <a:t>[+one]					[−one]							[+one]									[−one]</a:t>
              </a:r>
            </a:p>
            <a:p>
              <a:pPr defTabSz="91440"/>
              <a:r>
                <a:rPr lang="en-US" dirty="0" smtClean="0"/>
                <a:t>			[−thumb]		[+thumb]				[+thumb]						[+thumb]</a:t>
              </a:r>
              <a:endParaRPr lang="en-US" dirty="0"/>
            </a:p>
          </p:txBody>
        </p:sp>
      </p:grpSp>
    </p:spTree>
    <p:extLst>
      <p:ext uri="{BB962C8B-B14F-4D97-AF65-F5344CB8AC3E}">
        <p14:creationId xmlns:p14="http://schemas.microsoft.com/office/powerpoint/2010/main" val="243390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dirty="0">
                <a:hlinkClick r:id="rId2" action="ppaction://hlinksldjump"/>
              </a:rPr>
              <a:t>What is sign language?</a:t>
            </a:r>
            <a:endParaRPr lang="en-US" dirty="0"/>
          </a:p>
          <a:p>
            <a:pPr marL="0" indent="0">
              <a:buNone/>
            </a:pPr>
            <a:r>
              <a:rPr lang="en-US" dirty="0" smtClean="0">
                <a:hlinkClick r:id="rId3" action="ppaction://hlinksldjump"/>
              </a:rPr>
              <a:t>Sign </a:t>
            </a:r>
            <a:r>
              <a:rPr lang="en-US" dirty="0">
                <a:hlinkClick r:id="rId3" action="ppaction://hlinksldjump"/>
              </a:rPr>
              <a:t>language phonetics</a:t>
            </a:r>
            <a:endParaRPr lang="en-US" dirty="0"/>
          </a:p>
          <a:p>
            <a:pPr marL="0" indent="0">
              <a:buNone/>
            </a:pPr>
            <a:r>
              <a:rPr lang="en-US" dirty="0">
                <a:hlinkClick r:id="rId4" action="ppaction://hlinksldjump"/>
              </a:rPr>
              <a:t>Sign language </a:t>
            </a:r>
            <a:r>
              <a:rPr lang="en-US" dirty="0" smtClean="0">
                <a:hlinkClick r:id="rId4" action="ppaction://hlinksldjump"/>
              </a:rPr>
              <a:t>phonology</a:t>
            </a:r>
            <a:endParaRPr lang="en-US" dirty="0"/>
          </a:p>
          <a:p>
            <a:pPr marL="0" indent="0">
              <a:buNone/>
            </a:pPr>
            <a:r>
              <a:rPr lang="en-US" sz="4400" b="1" dirty="0">
                <a:solidFill>
                  <a:srgbClr val="C00000"/>
                </a:solidFill>
              </a:rPr>
              <a:t>Non-segmental non-manual markers</a:t>
            </a:r>
          </a:p>
          <a:p>
            <a:pPr marL="0" indent="0">
              <a:buNone/>
            </a:pPr>
            <a:r>
              <a:rPr lang="en-US" dirty="0" smtClean="0">
                <a:hlinkClick r:id="rId5" action="ppaction://hlinksldjump"/>
              </a:rPr>
              <a:t>Sign </a:t>
            </a:r>
            <a:r>
              <a:rPr lang="en-US" dirty="0">
                <a:hlinkClick r:id="rId5" action="ppaction://hlinksldjump"/>
              </a:rPr>
              <a:t>language morphology</a:t>
            </a:r>
            <a:endParaRPr lang="en-US" dirty="0"/>
          </a:p>
          <a:p>
            <a:pPr marL="0" indent="0">
              <a:buNone/>
            </a:pPr>
            <a:r>
              <a:rPr lang="en-US" dirty="0">
                <a:hlinkClick r:id="rId6" action="ppaction://hlinksldjump"/>
              </a:rPr>
              <a:t>Sign language syntax</a:t>
            </a:r>
            <a:endParaRPr lang="en-US" dirty="0"/>
          </a:p>
          <a:p>
            <a:pPr marL="0" indent="0">
              <a:buNone/>
            </a:pPr>
            <a:r>
              <a:rPr lang="en-US" dirty="0">
                <a:hlinkClick r:id="rId7" action="ppaction://hlinksldjump"/>
              </a:rPr>
              <a:t>Pronouns in sign language</a:t>
            </a:r>
            <a:endParaRPr lang="en-US" dirty="0"/>
          </a:p>
          <a:p>
            <a:pPr marL="0" indent="0">
              <a:buNone/>
            </a:pPr>
            <a:r>
              <a:rPr lang="en-US" dirty="0">
                <a:hlinkClick r:id="rId8" action="ppaction://hlinksldjump"/>
              </a:rPr>
              <a:t>Event visibility hypothesis</a:t>
            </a:r>
            <a:endParaRPr lang="en-US" dirty="0"/>
          </a:p>
          <a:p>
            <a:pPr marL="0" indent="0">
              <a:buNone/>
            </a:pPr>
            <a:r>
              <a:rPr lang="en-US" dirty="0">
                <a:hlinkClick r:id="rId9" action="ppaction://hlinksldjump"/>
              </a:rPr>
              <a:t>What you need to know</a:t>
            </a:r>
            <a:endParaRPr lang="en-US" dirty="0"/>
          </a:p>
          <a:p>
            <a:pPr marL="0" indent="0">
              <a:buNone/>
            </a:pPr>
            <a:endParaRPr lang="en-US" dirty="0" smtClean="0"/>
          </a:p>
        </p:txBody>
      </p:sp>
    </p:spTree>
    <p:extLst>
      <p:ext uri="{BB962C8B-B14F-4D97-AF65-F5344CB8AC3E}">
        <p14:creationId xmlns:p14="http://schemas.microsoft.com/office/powerpoint/2010/main" val="3374412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Non-segmental non-manual markers</a:t>
            </a:r>
            <a:endParaRPr lang="en-US" dirty="0">
              <a:solidFill>
                <a:srgbClr val="C00000"/>
              </a:solidFill>
            </a:endParaRPr>
          </a:p>
        </p:txBody>
      </p:sp>
      <p:sp>
        <p:nvSpPr>
          <p:cNvPr id="3" name="Content Placeholder 2"/>
          <p:cNvSpPr>
            <a:spLocks noGrp="1"/>
          </p:cNvSpPr>
          <p:nvPr>
            <p:ph idx="1"/>
          </p:nvPr>
        </p:nvSpPr>
        <p:spPr>
          <a:xfrm>
            <a:off x="838200" y="1690688"/>
            <a:ext cx="10515600" cy="4795837"/>
          </a:xfrm>
        </p:spPr>
        <p:txBody>
          <a:bodyPr>
            <a:normAutofit fontScale="92500" lnSpcReduction="20000"/>
          </a:bodyPr>
          <a:lstStyle/>
          <a:p>
            <a:pPr marL="0" indent="0">
              <a:buNone/>
            </a:pPr>
            <a:r>
              <a:rPr lang="en-US" dirty="0" smtClean="0"/>
              <a:t>We have already seen that non-manuals can be phonemic. </a:t>
            </a:r>
          </a:p>
          <a:p>
            <a:pPr marL="0" indent="0">
              <a:buNone/>
            </a:pPr>
            <a:r>
              <a:rPr lang="en-US" b="1" dirty="0" smtClean="0">
                <a:solidFill>
                  <a:srgbClr val="C00000"/>
                </a:solidFill>
              </a:rPr>
              <a:t>Non-segmental non-manuals </a:t>
            </a:r>
            <a:r>
              <a:rPr lang="en-US" dirty="0" smtClean="0"/>
              <a:t>have several functions in sign language, e.g.:</a:t>
            </a:r>
          </a:p>
          <a:p>
            <a:pPr defTabSz="91440"/>
            <a:r>
              <a:rPr lang="en-US" dirty="0" smtClean="0"/>
              <a:t>grammatical markers (marking negation, clause types, topics, focus, etc.); can be compared to intonation in spoken language:</a:t>
            </a:r>
          </a:p>
          <a:p>
            <a:pPr marL="0" indent="0" defTabSz="91440">
              <a:buNone/>
            </a:pPr>
            <a:r>
              <a:rPr lang="en-US" dirty="0"/>
              <a:t> </a:t>
            </a:r>
            <a:r>
              <a:rPr lang="en-US" dirty="0" smtClean="0"/>
              <a:t>     		                             				_</a:t>
            </a:r>
            <a:r>
              <a:rPr lang="en-US" dirty="0" err="1" smtClean="0"/>
              <a:t>hn</a:t>
            </a:r>
            <a:r>
              <a:rPr lang="en-US" dirty="0" smtClean="0"/>
              <a:t>				  															_________________</a:t>
            </a:r>
            <a:r>
              <a:rPr lang="en-US" dirty="0" err="1" smtClean="0"/>
              <a:t>br</a:t>
            </a:r>
            <a:endParaRPr lang="en-US" dirty="0" smtClean="0"/>
          </a:p>
          <a:p>
            <a:pPr marL="0" indent="0" defTabSz="91440">
              <a:buNone/>
            </a:pPr>
            <a:r>
              <a:rPr lang="en-US" dirty="0" smtClean="0"/>
              <a:t>(1	)	IX-a		LIKE		COFFEE		IX-a</a:t>
            </a:r>
            <a:r>
              <a:rPr lang="en-US" dirty="0"/>
              <a:t>	</a:t>
            </a:r>
            <a:r>
              <a:rPr lang="en-US" dirty="0" smtClean="0"/>
              <a:t>														(2)	IX-a		LIKE		COFFEE		IX-a</a:t>
            </a:r>
          </a:p>
          <a:p>
            <a:pPr marL="0" indent="0" defTabSz="91440">
              <a:buNone/>
            </a:pPr>
            <a:r>
              <a:rPr lang="en-US" dirty="0" smtClean="0"/>
              <a:t>					‘S/he likes coffee.’																											‘Does s/he like coffee?’</a:t>
            </a:r>
          </a:p>
          <a:p>
            <a:pPr defTabSz="91440"/>
            <a:r>
              <a:rPr lang="en-US" dirty="0" smtClean="0"/>
              <a:t>adverbial modifiers (slowly, sloppily, etc.); no counterpart in spoken language proper:</a:t>
            </a:r>
          </a:p>
          <a:p>
            <a:pPr marL="0" indent="0" defTabSz="91440">
              <a:buNone/>
            </a:pPr>
            <a:r>
              <a:rPr lang="en-US" dirty="0" smtClean="0"/>
              <a:t>                                                              								_______</a:t>
            </a:r>
            <a:r>
              <a:rPr lang="en-US" dirty="0" err="1" smtClean="0"/>
              <a:t>th</a:t>
            </a:r>
            <a:endParaRPr lang="en-US" dirty="0" smtClean="0"/>
          </a:p>
          <a:p>
            <a:pPr marL="0" indent="0" defTabSz="91440">
              <a:buNone/>
            </a:pPr>
            <a:r>
              <a:rPr lang="en-US" dirty="0" smtClean="0"/>
              <a:t>(3)	XI-a WRITE																																(4)	IX-a		WRITE</a:t>
            </a:r>
          </a:p>
          <a:p>
            <a:pPr marL="0" indent="0" defTabSz="91440">
              <a:buNone/>
            </a:pPr>
            <a:r>
              <a:rPr lang="en-US" dirty="0" smtClean="0"/>
              <a:t>					‘S/he is writing.’																														‘S/he is writing sloppily.’</a:t>
            </a:r>
          </a:p>
          <a:p>
            <a:pPr marL="0" indent="0">
              <a:buNone/>
            </a:pPr>
            <a:endParaRPr lang="en-US" dirty="0" smtClean="0"/>
          </a:p>
        </p:txBody>
      </p:sp>
    </p:spTree>
    <p:extLst>
      <p:ext uri="{BB962C8B-B14F-4D97-AF65-F5344CB8AC3E}">
        <p14:creationId xmlns:p14="http://schemas.microsoft.com/office/powerpoint/2010/main" val="65061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dirty="0">
                <a:hlinkClick r:id="rId2" action="ppaction://hlinksldjump"/>
              </a:rPr>
              <a:t>What is sign language?</a:t>
            </a:r>
            <a:endParaRPr lang="en-US" dirty="0"/>
          </a:p>
          <a:p>
            <a:pPr marL="0" indent="0">
              <a:buNone/>
            </a:pPr>
            <a:r>
              <a:rPr lang="en-US" dirty="0" smtClean="0">
                <a:hlinkClick r:id="rId3" action="ppaction://hlinksldjump"/>
              </a:rPr>
              <a:t>Sign </a:t>
            </a:r>
            <a:r>
              <a:rPr lang="en-US" dirty="0">
                <a:hlinkClick r:id="rId3" action="ppaction://hlinksldjump"/>
              </a:rPr>
              <a:t>language phonetics</a:t>
            </a:r>
            <a:endParaRPr lang="en-US" dirty="0"/>
          </a:p>
          <a:p>
            <a:pPr marL="0" indent="0">
              <a:buNone/>
            </a:pPr>
            <a:r>
              <a:rPr lang="en-US" dirty="0">
                <a:hlinkClick r:id="rId4" action="ppaction://hlinksldjump"/>
              </a:rPr>
              <a:t>Sign language phonology</a:t>
            </a:r>
            <a:endParaRPr lang="en-US" dirty="0"/>
          </a:p>
          <a:p>
            <a:pPr marL="0" indent="0">
              <a:buNone/>
            </a:pPr>
            <a:r>
              <a:rPr lang="en-US" dirty="0">
                <a:hlinkClick r:id="rId5" action="ppaction://hlinksldjump"/>
              </a:rPr>
              <a:t>Non-segmental non-manual markers</a:t>
            </a:r>
            <a:endParaRPr lang="en-US" dirty="0"/>
          </a:p>
          <a:p>
            <a:pPr marL="0" indent="0">
              <a:buNone/>
            </a:pPr>
            <a:r>
              <a:rPr lang="en-US" sz="4400" b="1" dirty="0">
                <a:solidFill>
                  <a:srgbClr val="C00000"/>
                </a:solidFill>
              </a:rPr>
              <a:t>Sign language morphology</a:t>
            </a:r>
          </a:p>
          <a:p>
            <a:pPr marL="0" indent="0">
              <a:buNone/>
            </a:pPr>
            <a:r>
              <a:rPr lang="en-US" dirty="0">
                <a:hlinkClick r:id="rId6" action="ppaction://hlinksldjump"/>
              </a:rPr>
              <a:t>Sign language syntax</a:t>
            </a:r>
            <a:endParaRPr lang="en-US" dirty="0"/>
          </a:p>
          <a:p>
            <a:pPr marL="0" indent="0">
              <a:buNone/>
            </a:pPr>
            <a:r>
              <a:rPr lang="en-US" dirty="0">
                <a:hlinkClick r:id="rId7" action="ppaction://hlinksldjump"/>
              </a:rPr>
              <a:t>Pronouns in sign language</a:t>
            </a:r>
            <a:endParaRPr lang="en-US" dirty="0"/>
          </a:p>
          <a:p>
            <a:pPr marL="0" indent="0">
              <a:buNone/>
            </a:pPr>
            <a:r>
              <a:rPr lang="en-US" dirty="0">
                <a:hlinkClick r:id="rId8" action="ppaction://hlinksldjump"/>
              </a:rPr>
              <a:t>Event visibility hypothesis</a:t>
            </a:r>
            <a:endParaRPr lang="en-US" dirty="0"/>
          </a:p>
          <a:p>
            <a:pPr marL="0" indent="0">
              <a:buNone/>
            </a:pPr>
            <a:r>
              <a:rPr lang="en-US" dirty="0">
                <a:hlinkClick r:id="rId9" action="ppaction://hlinksldjump"/>
              </a:rPr>
              <a:t>What you need to know</a:t>
            </a:r>
            <a:endParaRPr lang="en-US" dirty="0"/>
          </a:p>
        </p:txBody>
      </p:sp>
    </p:spTree>
    <p:extLst>
      <p:ext uri="{BB962C8B-B14F-4D97-AF65-F5344CB8AC3E}">
        <p14:creationId xmlns:p14="http://schemas.microsoft.com/office/powerpoint/2010/main" val="1974086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What is sign language?</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lnSpcReduction="10000"/>
          </a:bodyPr>
          <a:lstStyle/>
          <a:p>
            <a:pPr marL="0" indent="0">
              <a:buNone/>
            </a:pPr>
            <a:r>
              <a:rPr lang="en-US" dirty="0" smtClean="0"/>
              <a:t>Natural language exists in two </a:t>
            </a:r>
            <a:r>
              <a:rPr lang="en-US" b="1" dirty="0" smtClean="0">
                <a:solidFill>
                  <a:srgbClr val="C00000"/>
                </a:solidFill>
              </a:rPr>
              <a:t>modalities</a:t>
            </a:r>
            <a:r>
              <a:rPr lang="en-US" dirty="0" smtClean="0"/>
              <a:t>.</a:t>
            </a:r>
          </a:p>
          <a:p>
            <a:pPr marL="0" indent="0">
              <a:buNone/>
            </a:pPr>
            <a:r>
              <a:rPr lang="en-US" dirty="0" smtClean="0"/>
              <a:t>So far we’ve mostly focused on </a:t>
            </a:r>
            <a:r>
              <a:rPr lang="en-US" b="1" dirty="0" smtClean="0">
                <a:solidFill>
                  <a:srgbClr val="C00000"/>
                </a:solidFill>
              </a:rPr>
              <a:t>spoken language</a:t>
            </a:r>
            <a:r>
              <a:rPr lang="en-US" dirty="0" smtClean="0"/>
              <a:t>:</a:t>
            </a:r>
          </a:p>
          <a:p>
            <a:r>
              <a:rPr lang="en-US" dirty="0" smtClean="0"/>
              <a:t>articulators: tongue, lips, teeth, etc.</a:t>
            </a:r>
          </a:p>
          <a:p>
            <a:r>
              <a:rPr lang="en-US" dirty="0" smtClean="0"/>
              <a:t>signal: linear, acoustic waveform</a:t>
            </a:r>
          </a:p>
          <a:p>
            <a:r>
              <a:rPr lang="en-US" dirty="0" smtClean="0"/>
              <a:t>perception: auditory system (ears)</a:t>
            </a:r>
          </a:p>
          <a:p>
            <a:pPr marL="0" indent="0">
              <a:buNone/>
            </a:pPr>
            <a:r>
              <a:rPr lang="en-US" dirty="0" smtClean="0"/>
              <a:t>Today we will talk about </a:t>
            </a:r>
            <a:r>
              <a:rPr lang="en-US" b="1" dirty="0" smtClean="0">
                <a:solidFill>
                  <a:srgbClr val="C00000"/>
                </a:solidFill>
              </a:rPr>
              <a:t>sign language</a:t>
            </a:r>
            <a:r>
              <a:rPr lang="en-US" dirty="0" smtClean="0"/>
              <a:t>:</a:t>
            </a:r>
          </a:p>
          <a:p>
            <a:r>
              <a:rPr lang="en-US" dirty="0" smtClean="0"/>
              <a:t>articulators: two hands, face</a:t>
            </a:r>
          </a:p>
          <a:p>
            <a:r>
              <a:rPr lang="en-US" dirty="0" smtClean="0"/>
              <a:t>signal: multidimensional, visual signal</a:t>
            </a:r>
          </a:p>
          <a:p>
            <a:r>
              <a:rPr lang="en-US" dirty="0" smtClean="0"/>
              <a:t>perception: visual system (eyes)</a:t>
            </a:r>
          </a:p>
        </p:txBody>
      </p:sp>
    </p:spTree>
    <p:extLst>
      <p:ext uri="{BB962C8B-B14F-4D97-AF65-F5344CB8AC3E}">
        <p14:creationId xmlns:p14="http://schemas.microsoft.com/office/powerpoint/2010/main" val="149132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morphology</a:t>
            </a:r>
            <a:endParaRPr lang="en-US" dirty="0">
              <a:solidFill>
                <a:srgbClr val="C00000"/>
              </a:solidFill>
            </a:endParaRPr>
          </a:p>
        </p:txBody>
      </p:sp>
      <p:sp>
        <p:nvSpPr>
          <p:cNvPr id="3" name="Content Placeholder 2"/>
          <p:cNvSpPr>
            <a:spLocks noGrp="1"/>
          </p:cNvSpPr>
          <p:nvPr>
            <p:ph idx="1"/>
          </p:nvPr>
        </p:nvSpPr>
        <p:spPr>
          <a:xfrm>
            <a:off x="838200" y="1690689"/>
            <a:ext cx="8124825" cy="4486274"/>
          </a:xfrm>
        </p:spPr>
        <p:txBody>
          <a:bodyPr>
            <a:normAutofit/>
          </a:bodyPr>
          <a:lstStyle/>
          <a:p>
            <a:pPr marL="0" indent="0">
              <a:buNone/>
            </a:pPr>
            <a:r>
              <a:rPr lang="en-US" dirty="0" smtClean="0"/>
              <a:t>We have already seen that sign language can have compounds (e.g., THINK-FOR-ONESELF in ASL).</a:t>
            </a:r>
          </a:p>
          <a:p>
            <a:pPr marL="0" indent="0">
              <a:buNone/>
            </a:pPr>
            <a:r>
              <a:rPr lang="en-US" dirty="0" smtClean="0"/>
              <a:t>We have also seen that in sign language you can produce signals with two independent articulators simultaneously (as in non-manual adverbial modifiers).</a:t>
            </a:r>
          </a:p>
          <a:p>
            <a:pPr marL="0" indent="0">
              <a:buNone/>
            </a:pPr>
            <a:r>
              <a:rPr lang="en-US" dirty="0" smtClean="0"/>
              <a:t>But, although the two hands are independent articulators, we never see simultaneous, two-handed compounds in sign language.</a:t>
            </a:r>
          </a:p>
          <a:p>
            <a:r>
              <a:rPr lang="en-US" dirty="0" smtClean="0"/>
              <a:t>E.g., in ASL, PARENTS = MOTHER + FATHER, produced in succession, not simultaneously with two hands.</a:t>
            </a:r>
          </a:p>
        </p:txBody>
      </p:sp>
      <p:pic>
        <p:nvPicPr>
          <p:cNvPr id="4" name="asl_paren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63025" y="3785901"/>
            <a:ext cx="2743583" cy="2057687"/>
          </a:xfrm>
          <a:prstGeom prst="rect">
            <a:avLst/>
          </a:prstGeom>
        </p:spPr>
      </p:pic>
    </p:spTree>
    <p:extLst>
      <p:ext uri="{BB962C8B-B14F-4D97-AF65-F5344CB8AC3E}">
        <p14:creationId xmlns:p14="http://schemas.microsoft.com/office/powerpoint/2010/main" val="194690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morphology</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However, compounds can consist of a fully non-manual sign and a manual sign produced simultaneously.</a:t>
            </a:r>
          </a:p>
          <a:p>
            <a:r>
              <a:rPr lang="en-US" dirty="0" smtClean="0"/>
              <a:t>E.g., in Brazilian Sign Language:</a:t>
            </a:r>
          </a:p>
          <a:p>
            <a:pPr lvl="1"/>
            <a:r>
              <a:rPr lang="en-US" dirty="0" smtClean="0"/>
              <a:t>SEX: cheek puff</a:t>
            </a:r>
          </a:p>
          <a:p>
            <a:pPr lvl="1"/>
            <a:r>
              <a:rPr lang="en-US" dirty="0" smtClean="0"/>
              <a:t>HOTEL: a manual sign</a:t>
            </a:r>
          </a:p>
          <a:p>
            <a:pPr lvl="1"/>
            <a:r>
              <a:rPr lang="en-US" dirty="0" smtClean="0"/>
              <a:t>TRAVEL: a manual sign</a:t>
            </a:r>
          </a:p>
          <a:p>
            <a:pPr lvl="1"/>
            <a:r>
              <a:rPr lang="en-US" dirty="0" smtClean="0"/>
              <a:t>MOTEL = SEX + HOTEL</a:t>
            </a:r>
          </a:p>
          <a:p>
            <a:pPr lvl="1"/>
            <a:r>
              <a:rPr lang="en-US" dirty="0" smtClean="0"/>
              <a:t>HONEYMOON = SEX + TRAVEL</a:t>
            </a:r>
          </a:p>
          <a:p>
            <a:pPr marL="0" indent="0">
              <a:buNone/>
            </a:pPr>
            <a:r>
              <a:rPr lang="en-US" dirty="0" smtClean="0"/>
              <a:t>So, simultaneous morphology is possible in sign language, but it is phonologically constrained.</a:t>
            </a:r>
          </a:p>
          <a:p>
            <a:endParaRPr lang="en-US" dirty="0" smtClean="0"/>
          </a:p>
        </p:txBody>
      </p:sp>
    </p:spTree>
    <p:extLst>
      <p:ext uri="{BB962C8B-B14F-4D97-AF65-F5344CB8AC3E}">
        <p14:creationId xmlns:p14="http://schemas.microsoft.com/office/powerpoint/2010/main" val="389347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morphology</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b="1" dirty="0" smtClean="0">
                <a:solidFill>
                  <a:srgbClr val="C00000"/>
                </a:solidFill>
              </a:rPr>
              <a:t>Incorporated </a:t>
            </a:r>
            <a:r>
              <a:rPr lang="en-US" b="1" dirty="0">
                <a:solidFill>
                  <a:srgbClr val="C00000"/>
                </a:solidFill>
              </a:rPr>
              <a:t>numerals </a:t>
            </a:r>
            <a:r>
              <a:rPr lang="en-US" dirty="0" smtClean="0"/>
              <a:t>are</a:t>
            </a:r>
            <a:r>
              <a:rPr lang="en-US" b="1" dirty="0" smtClean="0">
                <a:solidFill>
                  <a:srgbClr val="C00000"/>
                </a:solidFill>
              </a:rPr>
              <a:t> </a:t>
            </a:r>
            <a:r>
              <a:rPr lang="en-US" dirty="0" smtClean="0"/>
              <a:t>another example of simultaneous morphology in sign language.</a:t>
            </a:r>
          </a:p>
          <a:p>
            <a:r>
              <a:rPr lang="en-US" dirty="0" smtClean="0"/>
              <a:t>E.g., in ASL:</a:t>
            </a:r>
          </a:p>
          <a:p>
            <a:pPr lvl="1"/>
            <a:r>
              <a:rPr lang="en-US" dirty="0" smtClean="0"/>
              <a:t>1, 2, …, 9 + WEEK/MONTH/YEAR/etc. </a:t>
            </a:r>
            <a:r>
              <a:rPr lang="en-US" dirty="0"/>
              <a:t>= 1, 2, …, </a:t>
            </a:r>
            <a:r>
              <a:rPr lang="en-US" dirty="0" smtClean="0"/>
              <a:t>9 WEEKS/MONTHS/YEARS/etc.</a:t>
            </a:r>
          </a:p>
          <a:p>
            <a:pPr marL="0" indent="0">
              <a:buNone/>
            </a:pPr>
            <a:r>
              <a:rPr lang="en-US" dirty="0" smtClean="0"/>
              <a:t>Why can you only incorporate numerals up to 9?</a:t>
            </a:r>
          </a:p>
          <a:p>
            <a:pPr marL="0" indent="0">
              <a:buNone/>
            </a:pPr>
            <a:r>
              <a:rPr lang="en-US" dirty="0" smtClean="0"/>
              <a:t>In RSL you can only incorporate numerals up to 5. Why?</a:t>
            </a:r>
          </a:p>
          <a:p>
            <a:pPr marL="0" indent="0">
              <a:buNone/>
            </a:pPr>
            <a:endParaRPr lang="en-US" dirty="0" smtClean="0"/>
          </a:p>
          <a:p>
            <a:endParaRPr lang="en-US" dirty="0" smtClean="0"/>
          </a:p>
          <a:p>
            <a:pPr lvl="1"/>
            <a:endParaRPr lang="en-US" dirty="0" smtClean="0"/>
          </a:p>
          <a:p>
            <a:endParaRPr lang="en-US" dirty="0" smtClean="0"/>
          </a:p>
        </p:txBody>
      </p:sp>
    </p:spTree>
    <p:extLst>
      <p:ext uri="{BB962C8B-B14F-4D97-AF65-F5344CB8AC3E}">
        <p14:creationId xmlns:p14="http://schemas.microsoft.com/office/powerpoint/2010/main" val="126273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dirty="0">
                <a:hlinkClick r:id="rId2" action="ppaction://hlinksldjump"/>
              </a:rPr>
              <a:t>What is sign language?</a:t>
            </a:r>
            <a:endParaRPr lang="en-US" dirty="0"/>
          </a:p>
          <a:p>
            <a:pPr marL="0" indent="0">
              <a:buNone/>
            </a:pPr>
            <a:r>
              <a:rPr lang="en-US" dirty="0" smtClean="0">
                <a:hlinkClick r:id="rId3" action="ppaction://hlinksldjump"/>
              </a:rPr>
              <a:t>Sign </a:t>
            </a:r>
            <a:r>
              <a:rPr lang="en-US" dirty="0">
                <a:hlinkClick r:id="rId3" action="ppaction://hlinksldjump"/>
              </a:rPr>
              <a:t>language phonetics</a:t>
            </a:r>
            <a:endParaRPr lang="en-US" dirty="0"/>
          </a:p>
          <a:p>
            <a:pPr marL="0" indent="0">
              <a:buNone/>
            </a:pPr>
            <a:r>
              <a:rPr lang="en-US" dirty="0">
                <a:hlinkClick r:id="rId4" action="ppaction://hlinksldjump"/>
              </a:rPr>
              <a:t>Sign language phonology</a:t>
            </a:r>
            <a:endParaRPr lang="en-US" dirty="0"/>
          </a:p>
          <a:p>
            <a:pPr marL="0" indent="0">
              <a:buNone/>
            </a:pPr>
            <a:r>
              <a:rPr lang="en-US" dirty="0">
                <a:hlinkClick r:id="rId5" action="ppaction://hlinksldjump"/>
              </a:rPr>
              <a:t>Non-segmental non-manual markers</a:t>
            </a:r>
            <a:endParaRPr lang="en-US" dirty="0"/>
          </a:p>
          <a:p>
            <a:pPr marL="0" indent="0">
              <a:buNone/>
            </a:pPr>
            <a:r>
              <a:rPr lang="en-US" dirty="0">
                <a:hlinkClick r:id="rId6" action="ppaction://hlinksldjump"/>
              </a:rPr>
              <a:t>Sign language morphology</a:t>
            </a:r>
            <a:endParaRPr lang="en-US" dirty="0"/>
          </a:p>
          <a:p>
            <a:pPr marL="0" indent="0">
              <a:buNone/>
            </a:pPr>
            <a:r>
              <a:rPr lang="en-US" sz="4400" b="1" dirty="0">
                <a:solidFill>
                  <a:srgbClr val="C00000"/>
                </a:solidFill>
              </a:rPr>
              <a:t>Sign language syntax</a:t>
            </a:r>
          </a:p>
          <a:p>
            <a:pPr marL="0" indent="0">
              <a:buNone/>
            </a:pPr>
            <a:r>
              <a:rPr lang="en-US" dirty="0">
                <a:hlinkClick r:id="rId7" action="ppaction://hlinksldjump"/>
              </a:rPr>
              <a:t>Pronouns in sign language</a:t>
            </a:r>
            <a:endParaRPr lang="en-US" dirty="0"/>
          </a:p>
          <a:p>
            <a:pPr marL="0" indent="0">
              <a:buNone/>
            </a:pPr>
            <a:r>
              <a:rPr lang="en-US" dirty="0">
                <a:hlinkClick r:id="rId8" action="ppaction://hlinksldjump"/>
              </a:rPr>
              <a:t>Event visibility hypothesis</a:t>
            </a:r>
            <a:endParaRPr lang="en-US" dirty="0"/>
          </a:p>
          <a:p>
            <a:pPr marL="0" indent="0">
              <a:buNone/>
            </a:pPr>
            <a:r>
              <a:rPr lang="en-US" dirty="0">
                <a:hlinkClick r:id="rId9" action="ppaction://hlinksldjump"/>
              </a:rPr>
              <a:t>What you need to know</a:t>
            </a:r>
            <a:endParaRPr lang="en-US" dirty="0"/>
          </a:p>
        </p:txBody>
      </p:sp>
    </p:spTree>
    <p:extLst>
      <p:ext uri="{BB962C8B-B14F-4D97-AF65-F5344CB8AC3E}">
        <p14:creationId xmlns:p14="http://schemas.microsoft.com/office/powerpoint/2010/main" val="32611152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syntax</a:t>
            </a:r>
            <a:endParaRPr lang="en-US" dirty="0">
              <a:solidFill>
                <a:srgbClr val="C00000"/>
              </a:solidFill>
            </a:endParaRPr>
          </a:p>
        </p:txBody>
      </p:sp>
      <p:sp>
        <p:nvSpPr>
          <p:cNvPr id="3" name="Content Placeholder 2"/>
          <p:cNvSpPr>
            <a:spLocks noGrp="1"/>
          </p:cNvSpPr>
          <p:nvPr>
            <p:ph idx="1"/>
          </p:nvPr>
        </p:nvSpPr>
        <p:spPr>
          <a:xfrm>
            <a:off x="838200" y="1690688"/>
            <a:ext cx="10515600" cy="5167311"/>
          </a:xfrm>
        </p:spPr>
        <p:txBody>
          <a:bodyPr>
            <a:normAutofit/>
          </a:bodyPr>
          <a:lstStyle/>
          <a:p>
            <a:pPr marL="0" indent="0">
              <a:buNone/>
            </a:pPr>
            <a:r>
              <a:rPr lang="en-US" dirty="0" smtClean="0"/>
              <a:t>Like spoken languages, sign languages have their own syntactic rules.</a:t>
            </a:r>
          </a:p>
          <a:p>
            <a:pPr marL="0" indent="0">
              <a:buNone/>
            </a:pPr>
            <a:r>
              <a:rPr lang="en-US" dirty="0" smtClean="0"/>
              <a:t>E.g., let’s look at some aspects of the syntax of ASL where it’s different from that of English.</a:t>
            </a:r>
          </a:p>
          <a:p>
            <a:pPr marL="0" indent="0">
              <a:buNone/>
            </a:pPr>
            <a:r>
              <a:rPr lang="en-US" dirty="0" smtClean="0"/>
              <a:t>One such difference is that ASL allows much more </a:t>
            </a:r>
            <a:r>
              <a:rPr lang="en-US" b="1" dirty="0" smtClean="0">
                <a:solidFill>
                  <a:srgbClr val="C00000"/>
                </a:solidFill>
              </a:rPr>
              <a:t>scrambling</a:t>
            </a:r>
            <a:r>
              <a:rPr lang="en-US" dirty="0" smtClean="0"/>
              <a:t>, i.e., non-obligatory movement. E.g., it’s standardly assumed that the default word order in ASL is SVO, but OSV or SOV orders are also possible due to freer topicalization (in that respect ASL is more like, e.g., Russian):</a:t>
            </a:r>
          </a:p>
          <a:p>
            <a:pPr marL="514350" indent="-514350" defTabSz="91440">
              <a:buAutoNum type="arabicParenBoth" startAt="5"/>
            </a:pPr>
            <a:r>
              <a:rPr lang="en-US" dirty="0" smtClean="0"/>
              <a:t>a.		I like coffee.													b.	%Coffee, I like.								 	c. *I coffee like.</a:t>
            </a:r>
          </a:p>
          <a:p>
            <a:pPr marL="0" indent="0" defTabSz="91440">
              <a:buNone/>
            </a:pPr>
            <a:r>
              <a:rPr lang="en-US" dirty="0"/>
              <a:t>	</a:t>
            </a:r>
            <a:r>
              <a:rPr lang="en-US" dirty="0" smtClean="0"/>
              <a:t>																																													_____</a:t>
            </a:r>
            <a:r>
              <a:rPr lang="en-US" dirty="0" err="1" smtClean="0"/>
              <a:t>br</a:t>
            </a:r>
            <a:r>
              <a:rPr lang="en-US" dirty="0" smtClean="0"/>
              <a:t>																						________</a:t>
            </a:r>
            <a:r>
              <a:rPr lang="en-US" dirty="0" err="1" smtClean="0"/>
              <a:t>br</a:t>
            </a:r>
            <a:endParaRPr lang="en-US" dirty="0" smtClean="0"/>
          </a:p>
          <a:p>
            <a:pPr marL="0" indent="0" defTabSz="91440">
              <a:buNone/>
            </a:pPr>
            <a:r>
              <a:rPr lang="en-US" dirty="0" smtClean="0"/>
              <a:t>(6)		a.		IX-1 LIKE COFFEE					b.		COFFEE IX-1 LIKE					c.		IX-1 COFFEE LIKE												</a:t>
            </a:r>
          </a:p>
        </p:txBody>
      </p:sp>
    </p:spTree>
    <p:extLst>
      <p:ext uri="{BB962C8B-B14F-4D97-AF65-F5344CB8AC3E}">
        <p14:creationId xmlns:p14="http://schemas.microsoft.com/office/powerpoint/2010/main" val="68948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syntax</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We have already seen that yes/no questions in ASL don’t involve any movement (they are marked non-manually).</a:t>
            </a:r>
          </a:p>
          <a:p>
            <a:pPr marL="0" indent="0">
              <a:buNone/>
            </a:pPr>
            <a:r>
              <a:rPr lang="en-US" dirty="0" smtClean="0"/>
              <a:t>In wh-questions in ASL the wh-phrase is typically on the right (or is sometimes doubled on the left and on the right) and is marked by lowered eyebrows:</a:t>
            </a:r>
          </a:p>
          <a:p>
            <a:pPr marL="0" indent="0" defTabSz="91440">
              <a:buNone/>
            </a:pPr>
            <a:r>
              <a:rPr lang="en-US" dirty="0" smtClean="0"/>
              <a:t>																		                   					___</a:t>
            </a:r>
            <a:r>
              <a:rPr lang="en-US" dirty="0" err="1" smtClean="0"/>
              <a:t>bl</a:t>
            </a:r>
            <a:endParaRPr lang="en-US" dirty="0" smtClean="0"/>
          </a:p>
          <a:p>
            <a:pPr marL="0" indent="0" defTabSz="91440">
              <a:buNone/>
            </a:pPr>
            <a:r>
              <a:rPr lang="en-US" dirty="0" smtClean="0"/>
              <a:t>(7)		(WHO)		LIKE		COFFEE		WHO</a:t>
            </a:r>
          </a:p>
          <a:p>
            <a:pPr marL="0" indent="0" defTabSz="91440">
              <a:buNone/>
            </a:pPr>
            <a:r>
              <a:rPr lang="en-US" dirty="0" smtClean="0"/>
              <a:t>						‘Who likes coffee?’</a:t>
            </a:r>
          </a:p>
          <a:p>
            <a:pPr marL="0" indent="0" defTabSz="91440">
              <a:buNone/>
            </a:pPr>
            <a:r>
              <a:rPr lang="en-US" dirty="0" smtClean="0"/>
              <a:t>What, do you think, is going on here?</a:t>
            </a:r>
          </a:p>
          <a:p>
            <a:endParaRPr lang="en-US" dirty="0" smtClean="0"/>
          </a:p>
        </p:txBody>
      </p:sp>
    </p:spTree>
    <p:extLst>
      <p:ext uri="{BB962C8B-B14F-4D97-AF65-F5344CB8AC3E}">
        <p14:creationId xmlns:p14="http://schemas.microsoft.com/office/powerpoint/2010/main" val="104689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Sign language syntax</a:t>
            </a:r>
            <a:endParaRPr lang="en-US" dirty="0">
              <a:solidFill>
                <a:srgbClr val="C00000"/>
              </a:solidFill>
            </a:endParaRPr>
          </a:p>
        </p:txBody>
      </p:sp>
      <p:sp>
        <p:nvSpPr>
          <p:cNvPr id="3" name="Content Placeholder 2"/>
          <p:cNvSpPr>
            <a:spLocks noGrp="1"/>
          </p:cNvSpPr>
          <p:nvPr>
            <p:ph idx="1"/>
          </p:nvPr>
        </p:nvSpPr>
        <p:spPr>
          <a:xfrm>
            <a:off x="838200" y="1690688"/>
            <a:ext cx="10515600" cy="5167311"/>
          </a:xfrm>
        </p:spPr>
        <p:txBody>
          <a:bodyPr>
            <a:normAutofit/>
          </a:bodyPr>
          <a:lstStyle/>
          <a:p>
            <a:pPr marL="0" indent="0">
              <a:buNone/>
            </a:pPr>
            <a:r>
              <a:rPr lang="en-US" dirty="0" smtClean="0"/>
              <a:t>We have seen instances of </a:t>
            </a:r>
            <a:r>
              <a:rPr lang="en-US" b="1" dirty="0" smtClean="0">
                <a:solidFill>
                  <a:srgbClr val="C00000"/>
                </a:solidFill>
              </a:rPr>
              <a:t>synchronicity </a:t>
            </a:r>
            <a:r>
              <a:rPr lang="en-US" dirty="0" smtClean="0"/>
              <a:t>in sign language phonetics and morphology.</a:t>
            </a:r>
          </a:p>
          <a:p>
            <a:pPr marL="0" indent="0">
              <a:buNone/>
            </a:pPr>
            <a:r>
              <a:rPr lang="en-US" dirty="0" smtClean="0"/>
              <a:t>We have also seen how the hands and the mouth can be used as simultaneous articulators in sign language syntax—remember non-manual adverbial modifiers?</a:t>
            </a:r>
          </a:p>
          <a:p>
            <a:pPr marL="0" indent="0">
              <a:buNone/>
            </a:pPr>
            <a:r>
              <a:rPr lang="en-US" dirty="0" smtClean="0"/>
              <a:t>The two hands can also be used as simultaneous articulators in sign language syntax, e.g.:</a:t>
            </a:r>
          </a:p>
          <a:p>
            <a:pPr marL="0" indent="0" defTabSz="91440">
              <a:buNone/>
            </a:pPr>
            <a:r>
              <a:rPr lang="en-US" dirty="0" smtClean="0"/>
              <a:t>(8)		CAT		TABLE		LH:CL-FLAT-HOLD</a:t>
            </a:r>
          </a:p>
          <a:p>
            <a:pPr marL="0" indent="0" defTabSz="91440">
              <a:buNone/>
            </a:pPr>
            <a:r>
              <a:rPr lang="en-US" dirty="0" smtClean="0"/>
              <a:t>																								RH:CL-SMALL-ANIMAL-ON-LH </a:t>
            </a:r>
          </a:p>
          <a:p>
            <a:pPr marL="0" indent="0" defTabSz="91440">
              <a:buNone/>
            </a:pPr>
            <a:r>
              <a:rPr lang="en-US" dirty="0"/>
              <a:t>	</a:t>
            </a:r>
            <a:r>
              <a:rPr lang="en-US" dirty="0" smtClean="0"/>
              <a:t>					‘A cat is sitting on a table.’</a:t>
            </a:r>
          </a:p>
        </p:txBody>
      </p:sp>
    </p:spTree>
    <p:extLst>
      <p:ext uri="{BB962C8B-B14F-4D97-AF65-F5344CB8AC3E}">
        <p14:creationId xmlns:p14="http://schemas.microsoft.com/office/powerpoint/2010/main" val="300379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dirty="0">
                <a:hlinkClick r:id="rId2" action="ppaction://hlinksldjump"/>
              </a:rPr>
              <a:t>What is sign language?</a:t>
            </a:r>
            <a:endParaRPr lang="en-US" dirty="0"/>
          </a:p>
          <a:p>
            <a:pPr marL="0" indent="0">
              <a:buNone/>
            </a:pPr>
            <a:r>
              <a:rPr lang="en-US" dirty="0" smtClean="0">
                <a:hlinkClick r:id="rId3" action="ppaction://hlinksldjump"/>
              </a:rPr>
              <a:t>Sign </a:t>
            </a:r>
            <a:r>
              <a:rPr lang="en-US" dirty="0">
                <a:hlinkClick r:id="rId3" action="ppaction://hlinksldjump"/>
              </a:rPr>
              <a:t>language phonetics</a:t>
            </a:r>
            <a:endParaRPr lang="en-US" dirty="0"/>
          </a:p>
          <a:p>
            <a:pPr marL="0" indent="0">
              <a:buNone/>
            </a:pPr>
            <a:r>
              <a:rPr lang="en-US" dirty="0">
                <a:hlinkClick r:id="rId4" action="ppaction://hlinksldjump"/>
              </a:rPr>
              <a:t>Sign language phonology</a:t>
            </a:r>
            <a:endParaRPr lang="en-US" dirty="0"/>
          </a:p>
          <a:p>
            <a:pPr marL="0" indent="0">
              <a:buNone/>
            </a:pPr>
            <a:r>
              <a:rPr lang="en-US" dirty="0">
                <a:hlinkClick r:id="rId5" action="ppaction://hlinksldjump"/>
              </a:rPr>
              <a:t>Non-segmental non-manual markers</a:t>
            </a:r>
            <a:endParaRPr lang="en-US" dirty="0"/>
          </a:p>
          <a:p>
            <a:pPr marL="0" indent="0">
              <a:buNone/>
            </a:pPr>
            <a:r>
              <a:rPr lang="en-US" dirty="0">
                <a:hlinkClick r:id="rId6" action="ppaction://hlinksldjump"/>
              </a:rPr>
              <a:t>Sign language morphology</a:t>
            </a:r>
            <a:endParaRPr lang="en-US" dirty="0"/>
          </a:p>
          <a:p>
            <a:pPr marL="0" indent="0">
              <a:buNone/>
            </a:pPr>
            <a:r>
              <a:rPr lang="en-US" dirty="0">
                <a:hlinkClick r:id="rId7" action="ppaction://hlinksldjump"/>
              </a:rPr>
              <a:t>Sign language syntax</a:t>
            </a:r>
            <a:endParaRPr lang="en-US" dirty="0"/>
          </a:p>
          <a:p>
            <a:pPr marL="0" indent="0">
              <a:buNone/>
            </a:pPr>
            <a:r>
              <a:rPr lang="en-US" sz="4400" b="1" dirty="0">
                <a:solidFill>
                  <a:srgbClr val="C00000"/>
                </a:solidFill>
              </a:rPr>
              <a:t>Pronouns in sign language</a:t>
            </a:r>
          </a:p>
          <a:p>
            <a:pPr marL="0" indent="0">
              <a:buNone/>
            </a:pPr>
            <a:r>
              <a:rPr lang="en-US" dirty="0">
                <a:hlinkClick r:id="rId8" action="ppaction://hlinksldjump"/>
              </a:rPr>
              <a:t>Event visibility hypothesis</a:t>
            </a:r>
            <a:endParaRPr lang="en-US" dirty="0"/>
          </a:p>
          <a:p>
            <a:pPr marL="0" indent="0">
              <a:buNone/>
            </a:pPr>
            <a:r>
              <a:rPr lang="en-US" dirty="0">
                <a:hlinkClick r:id="rId9" action="ppaction://hlinksldjump"/>
              </a:rPr>
              <a:t>What you need to know</a:t>
            </a:r>
            <a:endParaRPr lang="en-US" dirty="0"/>
          </a:p>
        </p:txBody>
      </p:sp>
    </p:spTree>
    <p:extLst>
      <p:ext uri="{BB962C8B-B14F-4D97-AF65-F5344CB8AC3E}">
        <p14:creationId xmlns:p14="http://schemas.microsoft.com/office/powerpoint/2010/main" val="16144540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Pronouns in sign language</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(8) also shows how sign language uses space to iconically represent the spatial relationship between two individuals.</a:t>
            </a:r>
          </a:p>
          <a:p>
            <a:pPr marL="0" indent="0">
              <a:buNone/>
            </a:pPr>
            <a:r>
              <a:rPr lang="en-US" dirty="0" smtClean="0"/>
              <a:t>Space is used in a more abstract way in sign language, too.</a:t>
            </a:r>
          </a:p>
          <a:p>
            <a:pPr marL="0" indent="0">
              <a:buNone/>
            </a:pPr>
            <a:r>
              <a:rPr lang="en-US" dirty="0"/>
              <a:t>A</a:t>
            </a:r>
            <a:r>
              <a:rPr lang="en-US" dirty="0" smtClean="0"/>
              <a:t>ll studied sign languages use space to establish </a:t>
            </a:r>
            <a:r>
              <a:rPr lang="en-US" b="1" dirty="0" smtClean="0">
                <a:solidFill>
                  <a:srgbClr val="C00000"/>
                </a:solidFill>
              </a:rPr>
              <a:t>anaphoric</a:t>
            </a:r>
            <a:r>
              <a:rPr lang="en-US" b="1" dirty="0" smtClean="0"/>
              <a:t> </a:t>
            </a:r>
            <a:r>
              <a:rPr lang="en-US" dirty="0" smtClean="0"/>
              <a:t>links between pronouns and their </a:t>
            </a:r>
            <a:r>
              <a:rPr lang="en-US" b="1" dirty="0" smtClean="0">
                <a:solidFill>
                  <a:srgbClr val="C00000"/>
                </a:solidFill>
              </a:rPr>
              <a:t>antecedents</a:t>
            </a:r>
            <a:r>
              <a:rPr lang="en-US" dirty="0" smtClean="0"/>
              <a:t>.</a:t>
            </a:r>
          </a:p>
          <a:p>
            <a:pPr marL="0" indent="0">
              <a:buNone/>
            </a:pPr>
            <a:r>
              <a:rPr lang="en-US" dirty="0" smtClean="0"/>
              <a:t>In spoken languages pronouns are sometimes ambiguous; </a:t>
            </a:r>
            <a:r>
              <a:rPr lang="en-US" i="1" dirty="0" smtClean="0"/>
              <a:t>he </a:t>
            </a:r>
            <a:r>
              <a:rPr lang="en-US" dirty="0" smtClean="0"/>
              <a:t>could refer to Harry or Ron (or even someone else we mentioned before):</a:t>
            </a:r>
          </a:p>
          <a:p>
            <a:pPr marL="0" indent="0">
              <a:buNone/>
            </a:pPr>
            <a:r>
              <a:rPr lang="en-US" dirty="0" smtClean="0"/>
              <a:t>(9) </a:t>
            </a:r>
            <a:r>
              <a:rPr lang="en-US" dirty="0" err="1" smtClean="0"/>
              <a:t>Harry</a:t>
            </a:r>
            <a:r>
              <a:rPr lang="en-US" baseline="-25000" dirty="0" err="1" smtClean="0"/>
              <a:t>i</a:t>
            </a:r>
            <a:r>
              <a:rPr lang="en-US" dirty="0" smtClean="0"/>
              <a:t> told </a:t>
            </a:r>
            <a:r>
              <a:rPr lang="en-US" dirty="0" err="1" smtClean="0"/>
              <a:t>Ron</a:t>
            </a:r>
            <a:r>
              <a:rPr lang="en-US" baseline="-25000" dirty="0" err="1" smtClean="0"/>
              <a:t>j</a:t>
            </a:r>
            <a:r>
              <a:rPr lang="en-US" dirty="0" smtClean="0"/>
              <a:t> that </a:t>
            </a:r>
            <a:r>
              <a:rPr lang="en-US" dirty="0" err="1" smtClean="0"/>
              <a:t>he</a:t>
            </a:r>
            <a:r>
              <a:rPr lang="en-US" baseline="-25000" dirty="0" err="1" smtClean="0"/>
              <a:t>i</a:t>
            </a:r>
            <a:r>
              <a:rPr lang="en-US" baseline="-25000" dirty="0" smtClean="0"/>
              <a:t>/j/k</a:t>
            </a:r>
            <a:r>
              <a:rPr lang="en-US" dirty="0" smtClean="0"/>
              <a:t> is smart.</a:t>
            </a:r>
          </a:p>
          <a:p>
            <a:pPr marL="0" indent="0">
              <a:buNone/>
            </a:pPr>
            <a:r>
              <a:rPr lang="en-US" dirty="0" smtClean="0"/>
              <a:t>We use subscripts, or </a:t>
            </a:r>
            <a:r>
              <a:rPr lang="en-US" b="1" dirty="0" smtClean="0">
                <a:solidFill>
                  <a:srgbClr val="C00000"/>
                </a:solidFill>
              </a:rPr>
              <a:t>indices</a:t>
            </a:r>
            <a:r>
              <a:rPr lang="en-US" dirty="0" smtClean="0"/>
              <a:t>, to indicate an anaphoric relation.</a:t>
            </a:r>
          </a:p>
          <a:p>
            <a:pPr marL="0" indent="0">
              <a:buNone/>
            </a:pPr>
            <a:endParaRPr lang="en-US" dirty="0" smtClean="0"/>
          </a:p>
        </p:txBody>
      </p:sp>
    </p:spTree>
    <p:extLst>
      <p:ext uri="{BB962C8B-B14F-4D97-AF65-F5344CB8AC3E}">
        <p14:creationId xmlns:p14="http://schemas.microsoft.com/office/powerpoint/2010/main" val="34236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Pronouns in sign language</a:t>
            </a:r>
            <a:endParaRPr lang="en-US" dirty="0">
              <a:solidFill>
                <a:srgbClr val="C00000"/>
              </a:solidFill>
            </a:endParaRPr>
          </a:p>
        </p:txBody>
      </p:sp>
      <p:sp>
        <p:nvSpPr>
          <p:cNvPr id="3" name="Content Placeholder 2"/>
          <p:cNvSpPr>
            <a:spLocks noGrp="1"/>
          </p:cNvSpPr>
          <p:nvPr>
            <p:ph idx="1"/>
          </p:nvPr>
        </p:nvSpPr>
        <p:spPr>
          <a:xfrm>
            <a:off x="838200" y="1690689"/>
            <a:ext cx="10515600" cy="4881562"/>
          </a:xfrm>
        </p:spPr>
        <p:txBody>
          <a:bodyPr>
            <a:normAutofit/>
          </a:bodyPr>
          <a:lstStyle/>
          <a:p>
            <a:pPr marL="0" indent="0">
              <a:buNone/>
            </a:pPr>
            <a:r>
              <a:rPr lang="en-US" dirty="0" smtClean="0"/>
              <a:t>Sign languages can famously disambiguate sentences like (9) by assigning referents to areas of space, called </a:t>
            </a:r>
            <a:r>
              <a:rPr lang="en-US" b="1" dirty="0" smtClean="0">
                <a:solidFill>
                  <a:srgbClr val="C00000"/>
                </a:solidFill>
              </a:rPr>
              <a:t>loci</a:t>
            </a:r>
            <a:r>
              <a:rPr lang="en-US" b="1" dirty="0" smtClean="0"/>
              <a:t> </a:t>
            </a:r>
            <a:r>
              <a:rPr lang="en-US" dirty="0" smtClean="0"/>
              <a:t>(plural of </a:t>
            </a:r>
            <a:r>
              <a:rPr lang="en-US" i="1" dirty="0" smtClean="0"/>
              <a:t>locus</a:t>
            </a:r>
            <a:r>
              <a:rPr lang="en-US" dirty="0" smtClean="0"/>
              <a:t>), and then pointing back to them. </a:t>
            </a:r>
          </a:p>
          <a:p>
            <a:pPr marL="0" indent="0">
              <a:buNone/>
            </a:pPr>
            <a:r>
              <a:rPr lang="en-US" dirty="0" smtClean="0"/>
              <a:t>An example from ASL:</a:t>
            </a:r>
          </a:p>
          <a:p>
            <a:pPr marL="0" indent="0" defTabSz="91440">
              <a:buNone/>
            </a:pPr>
            <a:r>
              <a:rPr lang="en-US" dirty="0" smtClean="0"/>
              <a:t>(10)	HARRY IX-a TELL-b </a:t>
            </a:r>
            <a:r>
              <a:rPr lang="en-US" dirty="0" err="1" smtClean="0"/>
              <a:t>RON</a:t>
            </a:r>
            <a:r>
              <a:rPr lang="en-US" baseline="-25000" dirty="0" err="1" smtClean="0"/>
              <a:t>b</a:t>
            </a:r>
            <a:r>
              <a:rPr lang="en-US" dirty="0" smtClean="0"/>
              <a:t> (IX-b) </a:t>
            </a:r>
            <a:r>
              <a:rPr lang="en-US" b="1" dirty="0" smtClean="0"/>
              <a:t>IX-a</a:t>
            </a:r>
            <a:r>
              <a:rPr lang="en-US" dirty="0" smtClean="0"/>
              <a:t> SMART</a:t>
            </a:r>
          </a:p>
          <a:p>
            <a:pPr marL="0" indent="0" defTabSz="91440">
              <a:buNone/>
            </a:pPr>
            <a:r>
              <a:rPr lang="en-US" dirty="0" smtClean="0"/>
              <a:t>							‘</a:t>
            </a:r>
            <a:r>
              <a:rPr lang="en-US" dirty="0" err="1" smtClean="0"/>
              <a:t>Harry</a:t>
            </a:r>
            <a:r>
              <a:rPr lang="en-US" baseline="-25000" dirty="0" err="1" smtClean="0"/>
              <a:t>i</a:t>
            </a:r>
            <a:r>
              <a:rPr lang="en-US" dirty="0" smtClean="0"/>
              <a:t> told </a:t>
            </a:r>
            <a:r>
              <a:rPr lang="en-US" dirty="0" err="1" smtClean="0"/>
              <a:t>Ron</a:t>
            </a:r>
            <a:r>
              <a:rPr lang="en-US" baseline="-25000" dirty="0" err="1" smtClean="0"/>
              <a:t>j</a:t>
            </a:r>
            <a:r>
              <a:rPr lang="en-US" dirty="0" smtClean="0"/>
              <a:t> that </a:t>
            </a:r>
            <a:r>
              <a:rPr lang="en-US" dirty="0" err="1" smtClean="0"/>
              <a:t>he</a:t>
            </a:r>
            <a:r>
              <a:rPr lang="en-US" baseline="-25000" dirty="0" err="1" smtClean="0"/>
              <a:t>i</a:t>
            </a:r>
            <a:r>
              <a:rPr lang="en-US" baseline="-25000" dirty="0" smtClean="0"/>
              <a:t>/*j/*k</a:t>
            </a:r>
            <a:r>
              <a:rPr lang="en-US" dirty="0" smtClean="0"/>
              <a:t> [= Harry] is smart.’</a:t>
            </a:r>
          </a:p>
          <a:p>
            <a:pPr marL="0" indent="0" defTabSz="91440">
              <a:buNone/>
            </a:pPr>
            <a:r>
              <a:rPr lang="en-US" dirty="0"/>
              <a:t>(</a:t>
            </a:r>
            <a:r>
              <a:rPr lang="en-US" dirty="0" smtClean="0"/>
              <a:t>11)	HARRY IX-a TELL-b </a:t>
            </a:r>
            <a:r>
              <a:rPr lang="en-US" dirty="0" err="1" smtClean="0"/>
              <a:t>RON</a:t>
            </a:r>
            <a:r>
              <a:rPr lang="en-US" baseline="-25000" dirty="0" err="1" smtClean="0"/>
              <a:t>b</a:t>
            </a:r>
            <a:r>
              <a:rPr lang="en-US" dirty="0" smtClean="0"/>
              <a:t> </a:t>
            </a:r>
            <a:r>
              <a:rPr lang="en-US" dirty="0"/>
              <a:t>(IX-b) </a:t>
            </a:r>
            <a:r>
              <a:rPr lang="en-US" b="1" dirty="0" smtClean="0"/>
              <a:t>IX-b</a:t>
            </a:r>
            <a:r>
              <a:rPr lang="en-US" dirty="0" smtClean="0"/>
              <a:t> </a:t>
            </a:r>
            <a:r>
              <a:rPr lang="en-US" dirty="0"/>
              <a:t>SMART</a:t>
            </a:r>
          </a:p>
          <a:p>
            <a:pPr marL="0" indent="0" defTabSz="91440">
              <a:buNone/>
            </a:pPr>
            <a:r>
              <a:rPr lang="en-US" dirty="0" smtClean="0"/>
              <a:t>						</a:t>
            </a:r>
            <a:r>
              <a:rPr lang="en-US" dirty="0"/>
              <a:t>	</a:t>
            </a:r>
            <a:r>
              <a:rPr lang="en-US" dirty="0" smtClean="0"/>
              <a:t>‘</a:t>
            </a:r>
            <a:r>
              <a:rPr lang="en-US" dirty="0" err="1"/>
              <a:t>Harry</a:t>
            </a:r>
            <a:r>
              <a:rPr lang="en-US" baseline="-25000" dirty="0" err="1"/>
              <a:t>i</a:t>
            </a:r>
            <a:r>
              <a:rPr lang="en-US" dirty="0"/>
              <a:t> told </a:t>
            </a:r>
            <a:r>
              <a:rPr lang="en-US" dirty="0" err="1"/>
              <a:t>Ron</a:t>
            </a:r>
            <a:r>
              <a:rPr lang="en-US" baseline="-25000" dirty="0" err="1"/>
              <a:t>j</a:t>
            </a:r>
            <a:r>
              <a:rPr lang="en-US" dirty="0"/>
              <a:t> that </a:t>
            </a:r>
            <a:r>
              <a:rPr lang="en-US" dirty="0" smtClean="0"/>
              <a:t>he</a:t>
            </a:r>
            <a:r>
              <a:rPr lang="en-US" baseline="-25000" dirty="0" smtClean="0"/>
              <a:t>*</a:t>
            </a:r>
            <a:r>
              <a:rPr lang="en-US" baseline="-25000" dirty="0" err="1" smtClean="0"/>
              <a:t>i</a:t>
            </a:r>
            <a:r>
              <a:rPr lang="en-US" baseline="-25000" dirty="0" smtClean="0"/>
              <a:t>/j</a:t>
            </a:r>
            <a:r>
              <a:rPr lang="en-US" baseline="-25000" dirty="0"/>
              <a:t>/*k</a:t>
            </a:r>
            <a:r>
              <a:rPr lang="en-US" dirty="0"/>
              <a:t> </a:t>
            </a:r>
            <a:r>
              <a:rPr lang="en-US" dirty="0" smtClean="0"/>
              <a:t>[= Ron] </a:t>
            </a:r>
            <a:r>
              <a:rPr lang="en-US" dirty="0"/>
              <a:t>is smart</a:t>
            </a:r>
            <a:r>
              <a:rPr lang="en-US" dirty="0" smtClean="0"/>
              <a:t>.’</a:t>
            </a:r>
          </a:p>
          <a:p>
            <a:pPr marL="0" indent="0" defTabSz="91440">
              <a:buNone/>
            </a:pPr>
            <a:r>
              <a:rPr lang="en-US" dirty="0" smtClean="0"/>
              <a:t>(NB: I took the name signs for </a:t>
            </a:r>
            <a:r>
              <a:rPr lang="en-US" dirty="0"/>
              <a:t>HP characters from </a:t>
            </a:r>
            <a:r>
              <a:rPr lang="en-US" dirty="0" smtClean="0"/>
              <a:t>here: </a:t>
            </a:r>
            <a:r>
              <a:rPr lang="en-US" dirty="0">
                <a:hlinkClick r:id="rId2"/>
              </a:rPr>
              <a:t>http://</a:t>
            </a:r>
            <a:r>
              <a:rPr lang="en-US" dirty="0" smtClean="0">
                <a:hlinkClick r:id="rId2"/>
              </a:rPr>
              <a:t>bit.ly/1uZWBhT</a:t>
            </a:r>
            <a:r>
              <a:rPr lang="en-US" dirty="0" smtClean="0"/>
              <a:t>)</a:t>
            </a:r>
            <a:endParaRPr lang="en-US" dirty="0"/>
          </a:p>
        </p:txBody>
      </p:sp>
    </p:spTree>
    <p:extLst>
      <p:ext uri="{BB962C8B-B14F-4D97-AF65-F5344CB8AC3E}">
        <p14:creationId xmlns:p14="http://schemas.microsoft.com/office/powerpoint/2010/main" val="77166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a:solidFill>
                  <a:srgbClr val="C00000"/>
                </a:solidFill>
              </a:rPr>
              <a:t>What is sign language?</a:t>
            </a:r>
          </a:p>
        </p:txBody>
      </p:sp>
      <p:sp>
        <p:nvSpPr>
          <p:cNvPr id="3" name="Content Placeholder 2"/>
          <p:cNvSpPr>
            <a:spLocks noGrp="1"/>
          </p:cNvSpPr>
          <p:nvPr>
            <p:ph idx="1"/>
          </p:nvPr>
        </p:nvSpPr>
        <p:spPr>
          <a:xfrm>
            <a:off x="838200" y="1690689"/>
            <a:ext cx="10515600" cy="2228850"/>
          </a:xfrm>
        </p:spPr>
        <p:txBody>
          <a:bodyPr>
            <a:normAutofit fontScale="92500" lnSpcReduction="10000"/>
          </a:bodyPr>
          <a:lstStyle/>
          <a:p>
            <a:pPr marL="0" indent="0">
              <a:buNone/>
            </a:pPr>
            <a:r>
              <a:rPr lang="en-US" dirty="0" smtClean="0"/>
              <a:t>Let’s burst some myths about sign language.</a:t>
            </a:r>
          </a:p>
          <a:p>
            <a:pPr marL="0" indent="0">
              <a:buNone/>
            </a:pPr>
            <a:r>
              <a:rPr lang="en-US" b="1" dirty="0" smtClean="0"/>
              <a:t>Myth 1:</a:t>
            </a:r>
            <a:r>
              <a:rPr lang="en-US" dirty="0" smtClean="0"/>
              <a:t> Sign language is mime.</a:t>
            </a:r>
          </a:p>
          <a:p>
            <a:pPr marL="0" indent="0">
              <a:buNone/>
            </a:pPr>
            <a:r>
              <a:rPr lang="en-US" dirty="0" smtClean="0"/>
              <a:t>Sign language does exhibit more </a:t>
            </a:r>
            <a:r>
              <a:rPr lang="en-US" b="1" dirty="0" smtClean="0">
                <a:solidFill>
                  <a:srgbClr val="C00000"/>
                </a:solidFill>
              </a:rPr>
              <a:t>iconicity</a:t>
            </a:r>
            <a:r>
              <a:rPr lang="en-US" dirty="0" smtClean="0"/>
              <a:t> than spoken language, but as in spoken language, words in sign language are often completely arbitrary. </a:t>
            </a:r>
          </a:p>
          <a:p>
            <a:r>
              <a:rPr lang="en-US" dirty="0" smtClean="0"/>
              <a:t>E.g., can you tell what the following signs mean?</a:t>
            </a:r>
          </a:p>
        </p:txBody>
      </p:sp>
      <p:grpSp>
        <p:nvGrpSpPr>
          <p:cNvPr id="10" name="Group 9"/>
          <p:cNvGrpSpPr/>
          <p:nvPr/>
        </p:nvGrpSpPr>
        <p:grpSpPr>
          <a:xfrm>
            <a:off x="838199" y="3918348"/>
            <a:ext cx="10515601" cy="2286000"/>
            <a:chOff x="838199" y="3875485"/>
            <a:chExt cx="10515601" cy="2286000"/>
          </a:xfrm>
        </p:grpSpPr>
        <p:pic>
          <p:nvPicPr>
            <p:cNvPr id="4" name="asl_whe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38199" y="3876675"/>
              <a:ext cx="3044825" cy="2283619"/>
            </a:xfrm>
            <a:prstGeom prst="rect">
              <a:avLst/>
            </a:prstGeom>
          </p:spPr>
        </p:pic>
        <p:pic>
          <p:nvPicPr>
            <p:cNvPr id="5" name="lis_no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571999" y="3875485"/>
              <a:ext cx="3048001" cy="2286000"/>
            </a:xfrm>
            <a:prstGeom prst="rect">
              <a:avLst/>
            </a:prstGeom>
          </p:spPr>
        </p:pic>
        <p:pic>
          <p:nvPicPr>
            <p:cNvPr id="6" name="rsl_what">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8308975" y="3876675"/>
              <a:ext cx="3044825" cy="2283619"/>
            </a:xfrm>
            <a:prstGeom prst="rect">
              <a:avLst/>
            </a:prstGeom>
          </p:spPr>
        </p:pic>
      </p:grpSp>
      <p:grpSp>
        <p:nvGrpSpPr>
          <p:cNvPr id="12" name="Group 11"/>
          <p:cNvGrpSpPr/>
          <p:nvPr/>
        </p:nvGrpSpPr>
        <p:grpSpPr>
          <a:xfrm>
            <a:off x="838199" y="6246020"/>
            <a:ext cx="10499726" cy="402492"/>
            <a:chOff x="858840" y="6160293"/>
            <a:chExt cx="10499726" cy="402492"/>
          </a:xfrm>
        </p:grpSpPr>
        <p:sp>
          <p:nvSpPr>
            <p:cNvPr id="7" name="TextBox 6"/>
            <p:cNvSpPr txBox="1"/>
            <p:nvPr/>
          </p:nvSpPr>
          <p:spPr>
            <a:xfrm>
              <a:off x="858840" y="6162675"/>
              <a:ext cx="3028950" cy="400110"/>
            </a:xfrm>
            <a:prstGeom prst="rect">
              <a:avLst/>
            </a:prstGeom>
            <a:noFill/>
          </p:spPr>
          <p:txBody>
            <a:bodyPr wrap="square" rtlCol="0">
              <a:spAutoFit/>
            </a:bodyPr>
            <a:lstStyle/>
            <a:p>
              <a:pPr algn="ctr"/>
              <a:r>
                <a:rPr lang="en-US" sz="2000" dirty="0" smtClean="0"/>
                <a:t>ASL: WHERE</a:t>
              </a:r>
              <a:endParaRPr lang="en-US" sz="2000" dirty="0"/>
            </a:p>
          </p:txBody>
        </p:sp>
        <p:sp>
          <p:nvSpPr>
            <p:cNvPr id="8" name="TextBox 7"/>
            <p:cNvSpPr txBox="1"/>
            <p:nvPr/>
          </p:nvSpPr>
          <p:spPr>
            <a:xfrm>
              <a:off x="4592640" y="6160293"/>
              <a:ext cx="3028950" cy="400110"/>
            </a:xfrm>
            <a:prstGeom prst="rect">
              <a:avLst/>
            </a:prstGeom>
            <a:noFill/>
          </p:spPr>
          <p:txBody>
            <a:bodyPr wrap="square" rtlCol="0">
              <a:spAutoFit/>
            </a:bodyPr>
            <a:lstStyle/>
            <a:p>
              <a:pPr algn="ctr"/>
              <a:r>
                <a:rPr lang="en-US" sz="2000" dirty="0" smtClean="0"/>
                <a:t>LIS: NOT</a:t>
              </a:r>
              <a:endParaRPr lang="en-US" sz="2000" dirty="0"/>
            </a:p>
          </p:txBody>
        </p:sp>
        <p:sp>
          <p:nvSpPr>
            <p:cNvPr id="9" name="TextBox 8"/>
            <p:cNvSpPr txBox="1"/>
            <p:nvPr/>
          </p:nvSpPr>
          <p:spPr>
            <a:xfrm>
              <a:off x="8329616" y="6160293"/>
              <a:ext cx="3028950" cy="400110"/>
            </a:xfrm>
            <a:prstGeom prst="rect">
              <a:avLst/>
            </a:prstGeom>
            <a:noFill/>
          </p:spPr>
          <p:txBody>
            <a:bodyPr wrap="square" rtlCol="0">
              <a:spAutoFit/>
            </a:bodyPr>
            <a:lstStyle/>
            <a:p>
              <a:pPr algn="ctr"/>
              <a:r>
                <a:rPr lang="en-US" sz="2000" dirty="0" smtClean="0"/>
                <a:t>RSL: WHAT</a:t>
              </a:r>
              <a:endParaRPr lang="en-US" sz="2000" dirty="0"/>
            </a:p>
          </p:txBody>
        </p:sp>
      </p:grpSp>
    </p:spTree>
    <p:extLst>
      <p:ext uri="{BB962C8B-B14F-4D97-AF65-F5344CB8AC3E}">
        <p14:creationId xmlns:p14="http://schemas.microsoft.com/office/powerpoint/2010/main" val="185330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5" fill="hold" display="0">
                  <p:stCondLst>
                    <p:cond delay="indefinite"/>
                  </p:stCondLst>
                </p:cTn>
                <p:tgtEl>
                  <p:spTgt spid="4"/>
                </p:tgtEl>
              </p:cMediaNode>
            </p:video>
            <p:video>
              <p:cMediaNode vol="80000" mute="1">
                <p:cTn id="26" fill="hold" display="0">
                  <p:stCondLst>
                    <p:cond delay="indefinite"/>
                  </p:stCondLst>
                </p:cTn>
                <p:tgtEl>
                  <p:spTgt spid="5"/>
                </p:tgtEl>
              </p:cMediaNode>
            </p:video>
            <p:video>
              <p:cMediaNode vol="80000" mute="1">
                <p:cTn id="27" fill="hold" display="0">
                  <p:stCondLst>
                    <p:cond delay="indefinite"/>
                  </p:stCondLst>
                </p:cTn>
                <p:tgtEl>
                  <p:spTgt spid="6"/>
                </p:tgtEl>
              </p:cMediaNode>
            </p:video>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Pronouns in sign language</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Pointing to loci in sign language can be used not only to express simple </a:t>
            </a:r>
            <a:r>
              <a:rPr lang="en-US" b="1" dirty="0" smtClean="0">
                <a:solidFill>
                  <a:srgbClr val="C00000"/>
                </a:solidFill>
              </a:rPr>
              <a:t>co-reference</a:t>
            </a:r>
            <a:r>
              <a:rPr lang="en-US" dirty="0" smtClean="0"/>
              <a:t>, but also </a:t>
            </a:r>
            <a:r>
              <a:rPr lang="en-US" b="1" dirty="0" smtClean="0">
                <a:solidFill>
                  <a:srgbClr val="C00000"/>
                </a:solidFill>
              </a:rPr>
              <a:t>binding</a:t>
            </a:r>
            <a:r>
              <a:rPr lang="en-US" dirty="0" smtClean="0"/>
              <a:t>.</a:t>
            </a:r>
          </a:p>
          <a:p>
            <a:pPr marL="0" indent="0">
              <a:buNone/>
            </a:pPr>
            <a:r>
              <a:rPr lang="en-US" dirty="0" smtClean="0"/>
              <a:t>In (12) </a:t>
            </a:r>
            <a:r>
              <a:rPr lang="en-US" i="1" dirty="0" smtClean="0"/>
              <a:t>they</a:t>
            </a:r>
            <a:r>
              <a:rPr lang="en-US" dirty="0" smtClean="0"/>
              <a:t> is bound by </a:t>
            </a:r>
            <a:r>
              <a:rPr lang="en-US" i="1" dirty="0" smtClean="0"/>
              <a:t>every student</a:t>
            </a:r>
            <a:r>
              <a:rPr lang="en-US" dirty="0" smtClean="0"/>
              <a:t>, because the referent of </a:t>
            </a:r>
            <a:r>
              <a:rPr lang="en-US" i="1" dirty="0" smtClean="0"/>
              <a:t>they</a:t>
            </a:r>
            <a:r>
              <a:rPr lang="en-US" dirty="0" smtClean="0"/>
              <a:t> co-varies with students:</a:t>
            </a:r>
          </a:p>
          <a:p>
            <a:pPr marL="0" indent="0" defTabSz="91440">
              <a:buNone/>
            </a:pPr>
            <a:r>
              <a:rPr lang="en-US" dirty="0" smtClean="0"/>
              <a:t>(12)	[Every student]</a:t>
            </a:r>
            <a:r>
              <a:rPr lang="en-US" baseline="-25000" dirty="0" err="1" smtClean="0"/>
              <a:t>i</a:t>
            </a:r>
            <a:r>
              <a:rPr lang="en-US" dirty="0" smtClean="0"/>
              <a:t> thinks [he or she]</a:t>
            </a:r>
            <a:r>
              <a:rPr lang="en-US" baseline="-25000" dirty="0" err="1" smtClean="0"/>
              <a:t>i</a:t>
            </a:r>
            <a:r>
              <a:rPr lang="en-US" dirty="0" smtClean="0"/>
              <a:t> is smart.</a:t>
            </a:r>
          </a:p>
          <a:p>
            <a:pPr marL="0" indent="0" defTabSz="91440">
              <a:buNone/>
            </a:pPr>
            <a:r>
              <a:rPr lang="en-US" dirty="0" smtClean="0"/>
              <a:t>							= Every </a:t>
            </a:r>
            <a:r>
              <a:rPr lang="en-US" i="1" dirty="0" smtClean="0"/>
              <a:t>x</a:t>
            </a:r>
            <a:r>
              <a:rPr lang="en-US" dirty="0" smtClean="0"/>
              <a:t> is such that if </a:t>
            </a:r>
            <a:r>
              <a:rPr lang="en-US" i="1" dirty="0" smtClean="0"/>
              <a:t>x</a:t>
            </a:r>
            <a:r>
              <a:rPr lang="en-US" dirty="0" smtClean="0"/>
              <a:t> is a student, </a:t>
            </a:r>
            <a:r>
              <a:rPr lang="en-US" i="1" dirty="0" smtClean="0"/>
              <a:t>x</a:t>
            </a:r>
            <a:r>
              <a:rPr lang="en-US" dirty="0" smtClean="0"/>
              <a:t> is smart. </a:t>
            </a:r>
          </a:p>
          <a:p>
            <a:pPr marL="0" indent="0" defTabSz="91440">
              <a:buNone/>
            </a:pPr>
            <a:r>
              <a:rPr lang="en-US" dirty="0" smtClean="0"/>
              <a:t>(13) has the same interpretation as (12):</a:t>
            </a:r>
          </a:p>
          <a:p>
            <a:pPr marL="0" indent="0" defTabSz="91440">
              <a:buNone/>
            </a:pPr>
            <a:r>
              <a:rPr lang="en-US" dirty="0" smtClean="0"/>
              <a:t>(13)	EVERY STUDENT IX-a THINK IX-a SMART</a:t>
            </a:r>
          </a:p>
        </p:txBody>
      </p:sp>
    </p:spTree>
    <p:extLst>
      <p:ext uri="{BB962C8B-B14F-4D97-AF65-F5344CB8AC3E}">
        <p14:creationId xmlns:p14="http://schemas.microsoft.com/office/powerpoint/2010/main" val="71979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Pronouns in sign language</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Here we have only used indices as a notational convention. They have also been posited as a formal tool to analyze anaphora. But we don’t hear them in spoken language.</a:t>
            </a:r>
          </a:p>
          <a:p>
            <a:pPr marL="0" indent="0">
              <a:buNone/>
            </a:pPr>
            <a:r>
              <a:rPr lang="en-US" dirty="0" smtClean="0"/>
              <a:t>The way sign languages use space to encode anaphoric relationships has led some researchers to claim that loci are overt instantiations of indices (although there has been some pushback on/refinement of those claims recently).</a:t>
            </a:r>
          </a:p>
        </p:txBody>
      </p:sp>
    </p:spTree>
    <p:extLst>
      <p:ext uri="{BB962C8B-B14F-4D97-AF65-F5344CB8AC3E}">
        <p14:creationId xmlns:p14="http://schemas.microsoft.com/office/powerpoint/2010/main" val="278604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dirty="0">
                <a:hlinkClick r:id="rId2" action="ppaction://hlinksldjump"/>
              </a:rPr>
              <a:t>What is sign language?</a:t>
            </a:r>
            <a:endParaRPr lang="en-US" dirty="0"/>
          </a:p>
          <a:p>
            <a:pPr marL="0" indent="0">
              <a:buNone/>
            </a:pPr>
            <a:r>
              <a:rPr lang="en-US" dirty="0" smtClean="0">
                <a:hlinkClick r:id="rId3" action="ppaction://hlinksldjump"/>
              </a:rPr>
              <a:t>Sign </a:t>
            </a:r>
            <a:r>
              <a:rPr lang="en-US" dirty="0">
                <a:hlinkClick r:id="rId3" action="ppaction://hlinksldjump"/>
              </a:rPr>
              <a:t>language phonetics</a:t>
            </a:r>
            <a:endParaRPr lang="en-US" dirty="0"/>
          </a:p>
          <a:p>
            <a:pPr marL="0" indent="0">
              <a:buNone/>
            </a:pPr>
            <a:r>
              <a:rPr lang="en-US" dirty="0">
                <a:hlinkClick r:id="rId4" action="ppaction://hlinksldjump"/>
              </a:rPr>
              <a:t>Sign language phonology</a:t>
            </a:r>
            <a:endParaRPr lang="en-US" dirty="0"/>
          </a:p>
          <a:p>
            <a:pPr marL="0" indent="0">
              <a:buNone/>
            </a:pPr>
            <a:r>
              <a:rPr lang="en-US" dirty="0">
                <a:hlinkClick r:id="rId5" action="ppaction://hlinksldjump"/>
              </a:rPr>
              <a:t>Non-segmental non-manual markers</a:t>
            </a:r>
            <a:endParaRPr lang="en-US" dirty="0"/>
          </a:p>
          <a:p>
            <a:pPr marL="0" indent="0">
              <a:buNone/>
            </a:pPr>
            <a:r>
              <a:rPr lang="en-US" dirty="0">
                <a:hlinkClick r:id="rId6" action="ppaction://hlinksldjump"/>
              </a:rPr>
              <a:t>Sign language morphology</a:t>
            </a:r>
            <a:endParaRPr lang="en-US" dirty="0"/>
          </a:p>
          <a:p>
            <a:pPr marL="0" indent="0">
              <a:buNone/>
            </a:pPr>
            <a:r>
              <a:rPr lang="en-US" dirty="0">
                <a:hlinkClick r:id="rId7" action="ppaction://hlinksldjump"/>
              </a:rPr>
              <a:t>Sign language syntax</a:t>
            </a:r>
            <a:endParaRPr lang="en-US" dirty="0"/>
          </a:p>
          <a:p>
            <a:pPr marL="0" indent="0">
              <a:buNone/>
            </a:pPr>
            <a:r>
              <a:rPr lang="en-US" dirty="0">
                <a:hlinkClick r:id="rId8" action="ppaction://hlinksldjump"/>
              </a:rPr>
              <a:t>Pronouns in sign language</a:t>
            </a:r>
            <a:endParaRPr lang="en-US" dirty="0"/>
          </a:p>
          <a:p>
            <a:pPr marL="0" indent="0">
              <a:buNone/>
            </a:pPr>
            <a:r>
              <a:rPr lang="en-US" sz="4400" b="1" dirty="0">
                <a:solidFill>
                  <a:srgbClr val="C00000"/>
                </a:solidFill>
              </a:rPr>
              <a:t>Event visibility hypothesis</a:t>
            </a:r>
          </a:p>
          <a:p>
            <a:pPr marL="0" indent="0">
              <a:buNone/>
            </a:pPr>
            <a:r>
              <a:rPr lang="en-US" dirty="0">
                <a:hlinkClick r:id="rId9" action="ppaction://hlinksldjump"/>
              </a:rPr>
              <a:t>What you need to know</a:t>
            </a:r>
            <a:endParaRPr lang="en-US" dirty="0"/>
          </a:p>
        </p:txBody>
      </p:sp>
    </p:spTree>
    <p:extLst>
      <p:ext uri="{BB962C8B-B14F-4D97-AF65-F5344CB8AC3E}">
        <p14:creationId xmlns:p14="http://schemas.microsoft.com/office/powerpoint/2010/main" val="9391347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Event visibility hypothesis</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Apart from its synchronicity and use of space, sign language differs from spoken language in how much it relies on </a:t>
            </a:r>
            <a:r>
              <a:rPr lang="en-US" b="1" dirty="0" smtClean="0">
                <a:solidFill>
                  <a:srgbClr val="C00000"/>
                </a:solidFill>
              </a:rPr>
              <a:t>iconicity</a:t>
            </a:r>
            <a:r>
              <a:rPr lang="en-US" dirty="0"/>
              <a:t>, i.e., </a:t>
            </a:r>
            <a:r>
              <a:rPr lang="en-US" dirty="0" smtClean="0"/>
              <a:t>similarity </a:t>
            </a:r>
            <a:r>
              <a:rPr lang="en-US" dirty="0"/>
              <a:t>between the form </a:t>
            </a:r>
            <a:r>
              <a:rPr lang="en-US" dirty="0" smtClean="0"/>
              <a:t>of a linguistic expression and its meaning.</a:t>
            </a:r>
          </a:p>
          <a:p>
            <a:pPr marL="0" indent="0">
              <a:buNone/>
            </a:pPr>
            <a:r>
              <a:rPr lang="en-US" dirty="0" smtClean="0"/>
              <a:t>There is some iconicity in spoken language. Can you think of any examples?</a:t>
            </a:r>
          </a:p>
          <a:p>
            <a:r>
              <a:rPr lang="en-US" dirty="0" smtClean="0"/>
              <a:t>onomatopoeia: </a:t>
            </a:r>
            <a:r>
              <a:rPr lang="en-US" i="1" dirty="0" smtClean="0"/>
              <a:t>meow</a:t>
            </a:r>
            <a:r>
              <a:rPr lang="en-US" dirty="0" smtClean="0"/>
              <a:t>, </a:t>
            </a:r>
            <a:r>
              <a:rPr lang="en-US" i="1" dirty="0" smtClean="0"/>
              <a:t>splash</a:t>
            </a:r>
            <a:r>
              <a:rPr lang="en-US" dirty="0" smtClean="0"/>
              <a:t>, etc.</a:t>
            </a:r>
          </a:p>
          <a:p>
            <a:r>
              <a:rPr lang="en-US" dirty="0" smtClean="0"/>
              <a:t>iconic prosodic modulations (e.g., vowel lengthening, high/low pitch when talking about small/large objects):</a:t>
            </a:r>
          </a:p>
          <a:p>
            <a:pPr marL="0" indent="0">
              <a:buNone/>
            </a:pPr>
            <a:r>
              <a:rPr lang="en-US" dirty="0" smtClean="0"/>
              <a:t>(14) The lecture was </a:t>
            </a:r>
            <a:r>
              <a:rPr lang="en-US" dirty="0" err="1" smtClean="0"/>
              <a:t>loooooong</a:t>
            </a:r>
            <a:r>
              <a:rPr lang="en-US" dirty="0" smtClean="0"/>
              <a:t>.</a:t>
            </a:r>
          </a:p>
        </p:txBody>
      </p:sp>
    </p:spTree>
    <p:extLst>
      <p:ext uri="{BB962C8B-B14F-4D97-AF65-F5344CB8AC3E}">
        <p14:creationId xmlns:p14="http://schemas.microsoft.com/office/powerpoint/2010/main" val="180350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Event visibility hypothesis</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Sign language has plenty of lexical iconicity.</a:t>
            </a:r>
          </a:p>
          <a:p>
            <a:r>
              <a:rPr lang="en-US" dirty="0" smtClean="0"/>
              <a:t>E.g., in ASL: TREE, BIRD, LOOK-AT, etc.</a:t>
            </a:r>
          </a:p>
          <a:p>
            <a:pPr marL="0" indent="0">
              <a:buNone/>
            </a:pPr>
            <a:r>
              <a:rPr lang="en-US" dirty="0" smtClean="0"/>
              <a:t>But iconicity also permeates the grammar of the language. For example, the use of space in sign language is often highly iconic.</a:t>
            </a:r>
          </a:p>
          <a:p>
            <a:pPr marL="0" indent="0">
              <a:buNone/>
            </a:pPr>
            <a:r>
              <a:rPr lang="en-US" dirty="0" smtClean="0"/>
              <a:t>We will now briefly look at another example of grammatical iconicity in sign language.</a:t>
            </a:r>
          </a:p>
        </p:txBody>
      </p:sp>
    </p:spTree>
    <p:extLst>
      <p:ext uri="{BB962C8B-B14F-4D97-AF65-F5344CB8AC3E}">
        <p14:creationId xmlns:p14="http://schemas.microsoft.com/office/powerpoint/2010/main" val="27938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Event visibility hypothesis</a:t>
            </a:r>
            <a:endParaRPr lang="en-US" dirty="0">
              <a:solidFill>
                <a:srgbClr val="C00000"/>
              </a:solidFill>
            </a:endParaRPr>
          </a:p>
        </p:txBody>
      </p:sp>
      <p:sp>
        <p:nvSpPr>
          <p:cNvPr id="3" name="Content Placeholder 2"/>
          <p:cNvSpPr>
            <a:spLocks noGrp="1"/>
          </p:cNvSpPr>
          <p:nvPr>
            <p:ph idx="1"/>
          </p:nvPr>
        </p:nvSpPr>
        <p:spPr>
          <a:xfrm>
            <a:off x="838200" y="1690688"/>
            <a:ext cx="10515600" cy="5167311"/>
          </a:xfrm>
        </p:spPr>
        <p:txBody>
          <a:bodyPr>
            <a:normAutofit lnSpcReduction="10000"/>
          </a:bodyPr>
          <a:lstStyle/>
          <a:p>
            <a:pPr marL="0" indent="0">
              <a:buNone/>
            </a:pPr>
            <a:r>
              <a:rPr lang="en-US" b="1" dirty="0" smtClean="0">
                <a:solidFill>
                  <a:srgbClr val="C00000"/>
                </a:solidFill>
              </a:rPr>
              <a:t>Telicity</a:t>
            </a:r>
            <a:r>
              <a:rPr lang="en-US" dirty="0" smtClean="0"/>
              <a:t> is an important property of natural language predicates.</a:t>
            </a:r>
          </a:p>
          <a:p>
            <a:pPr>
              <a:buClr>
                <a:schemeClr val="tx1"/>
              </a:buClr>
            </a:pPr>
            <a:r>
              <a:rPr lang="en-US" b="1" dirty="0" smtClean="0">
                <a:solidFill>
                  <a:srgbClr val="C00000"/>
                </a:solidFill>
              </a:rPr>
              <a:t>Telic predicates</a:t>
            </a:r>
            <a:r>
              <a:rPr lang="en-US" dirty="0" smtClean="0">
                <a:solidFill>
                  <a:srgbClr val="C00000"/>
                </a:solidFill>
              </a:rPr>
              <a:t> </a:t>
            </a:r>
            <a:r>
              <a:rPr lang="en-US" dirty="0" smtClean="0"/>
              <a:t>describe events that have a point of culmination:</a:t>
            </a:r>
          </a:p>
          <a:p>
            <a:pPr lvl="1">
              <a:buClr>
                <a:schemeClr val="tx1"/>
              </a:buClr>
            </a:pPr>
            <a:r>
              <a:rPr lang="en-US" dirty="0" smtClean="0"/>
              <a:t>e.g., sneeze, swim a mile, fly to Hogsmeade</a:t>
            </a:r>
          </a:p>
          <a:p>
            <a:pPr lvl="1">
              <a:buClr>
                <a:schemeClr val="tx1"/>
              </a:buClr>
            </a:pPr>
            <a:r>
              <a:rPr lang="en-US" dirty="0" smtClean="0"/>
              <a:t>are not divisible: if there is an event of Ginny swimming a mile whose runtime is from 10am to 10:10am, it’s not true that there is an event of Ginny swimming a mile whose runtime is from 10am to 10:05am</a:t>
            </a:r>
          </a:p>
          <a:p>
            <a:pPr lvl="1">
              <a:buClr>
                <a:schemeClr val="tx1"/>
              </a:buClr>
            </a:pPr>
            <a:r>
              <a:rPr lang="en-US" dirty="0" smtClean="0"/>
              <a:t>(15) Ginny swam a mile </a:t>
            </a:r>
            <a:r>
              <a:rPr lang="en-US" b="1" dirty="0" smtClean="0"/>
              <a:t>in</a:t>
            </a:r>
            <a:r>
              <a:rPr lang="en-US" dirty="0" smtClean="0"/>
              <a:t>/</a:t>
            </a:r>
            <a:r>
              <a:rPr lang="en-US" b="1" dirty="0" smtClean="0"/>
              <a:t>*for</a:t>
            </a:r>
            <a:r>
              <a:rPr lang="en-US" dirty="0" smtClean="0"/>
              <a:t> ten minutes.</a:t>
            </a:r>
          </a:p>
          <a:p>
            <a:pPr>
              <a:buClr>
                <a:schemeClr val="tx1"/>
              </a:buClr>
            </a:pPr>
            <a:r>
              <a:rPr lang="en-US" b="1" dirty="0" smtClean="0">
                <a:solidFill>
                  <a:srgbClr val="C00000"/>
                </a:solidFill>
              </a:rPr>
              <a:t>Atelic predicates </a:t>
            </a:r>
            <a:r>
              <a:rPr lang="en-US" dirty="0" smtClean="0"/>
              <a:t>describe events that happen over time with no culmination:</a:t>
            </a:r>
          </a:p>
          <a:p>
            <a:pPr lvl="1">
              <a:buClr>
                <a:schemeClr val="tx1"/>
              </a:buClr>
            </a:pPr>
            <a:r>
              <a:rPr lang="en-US" dirty="0" smtClean="0"/>
              <a:t>e.g., sleep, swim laps, fly towards Hogsmeade</a:t>
            </a:r>
          </a:p>
          <a:p>
            <a:pPr lvl="1">
              <a:buClr>
                <a:schemeClr val="tx1"/>
              </a:buClr>
            </a:pPr>
            <a:r>
              <a:rPr lang="en-US" dirty="0"/>
              <a:t>are divisible: if Ginny swam laps from 10am to 10:10am, she also swam laps from 10am to 10:05am </a:t>
            </a:r>
          </a:p>
          <a:p>
            <a:pPr lvl="1">
              <a:buClr>
                <a:schemeClr val="tx1"/>
              </a:buClr>
            </a:pPr>
            <a:r>
              <a:rPr lang="en-US" dirty="0" smtClean="0"/>
              <a:t>(16) Ginny swam laps </a:t>
            </a:r>
            <a:r>
              <a:rPr lang="en-US" b="1" dirty="0" smtClean="0"/>
              <a:t>for</a:t>
            </a:r>
            <a:r>
              <a:rPr lang="en-US" dirty="0" smtClean="0"/>
              <a:t>/*</a:t>
            </a:r>
            <a:r>
              <a:rPr lang="en-US" b="1" dirty="0" smtClean="0"/>
              <a:t>in</a:t>
            </a:r>
            <a:r>
              <a:rPr lang="en-US" dirty="0" smtClean="0"/>
              <a:t> ten minutes.</a:t>
            </a:r>
          </a:p>
          <a:p>
            <a:pPr lvl="1"/>
            <a:endParaRPr lang="en-US" dirty="0" smtClean="0"/>
          </a:p>
          <a:p>
            <a:pPr lvl="1"/>
            <a:endParaRPr lang="en-US" dirty="0" smtClean="0"/>
          </a:p>
          <a:p>
            <a:endParaRPr lang="en-US" b="1" dirty="0" smtClean="0">
              <a:solidFill>
                <a:srgbClr val="C00000"/>
              </a:solidFill>
            </a:endParaRPr>
          </a:p>
        </p:txBody>
      </p:sp>
    </p:spTree>
    <p:extLst>
      <p:ext uri="{BB962C8B-B14F-4D97-AF65-F5344CB8AC3E}">
        <p14:creationId xmlns:p14="http://schemas.microsoft.com/office/powerpoint/2010/main" val="127536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Event visibility hypothesis</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dirty="0" smtClean="0"/>
              <a:t>Telicity is a property of predicates, not lexical items (although there can be lexical constraints on telicity). </a:t>
            </a:r>
          </a:p>
          <a:p>
            <a:pPr marL="0" indent="0">
              <a:buNone/>
            </a:pPr>
            <a:r>
              <a:rPr lang="en-US" dirty="0"/>
              <a:t>T</a:t>
            </a:r>
            <a:r>
              <a:rPr lang="en-US" dirty="0" smtClean="0"/>
              <a:t>he same verb can participate both in telic and atelic predicates:</a:t>
            </a:r>
          </a:p>
          <a:p>
            <a:pPr marL="0" indent="0">
              <a:buNone/>
            </a:pPr>
            <a:r>
              <a:rPr lang="en-US" dirty="0" smtClean="0"/>
              <a:t>(17) Luna sneezed once. (telic, one punctual event)</a:t>
            </a:r>
          </a:p>
          <a:p>
            <a:pPr marL="0" indent="0">
              <a:buNone/>
            </a:pPr>
            <a:r>
              <a:rPr lang="en-US" dirty="0" smtClean="0"/>
              <a:t>(18) Luna sneezed for ten minutes. (atelic, multiple punctual events)</a:t>
            </a:r>
          </a:p>
          <a:p>
            <a:pPr marL="0" indent="0">
              <a:buNone/>
            </a:pPr>
            <a:r>
              <a:rPr lang="en-US" dirty="0" smtClean="0"/>
              <a:t>(19) Hermione brew a potion in an hour. (telic, one durative event that reached completion)</a:t>
            </a:r>
          </a:p>
          <a:p>
            <a:pPr marL="0" indent="0">
              <a:buNone/>
            </a:pPr>
            <a:r>
              <a:rPr lang="en-US" dirty="0" smtClean="0"/>
              <a:t>(20) Hermione was brewing a potion. (atelic, one durative event that didn’t reach completion)</a:t>
            </a:r>
          </a:p>
        </p:txBody>
      </p:sp>
    </p:spTree>
    <p:extLst>
      <p:ext uri="{BB962C8B-B14F-4D97-AF65-F5344CB8AC3E}">
        <p14:creationId xmlns:p14="http://schemas.microsoft.com/office/powerpoint/2010/main" val="249885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Event visibility hypothesis</a:t>
            </a:r>
            <a:endParaRPr lang="en-US" dirty="0">
              <a:solidFill>
                <a:srgbClr val="C00000"/>
              </a:solidFill>
            </a:endParaRPr>
          </a:p>
        </p:txBody>
      </p:sp>
      <p:sp>
        <p:nvSpPr>
          <p:cNvPr id="3" name="Content Placeholder 2"/>
          <p:cNvSpPr>
            <a:spLocks noGrp="1"/>
          </p:cNvSpPr>
          <p:nvPr>
            <p:ph idx="1"/>
          </p:nvPr>
        </p:nvSpPr>
        <p:spPr>
          <a:xfrm>
            <a:off x="838200" y="1690689"/>
            <a:ext cx="10515600" cy="1433511"/>
          </a:xfrm>
        </p:spPr>
        <p:txBody>
          <a:bodyPr>
            <a:normAutofit/>
          </a:bodyPr>
          <a:lstStyle/>
          <a:p>
            <a:pPr marL="0" indent="0">
              <a:buNone/>
            </a:pPr>
            <a:r>
              <a:rPr lang="en-US" dirty="0" smtClean="0"/>
              <a:t>Can you guess which of the following ASL predicates are telic and which are atelic? How would you change the telic predicates to coerce them into an atelic interpretation?</a:t>
            </a:r>
          </a:p>
        </p:txBody>
      </p:sp>
      <p:grpSp>
        <p:nvGrpSpPr>
          <p:cNvPr id="8" name="Group 7"/>
          <p:cNvGrpSpPr/>
          <p:nvPr/>
        </p:nvGrpSpPr>
        <p:grpSpPr>
          <a:xfrm>
            <a:off x="857537" y="3295640"/>
            <a:ext cx="10429318" cy="1829060"/>
            <a:chOff x="838199" y="3019415"/>
            <a:chExt cx="10429318" cy="1829060"/>
          </a:xfrm>
        </p:grpSpPr>
        <p:pic>
          <p:nvPicPr>
            <p:cNvPr id="4" name="asl_d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38199" y="3019420"/>
              <a:ext cx="2438740" cy="1829055"/>
            </a:xfrm>
            <a:prstGeom prst="rect">
              <a:avLst/>
            </a:prstGeom>
          </p:spPr>
        </p:pic>
        <p:pic>
          <p:nvPicPr>
            <p:cNvPr id="5" name="asl_play">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501725" y="3019416"/>
              <a:ext cx="2438740" cy="1829055"/>
            </a:xfrm>
            <a:prstGeom prst="rect">
              <a:avLst/>
            </a:prstGeom>
          </p:spPr>
        </p:pic>
        <p:pic>
          <p:nvPicPr>
            <p:cNvPr id="6" name="asl_wait">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6165251" y="3019415"/>
              <a:ext cx="2438740" cy="1829055"/>
            </a:xfrm>
            <a:prstGeom prst="rect">
              <a:avLst/>
            </a:prstGeom>
          </p:spPr>
        </p:pic>
        <p:pic>
          <p:nvPicPr>
            <p:cNvPr id="7" name="asl_decide">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8828777" y="3019415"/>
              <a:ext cx="2438740" cy="1829055"/>
            </a:xfrm>
            <a:prstGeom prst="rect">
              <a:avLst/>
            </a:prstGeom>
          </p:spPr>
        </p:pic>
      </p:grpSp>
      <p:grpSp>
        <p:nvGrpSpPr>
          <p:cNvPr id="13" name="Group 12"/>
          <p:cNvGrpSpPr/>
          <p:nvPr/>
        </p:nvGrpSpPr>
        <p:grpSpPr>
          <a:xfrm>
            <a:off x="857537" y="3295640"/>
            <a:ext cx="10429318" cy="400110"/>
            <a:chOff x="857537" y="3295640"/>
            <a:chExt cx="10429318" cy="400110"/>
          </a:xfrm>
        </p:grpSpPr>
        <p:sp>
          <p:nvSpPr>
            <p:cNvPr id="9" name="TextBox 8"/>
            <p:cNvSpPr txBox="1"/>
            <p:nvPr/>
          </p:nvSpPr>
          <p:spPr>
            <a:xfrm>
              <a:off x="857537" y="3295640"/>
              <a:ext cx="2438740" cy="400110"/>
            </a:xfrm>
            <a:prstGeom prst="rect">
              <a:avLst/>
            </a:prstGeom>
            <a:noFill/>
          </p:spPr>
          <p:txBody>
            <a:bodyPr wrap="square" rtlCol="0">
              <a:spAutoFit/>
            </a:bodyPr>
            <a:lstStyle/>
            <a:p>
              <a:pPr algn="r"/>
              <a:r>
                <a:rPr lang="en-US" sz="2000" b="1" dirty="0" smtClean="0">
                  <a:solidFill>
                    <a:schemeClr val="bg1"/>
                  </a:solidFill>
                </a:rPr>
                <a:t>DIE</a:t>
              </a:r>
              <a:endParaRPr lang="en-US" sz="2000" b="1" dirty="0">
                <a:solidFill>
                  <a:schemeClr val="bg1"/>
                </a:solidFill>
              </a:endParaRPr>
            </a:p>
          </p:txBody>
        </p:sp>
        <p:sp>
          <p:nvSpPr>
            <p:cNvPr id="10" name="TextBox 9"/>
            <p:cNvSpPr txBox="1"/>
            <p:nvPr/>
          </p:nvSpPr>
          <p:spPr>
            <a:xfrm>
              <a:off x="3521063" y="3295640"/>
              <a:ext cx="2438740" cy="400110"/>
            </a:xfrm>
            <a:prstGeom prst="rect">
              <a:avLst/>
            </a:prstGeom>
            <a:noFill/>
          </p:spPr>
          <p:txBody>
            <a:bodyPr wrap="square" rtlCol="0">
              <a:spAutoFit/>
            </a:bodyPr>
            <a:lstStyle/>
            <a:p>
              <a:pPr algn="r"/>
              <a:r>
                <a:rPr lang="en-US" sz="2000" b="1" dirty="0" smtClean="0">
                  <a:solidFill>
                    <a:schemeClr val="bg1"/>
                  </a:solidFill>
                </a:rPr>
                <a:t>PLAY</a:t>
              </a:r>
              <a:endParaRPr lang="en-US" sz="2000" b="1" dirty="0">
                <a:solidFill>
                  <a:schemeClr val="bg1"/>
                </a:solidFill>
              </a:endParaRPr>
            </a:p>
          </p:txBody>
        </p:sp>
        <p:sp>
          <p:nvSpPr>
            <p:cNvPr id="11" name="TextBox 10"/>
            <p:cNvSpPr txBox="1"/>
            <p:nvPr/>
          </p:nvSpPr>
          <p:spPr>
            <a:xfrm>
              <a:off x="6184589" y="3295640"/>
              <a:ext cx="2438740" cy="400110"/>
            </a:xfrm>
            <a:prstGeom prst="rect">
              <a:avLst/>
            </a:prstGeom>
            <a:noFill/>
          </p:spPr>
          <p:txBody>
            <a:bodyPr wrap="square" rtlCol="0">
              <a:spAutoFit/>
            </a:bodyPr>
            <a:lstStyle/>
            <a:p>
              <a:pPr algn="r"/>
              <a:r>
                <a:rPr lang="en-US" sz="2000" b="1" dirty="0" smtClean="0">
                  <a:solidFill>
                    <a:schemeClr val="bg1"/>
                  </a:solidFill>
                </a:rPr>
                <a:t>WAIT</a:t>
              </a:r>
              <a:endParaRPr lang="en-US" sz="2000" b="1" dirty="0">
                <a:solidFill>
                  <a:schemeClr val="bg1"/>
                </a:solidFill>
              </a:endParaRPr>
            </a:p>
          </p:txBody>
        </p:sp>
        <p:sp>
          <p:nvSpPr>
            <p:cNvPr id="12" name="TextBox 11"/>
            <p:cNvSpPr txBox="1"/>
            <p:nvPr/>
          </p:nvSpPr>
          <p:spPr>
            <a:xfrm>
              <a:off x="8848115" y="3295640"/>
              <a:ext cx="2438740" cy="400110"/>
            </a:xfrm>
            <a:prstGeom prst="rect">
              <a:avLst/>
            </a:prstGeom>
            <a:noFill/>
          </p:spPr>
          <p:txBody>
            <a:bodyPr wrap="square" rtlCol="0">
              <a:spAutoFit/>
            </a:bodyPr>
            <a:lstStyle/>
            <a:p>
              <a:pPr algn="r"/>
              <a:r>
                <a:rPr lang="en-US" sz="2000" b="1" dirty="0" smtClean="0">
                  <a:solidFill>
                    <a:schemeClr val="bg1"/>
                  </a:solidFill>
                </a:rPr>
                <a:t>DECIDE</a:t>
              </a:r>
              <a:endParaRPr lang="en-US" sz="2000" b="1" dirty="0">
                <a:solidFill>
                  <a:schemeClr val="bg1"/>
                </a:solidFill>
              </a:endParaRPr>
            </a:p>
          </p:txBody>
        </p:sp>
      </p:grpSp>
    </p:spTree>
    <p:extLst>
      <p:ext uri="{BB962C8B-B14F-4D97-AF65-F5344CB8AC3E}">
        <p14:creationId xmlns:p14="http://schemas.microsoft.com/office/powerpoint/2010/main" val="74286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video>
              <p:cMediaNode vol="80000">
                <p:cTn id="14" fill="hold" display="0">
                  <p:stCondLst>
                    <p:cond delay="indefinite"/>
                  </p:stCondLst>
                </p:cTn>
                <p:tgtEl>
                  <p:spTgt spid="5"/>
                </p:tgtEl>
              </p:cMediaNode>
            </p:video>
            <p:video>
              <p:cMediaNode vol="80000">
                <p:cTn id="15" fill="hold" display="0">
                  <p:stCondLst>
                    <p:cond delay="indefinite"/>
                  </p:stCondLst>
                </p:cTn>
                <p:tgtEl>
                  <p:spTgt spid="6"/>
                </p:tgtEl>
              </p:cMediaNode>
            </p:video>
            <p:video>
              <p:cMediaNode vol="80000">
                <p:cTn id="16" fill="hold" display="0">
                  <p:stCondLst>
                    <p:cond delay="indefinite"/>
                  </p:stCondLst>
                </p:cTn>
                <p:tgtEl>
                  <p:spTgt spid="7"/>
                </p:tgtEl>
              </p:cMediaNode>
            </p:video>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Event visibility hypothesis</a:t>
            </a:r>
            <a:endParaRPr lang="en-US"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b="1" dirty="0" smtClean="0">
                <a:solidFill>
                  <a:srgbClr val="C00000"/>
                </a:solidFill>
              </a:rPr>
              <a:t>Event visibility hypothesis</a:t>
            </a:r>
            <a:r>
              <a:rPr lang="en-US" dirty="0" smtClean="0"/>
              <a:t>: in </a:t>
            </a:r>
            <a:r>
              <a:rPr lang="en-US" dirty="0"/>
              <a:t>the </a:t>
            </a:r>
            <a:r>
              <a:rPr lang="en-US" dirty="0" smtClean="0"/>
              <a:t>sign language predicate </a:t>
            </a:r>
            <a:r>
              <a:rPr lang="en-US" dirty="0"/>
              <a:t>system, the semantics of the event structure </a:t>
            </a:r>
            <a:r>
              <a:rPr lang="en-US" dirty="0" smtClean="0"/>
              <a:t>is visible </a:t>
            </a:r>
            <a:r>
              <a:rPr lang="en-US" dirty="0"/>
              <a:t>in the phonological form of the predicate sign</a:t>
            </a:r>
            <a:r>
              <a:rPr lang="en-US" dirty="0" smtClean="0"/>
              <a:t>.</a:t>
            </a:r>
          </a:p>
          <a:p>
            <a:pPr marL="0" indent="0">
              <a:buNone/>
            </a:pPr>
            <a:r>
              <a:rPr lang="en-US" dirty="0"/>
              <a:t>Two components of this hypothesis (there are more):</a:t>
            </a:r>
          </a:p>
          <a:p>
            <a:r>
              <a:rPr lang="en-US" dirty="0" smtClean="0"/>
              <a:t>A </a:t>
            </a:r>
            <a:r>
              <a:rPr lang="en-US" dirty="0"/>
              <a:t>phonological path movement </a:t>
            </a:r>
            <a:r>
              <a:rPr lang="en-US" dirty="0" smtClean="0"/>
              <a:t>maps to the runtime of </a:t>
            </a:r>
            <a:r>
              <a:rPr lang="en-US" dirty="0"/>
              <a:t>a durative event.</a:t>
            </a:r>
          </a:p>
          <a:p>
            <a:r>
              <a:rPr lang="en-US" dirty="0" smtClean="0"/>
              <a:t>Each </a:t>
            </a:r>
            <a:r>
              <a:rPr lang="en-US" dirty="0"/>
              <a:t>phonological end-point </a:t>
            </a:r>
            <a:r>
              <a:rPr lang="en-US" dirty="0" smtClean="0"/>
              <a:t>maps to the culmination of </a:t>
            </a:r>
            <a:r>
              <a:rPr lang="en-US" dirty="0"/>
              <a:t>a telic event</a:t>
            </a:r>
            <a:r>
              <a:rPr lang="en-US" dirty="0" smtClean="0"/>
              <a:t>.</a:t>
            </a:r>
          </a:p>
          <a:p>
            <a:pPr marL="0" indent="0">
              <a:buNone/>
            </a:pPr>
            <a:r>
              <a:rPr lang="en-US" dirty="0" smtClean="0"/>
              <a:t>How does this hypothesis explain your intuitions about the ASL predicates in the previous slide?</a:t>
            </a:r>
          </a:p>
        </p:txBody>
      </p:sp>
    </p:spTree>
    <p:extLst>
      <p:ext uri="{BB962C8B-B14F-4D97-AF65-F5344CB8AC3E}">
        <p14:creationId xmlns:p14="http://schemas.microsoft.com/office/powerpoint/2010/main" val="367820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dirty="0">
                <a:hlinkClick r:id="rId2" action="ppaction://hlinksldjump"/>
              </a:rPr>
              <a:t>What is sign language?</a:t>
            </a:r>
            <a:endParaRPr lang="en-US" dirty="0"/>
          </a:p>
          <a:p>
            <a:pPr marL="0" indent="0">
              <a:buNone/>
            </a:pPr>
            <a:r>
              <a:rPr lang="en-US" dirty="0" smtClean="0">
                <a:hlinkClick r:id="rId3" action="ppaction://hlinksldjump"/>
              </a:rPr>
              <a:t>Sign </a:t>
            </a:r>
            <a:r>
              <a:rPr lang="en-US" dirty="0">
                <a:hlinkClick r:id="rId3" action="ppaction://hlinksldjump"/>
              </a:rPr>
              <a:t>language phonetics</a:t>
            </a:r>
            <a:endParaRPr lang="en-US" dirty="0"/>
          </a:p>
          <a:p>
            <a:pPr marL="0" indent="0">
              <a:buNone/>
            </a:pPr>
            <a:r>
              <a:rPr lang="en-US" dirty="0">
                <a:hlinkClick r:id="rId4" action="ppaction://hlinksldjump"/>
              </a:rPr>
              <a:t>Sign language phonology</a:t>
            </a:r>
            <a:endParaRPr lang="en-US" dirty="0"/>
          </a:p>
          <a:p>
            <a:pPr marL="0" indent="0">
              <a:buNone/>
            </a:pPr>
            <a:r>
              <a:rPr lang="en-US" dirty="0">
                <a:hlinkClick r:id="rId5" action="ppaction://hlinksldjump"/>
              </a:rPr>
              <a:t>Non-segmental non-manual markers</a:t>
            </a:r>
            <a:endParaRPr lang="en-US" dirty="0"/>
          </a:p>
          <a:p>
            <a:pPr marL="0" indent="0">
              <a:buNone/>
            </a:pPr>
            <a:r>
              <a:rPr lang="en-US" dirty="0">
                <a:hlinkClick r:id="rId6" action="ppaction://hlinksldjump"/>
              </a:rPr>
              <a:t>Sign language morphology</a:t>
            </a:r>
            <a:endParaRPr lang="en-US" dirty="0"/>
          </a:p>
          <a:p>
            <a:pPr marL="0" indent="0">
              <a:buNone/>
            </a:pPr>
            <a:r>
              <a:rPr lang="en-US" dirty="0">
                <a:hlinkClick r:id="rId7" action="ppaction://hlinksldjump"/>
              </a:rPr>
              <a:t>Sign language syntax</a:t>
            </a:r>
            <a:endParaRPr lang="en-US" dirty="0"/>
          </a:p>
          <a:p>
            <a:pPr marL="0" indent="0">
              <a:buNone/>
            </a:pPr>
            <a:r>
              <a:rPr lang="en-US" dirty="0">
                <a:hlinkClick r:id="rId8" action="ppaction://hlinksldjump"/>
              </a:rPr>
              <a:t>Pronouns in sign language</a:t>
            </a:r>
            <a:endParaRPr lang="en-US" dirty="0"/>
          </a:p>
          <a:p>
            <a:pPr marL="0" indent="0">
              <a:buNone/>
            </a:pPr>
            <a:r>
              <a:rPr lang="en-US" dirty="0">
                <a:hlinkClick r:id="rId9" action="ppaction://hlinksldjump"/>
              </a:rPr>
              <a:t>Event visibility hypothesis</a:t>
            </a:r>
            <a:endParaRPr lang="en-US" dirty="0"/>
          </a:p>
          <a:p>
            <a:pPr marL="0" indent="0">
              <a:buNone/>
            </a:pPr>
            <a:r>
              <a:rPr lang="en-US" sz="4400" b="1" dirty="0">
                <a:solidFill>
                  <a:srgbClr val="C00000"/>
                </a:solidFill>
              </a:rPr>
              <a:t>What you need to know</a:t>
            </a:r>
          </a:p>
        </p:txBody>
      </p:sp>
    </p:spTree>
    <p:extLst>
      <p:ext uri="{BB962C8B-B14F-4D97-AF65-F5344CB8AC3E}">
        <p14:creationId xmlns:p14="http://schemas.microsoft.com/office/powerpoint/2010/main" val="3165835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a:solidFill>
                  <a:srgbClr val="C00000"/>
                </a:solidFill>
              </a:rPr>
              <a:t>What is sign language?</a:t>
            </a:r>
          </a:p>
        </p:txBody>
      </p:sp>
      <p:sp>
        <p:nvSpPr>
          <p:cNvPr id="3" name="Content Placeholder 2"/>
          <p:cNvSpPr>
            <a:spLocks noGrp="1"/>
          </p:cNvSpPr>
          <p:nvPr>
            <p:ph idx="1"/>
          </p:nvPr>
        </p:nvSpPr>
        <p:spPr>
          <a:xfrm>
            <a:off x="838200" y="1690688"/>
            <a:ext cx="10515600" cy="4005261"/>
          </a:xfrm>
        </p:spPr>
        <p:txBody>
          <a:bodyPr>
            <a:normAutofit/>
          </a:bodyPr>
          <a:lstStyle/>
          <a:p>
            <a:pPr marL="0" indent="0">
              <a:buNone/>
            </a:pPr>
            <a:r>
              <a:rPr lang="en-US" b="1" dirty="0" smtClean="0"/>
              <a:t>Myth 2:</a:t>
            </a:r>
            <a:r>
              <a:rPr lang="en-US" dirty="0" smtClean="0"/>
              <a:t> There is only one sign language.</a:t>
            </a:r>
          </a:p>
          <a:p>
            <a:pPr marL="0" indent="0">
              <a:buNone/>
            </a:pPr>
            <a:r>
              <a:rPr lang="en-US" dirty="0" smtClean="0"/>
              <a:t>There are many Deaf communities around the world, so there are many sign languages (‘Ethnologue’ currently lists 142: </a:t>
            </a:r>
            <a:r>
              <a:rPr lang="en-US" dirty="0" smtClean="0">
                <a:hlinkClick r:id="rId2"/>
              </a:rPr>
              <a:t>https://www.ethnologue.com/subgroups/sign-language</a:t>
            </a:r>
            <a:r>
              <a:rPr lang="en-US" dirty="0" smtClean="0"/>
              <a:t>).</a:t>
            </a:r>
          </a:p>
        </p:txBody>
      </p:sp>
    </p:spTree>
    <p:extLst>
      <p:ext uri="{BB962C8B-B14F-4D97-AF65-F5344CB8AC3E}">
        <p14:creationId xmlns:p14="http://schemas.microsoft.com/office/powerpoint/2010/main" val="17319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1"/>
            </p:par>
            <p:par>
              <p:cTn id="12"/>
            </p:par>
            <p:par>
              <p:cTn id="13"/>
            </p:par>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solidFill>
                  <a:srgbClr val="C00000"/>
                </a:solidFill>
              </a:rPr>
              <a:t>What you need to know</a:t>
            </a:r>
            <a:endParaRPr lang="en-US" dirty="0">
              <a:solidFill>
                <a:srgbClr val="C00000"/>
              </a:solidFill>
            </a:endParaRPr>
          </a:p>
        </p:txBody>
      </p:sp>
      <p:sp>
        <p:nvSpPr>
          <p:cNvPr id="3" name="Content Placeholder 2"/>
          <p:cNvSpPr>
            <a:spLocks noGrp="1"/>
          </p:cNvSpPr>
          <p:nvPr>
            <p:ph idx="1"/>
          </p:nvPr>
        </p:nvSpPr>
        <p:spPr>
          <a:xfrm>
            <a:off x="838200" y="1690688"/>
            <a:ext cx="10515600" cy="5167311"/>
          </a:xfrm>
        </p:spPr>
        <p:txBody>
          <a:bodyPr>
            <a:normAutofit fontScale="70000" lnSpcReduction="20000"/>
          </a:bodyPr>
          <a:lstStyle/>
          <a:p>
            <a:pPr marL="0" indent="0">
              <a:buNone/>
            </a:pPr>
            <a:r>
              <a:rPr lang="en-US" b="1" dirty="0" smtClean="0"/>
              <a:t>Key notions:</a:t>
            </a:r>
            <a:r>
              <a:rPr lang="en-US" dirty="0" smtClean="0"/>
              <a:t> </a:t>
            </a:r>
          </a:p>
          <a:p>
            <a:r>
              <a:rPr lang="en-US" dirty="0" smtClean="0"/>
              <a:t>languages in two modalities: spoken vs. sign language, modality</a:t>
            </a:r>
          </a:p>
          <a:p>
            <a:r>
              <a:rPr lang="en-US" dirty="0" smtClean="0"/>
              <a:t>sign language-specific phenomena: synchronicity, use of space, iconicity </a:t>
            </a:r>
          </a:p>
          <a:p>
            <a:r>
              <a:rPr lang="en-US" dirty="0" smtClean="0"/>
              <a:t>phonemic parameters of a sign: handshape, location, orientation, movement, mouth gestures, mouthing</a:t>
            </a:r>
          </a:p>
          <a:p>
            <a:r>
              <a:rPr lang="en-US" dirty="0" smtClean="0"/>
              <a:t>linguistic phenomena: assimilation, incorporated numerals, scrambling, anaphora (pronouns and antecedents, indices, co-reference, binding), telicity (telic vs. atelic predicates)</a:t>
            </a:r>
          </a:p>
          <a:p>
            <a:r>
              <a:rPr lang="en-US" dirty="0" smtClean="0"/>
              <a:t>other: non-segmental non-manuals, loci, event visibility hypothesis </a:t>
            </a:r>
          </a:p>
          <a:p>
            <a:pPr marL="0" indent="0">
              <a:buNone/>
            </a:pPr>
            <a:r>
              <a:rPr lang="en-US" b="1" dirty="0" smtClean="0"/>
              <a:t>Answers to the following questions:</a:t>
            </a:r>
          </a:p>
          <a:p>
            <a:r>
              <a:rPr lang="en-US" dirty="0" smtClean="0"/>
              <a:t>What are some of the most pervasive myths about sign language? How are they false?</a:t>
            </a:r>
          </a:p>
          <a:p>
            <a:r>
              <a:rPr lang="en-US" dirty="0" smtClean="0"/>
              <a:t>What are some examples of phonological constraints on morphological processes in sign language?</a:t>
            </a:r>
          </a:p>
          <a:p>
            <a:r>
              <a:rPr lang="en-US" dirty="0" smtClean="0"/>
              <a:t>What are some examples of ASL syntax being different from English syntax?</a:t>
            </a:r>
          </a:p>
          <a:p>
            <a:pPr marL="0" indent="0">
              <a:buNone/>
            </a:pPr>
            <a:r>
              <a:rPr lang="en-US" b="1" dirty="0" smtClean="0"/>
              <a:t>Skills:</a:t>
            </a:r>
          </a:p>
          <a:p>
            <a:r>
              <a:rPr lang="en-US" dirty="0" smtClean="0"/>
              <a:t>Given descriptions or pictures/videos of two or more signs, be able to say if they constitute a minimal tuple phonologically, and which parameters are the same/different across them.</a:t>
            </a:r>
          </a:p>
          <a:p>
            <a:pPr marL="0" indent="0">
              <a:buNone/>
            </a:pPr>
            <a:endParaRPr lang="en-US" dirty="0" smtClean="0"/>
          </a:p>
          <a:p>
            <a:endParaRPr lang="en-US" dirty="0" smtClean="0"/>
          </a:p>
        </p:txBody>
      </p:sp>
    </p:spTree>
    <p:extLst>
      <p:ext uri="{BB962C8B-B14F-4D97-AF65-F5344CB8AC3E}">
        <p14:creationId xmlns:p14="http://schemas.microsoft.com/office/powerpoint/2010/main" val="1826609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a:solidFill>
                  <a:srgbClr val="C00000"/>
                </a:solidFill>
              </a:rPr>
              <a:t>What is sign language?</a:t>
            </a:r>
          </a:p>
        </p:txBody>
      </p:sp>
      <p:sp>
        <p:nvSpPr>
          <p:cNvPr id="3" name="Content Placeholder 2"/>
          <p:cNvSpPr>
            <a:spLocks noGrp="1"/>
          </p:cNvSpPr>
          <p:nvPr>
            <p:ph idx="1"/>
          </p:nvPr>
        </p:nvSpPr>
        <p:spPr>
          <a:xfrm>
            <a:off x="838200" y="1690689"/>
            <a:ext cx="10515600" cy="1252536"/>
          </a:xfrm>
        </p:spPr>
        <p:txBody>
          <a:bodyPr>
            <a:normAutofit fontScale="85000" lnSpcReduction="20000"/>
          </a:bodyPr>
          <a:lstStyle/>
          <a:p>
            <a:pPr marL="0" indent="0">
              <a:buNone/>
            </a:pPr>
            <a:r>
              <a:rPr lang="en-US" dirty="0" smtClean="0"/>
              <a:t>Sign languages aren’t all mutually intelligible. </a:t>
            </a:r>
          </a:p>
          <a:p>
            <a:r>
              <a:rPr lang="en-US" dirty="0" smtClean="0"/>
              <a:t>E.g., the pic below shows Dr</a:t>
            </a:r>
            <a:r>
              <a:rPr lang="en-US" dirty="0"/>
              <a:t>. Peter Hauser (on the right) presenting in ASL at TISLR 11, </a:t>
            </a:r>
            <a:r>
              <a:rPr lang="en-US" dirty="0" smtClean="0"/>
              <a:t>simultaneously being </a:t>
            </a:r>
            <a:r>
              <a:rPr lang="en-US" dirty="0"/>
              <a:t>translated into English, British Sign Language (on the left), and </a:t>
            </a:r>
            <a:r>
              <a:rPr lang="en-US" dirty="0" smtClean="0"/>
              <a:t>various other </a:t>
            </a:r>
            <a:r>
              <a:rPr lang="en-US" dirty="0"/>
              <a:t>sign languages (across the bottom of the stage).</a:t>
            </a:r>
            <a:endParaRPr lang="en-US" dirty="0" smtClean="0"/>
          </a:p>
        </p:txBody>
      </p:sp>
      <p:pic>
        <p:nvPicPr>
          <p:cNvPr id="12" name="Picture 11"/>
          <p:cNvPicPr>
            <a:picLocks noChangeAspect="1"/>
          </p:cNvPicPr>
          <p:nvPr/>
        </p:nvPicPr>
        <p:blipFill>
          <a:blip r:embed="rId2"/>
          <a:stretch>
            <a:fillRect/>
          </a:stretch>
        </p:blipFill>
        <p:spPr>
          <a:xfrm>
            <a:off x="1646399" y="2943225"/>
            <a:ext cx="8899201" cy="3799001"/>
          </a:xfrm>
          <a:prstGeom prst="rect">
            <a:avLst/>
          </a:prstGeom>
        </p:spPr>
      </p:pic>
    </p:spTree>
    <p:extLst>
      <p:ext uri="{BB962C8B-B14F-4D97-AF65-F5344CB8AC3E}">
        <p14:creationId xmlns:p14="http://schemas.microsoft.com/office/powerpoint/2010/main" val="14299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3"/>
            </p:par>
            <p:par>
              <p:cTn id="14"/>
            </p:par>
            <p:par>
              <p:cTn id="15"/>
            </p:par>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a:solidFill>
                  <a:srgbClr val="C00000"/>
                </a:solidFill>
              </a:rPr>
              <a:t>What is sign language?</a:t>
            </a:r>
          </a:p>
        </p:txBody>
      </p:sp>
      <p:sp>
        <p:nvSpPr>
          <p:cNvPr id="3" name="Content Placeholder 2"/>
          <p:cNvSpPr>
            <a:spLocks noGrp="1"/>
          </p:cNvSpPr>
          <p:nvPr>
            <p:ph idx="1"/>
          </p:nvPr>
        </p:nvSpPr>
        <p:spPr>
          <a:xfrm>
            <a:off x="838200" y="1690689"/>
            <a:ext cx="6108474" cy="4486274"/>
          </a:xfrm>
        </p:spPr>
        <p:txBody>
          <a:bodyPr>
            <a:normAutofit/>
          </a:bodyPr>
          <a:lstStyle/>
          <a:p>
            <a:pPr marL="0" indent="0">
              <a:buNone/>
            </a:pPr>
            <a:r>
              <a:rPr lang="en-US" dirty="0" smtClean="0"/>
              <a:t>This is a very persistent myth, though… Shame on you, Airbnb! (Btw, nothing has changed since Jeremy taught this course in 2014.) Good job, Facebook!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387" y="69503"/>
            <a:ext cx="4407126" cy="675039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137" y="4224339"/>
            <a:ext cx="5800599" cy="1914524"/>
          </a:xfrm>
          <a:prstGeom prst="rect">
            <a:avLst/>
          </a:prstGeom>
        </p:spPr>
      </p:pic>
    </p:spTree>
    <p:extLst>
      <p:ext uri="{BB962C8B-B14F-4D97-AF65-F5344CB8AC3E}">
        <p14:creationId xmlns:p14="http://schemas.microsoft.com/office/powerpoint/2010/main" val="20954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a:solidFill>
                  <a:srgbClr val="C00000"/>
                </a:solidFill>
              </a:rPr>
              <a:t>What is sign language?</a:t>
            </a:r>
          </a:p>
        </p:txBody>
      </p:sp>
      <p:sp>
        <p:nvSpPr>
          <p:cNvPr id="3" name="Content Placeholder 2"/>
          <p:cNvSpPr>
            <a:spLocks noGrp="1"/>
          </p:cNvSpPr>
          <p:nvPr>
            <p:ph idx="1"/>
          </p:nvPr>
        </p:nvSpPr>
        <p:spPr>
          <a:xfrm>
            <a:off x="838200" y="1690688"/>
            <a:ext cx="10515600" cy="5167311"/>
          </a:xfrm>
        </p:spPr>
        <p:txBody>
          <a:bodyPr>
            <a:normAutofit fontScale="92500" lnSpcReduction="10000"/>
          </a:bodyPr>
          <a:lstStyle/>
          <a:p>
            <a:pPr marL="0" indent="0">
              <a:buNone/>
            </a:pPr>
            <a:r>
              <a:rPr lang="en-US" b="1" dirty="0" smtClean="0"/>
              <a:t>Myth 3:</a:t>
            </a:r>
            <a:r>
              <a:rPr lang="en-US" dirty="0" smtClean="0"/>
              <a:t> Sign languages are signed versions of spoken languages.</a:t>
            </a:r>
          </a:p>
          <a:p>
            <a:pPr marL="0" indent="0">
              <a:buNone/>
            </a:pPr>
            <a:r>
              <a:rPr lang="en-US" dirty="0" smtClean="0"/>
              <a:t>Sign languages are influenced by spoken languages they come in contact with, but as we will see, sign languages have their own grammars.</a:t>
            </a:r>
          </a:p>
          <a:p>
            <a:pPr marL="0" indent="0">
              <a:buNone/>
            </a:pPr>
            <a:r>
              <a:rPr lang="en-US" dirty="0" smtClean="0"/>
              <a:t>There exist artificial signed systems that rely on the grammar of this or that spoken language to a varied extent (e.g., Signing Exact English, Signed Russian called </a:t>
            </a:r>
            <a:r>
              <a:rPr lang="ru-RU" i="1" dirty="0" smtClean="0"/>
              <a:t>калька </a:t>
            </a:r>
            <a:r>
              <a:rPr lang="en-US" dirty="0" smtClean="0"/>
              <a:t>‘calque’ by RSL researchers), but those are not natural languages (remember, natural languages emerge spontaneously).</a:t>
            </a:r>
          </a:p>
          <a:p>
            <a:pPr marL="0" indent="0">
              <a:buNone/>
            </a:pPr>
            <a:r>
              <a:rPr lang="en-US" dirty="0" smtClean="0"/>
              <a:t>Moreover, sign and spoken languages don’t even have the same geographical distribution, because they have different histories. </a:t>
            </a:r>
          </a:p>
          <a:p>
            <a:r>
              <a:rPr lang="en-US" dirty="0" smtClean="0"/>
              <a:t>E.g., ASL (American Sign Language) and BSL (British Sign Language) are different sign languages (they aren’t even in the same family). ASL is descended from LSF (French Sign Language), so an American signer will understand a French signer better than a British signer.</a:t>
            </a:r>
          </a:p>
        </p:txBody>
      </p:sp>
    </p:spTree>
    <p:extLst>
      <p:ext uri="{BB962C8B-B14F-4D97-AF65-F5344CB8AC3E}">
        <p14:creationId xmlns:p14="http://schemas.microsoft.com/office/powerpoint/2010/main" val="214657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a:solidFill>
                  <a:srgbClr val="C00000"/>
                </a:solidFill>
              </a:rPr>
              <a:t>What is sign language?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462" y="1591593"/>
            <a:ext cx="10887075" cy="5171157"/>
          </a:xfrm>
          <a:prstGeom prst="rect">
            <a:avLst/>
          </a:prstGeom>
        </p:spPr>
      </p:pic>
    </p:spTree>
    <p:extLst>
      <p:ext uri="{BB962C8B-B14F-4D97-AF65-F5344CB8AC3E}">
        <p14:creationId xmlns:p14="http://schemas.microsoft.com/office/powerpoint/2010/main" val="190023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ey hyperlink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7F7F7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7495</TotalTime>
  <Words>2848</Words>
  <Application>Microsoft Office PowerPoint</Application>
  <PresentationFormat>Widescreen</PresentationFormat>
  <Paragraphs>352</Paragraphs>
  <Slides>50</Slides>
  <Notes>0</Notes>
  <HiddenSlides>0</HiddenSlides>
  <MMClips>30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Cambria Math</vt:lpstr>
      <vt:lpstr>Wingdings</vt:lpstr>
      <vt:lpstr>Office Theme</vt:lpstr>
      <vt:lpstr>Sign language linguistics</vt:lpstr>
      <vt:lpstr>PowerPoint Presentation</vt:lpstr>
      <vt:lpstr>What is sign language?</vt:lpstr>
      <vt:lpstr>What is sign language?</vt:lpstr>
      <vt:lpstr>What is sign language?</vt:lpstr>
      <vt:lpstr>What is sign language?</vt:lpstr>
      <vt:lpstr>What is sign language?</vt:lpstr>
      <vt:lpstr>What is sign language?</vt:lpstr>
      <vt:lpstr>What is sign language?</vt:lpstr>
      <vt:lpstr>What is sign language?</vt:lpstr>
      <vt:lpstr>What is sign language?</vt:lpstr>
      <vt:lpstr>PowerPoint Presentation</vt:lpstr>
      <vt:lpstr>Sign language phonetics</vt:lpstr>
      <vt:lpstr>Sign language phonetics</vt:lpstr>
      <vt:lpstr>Sign language phonetics</vt:lpstr>
      <vt:lpstr>Sign language phonetics</vt:lpstr>
      <vt:lpstr>Sign language phonetics</vt:lpstr>
      <vt:lpstr>Sign language phonetics</vt:lpstr>
      <vt:lpstr>Sign language phonetics</vt:lpstr>
      <vt:lpstr>Sign language phonetics</vt:lpstr>
      <vt:lpstr>Sign language phonetics</vt:lpstr>
      <vt:lpstr>Sign language phonetics</vt:lpstr>
      <vt:lpstr>PowerPoint Presentation</vt:lpstr>
      <vt:lpstr>Sign language phonology</vt:lpstr>
      <vt:lpstr>Sign language phonology</vt:lpstr>
      <vt:lpstr>Sign language phonology</vt:lpstr>
      <vt:lpstr>PowerPoint Presentation</vt:lpstr>
      <vt:lpstr>Non-segmental non-manual markers</vt:lpstr>
      <vt:lpstr>PowerPoint Presentation</vt:lpstr>
      <vt:lpstr>Sign language morphology</vt:lpstr>
      <vt:lpstr>Sign language morphology</vt:lpstr>
      <vt:lpstr>Sign language morphology</vt:lpstr>
      <vt:lpstr>PowerPoint Presentation</vt:lpstr>
      <vt:lpstr>Sign language syntax</vt:lpstr>
      <vt:lpstr>Sign language syntax</vt:lpstr>
      <vt:lpstr>Sign language syntax</vt:lpstr>
      <vt:lpstr>PowerPoint Presentation</vt:lpstr>
      <vt:lpstr>Pronouns in sign language</vt:lpstr>
      <vt:lpstr>Pronouns in sign language</vt:lpstr>
      <vt:lpstr>Pronouns in sign language</vt:lpstr>
      <vt:lpstr>Pronouns in sign language</vt:lpstr>
      <vt:lpstr>PowerPoint Presentation</vt:lpstr>
      <vt:lpstr>Event visibility hypothesis</vt:lpstr>
      <vt:lpstr>Event visibility hypothesis</vt:lpstr>
      <vt:lpstr>Event visibility hypothesis</vt:lpstr>
      <vt:lpstr>Event visibility hypothesis</vt:lpstr>
      <vt:lpstr>Event visibility hypothesis</vt:lpstr>
      <vt:lpstr>Event visibility hypothesis</vt:lpstr>
      <vt:lpstr>PowerPoint Presentation</vt:lpstr>
      <vt:lpstr>What you need to know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 Language Linguistics</dc:title>
  <dc:creator>Masha Esipova</dc:creator>
  <cp:lastModifiedBy>Masha Esipova</cp:lastModifiedBy>
  <cp:revision>113</cp:revision>
  <dcterms:created xsi:type="dcterms:W3CDTF">2018-06-16T14:12:39Z</dcterms:created>
  <dcterms:modified xsi:type="dcterms:W3CDTF">2018-06-21T22:09:57Z</dcterms:modified>
</cp:coreProperties>
</file>