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356" r:id="rId2"/>
    <p:sldId id="260" r:id="rId3"/>
    <p:sldId id="261" r:id="rId4"/>
    <p:sldId id="264" r:id="rId5"/>
    <p:sldId id="266" r:id="rId6"/>
    <p:sldId id="267" r:id="rId7"/>
    <p:sldId id="268" r:id="rId8"/>
    <p:sldId id="263" r:id="rId9"/>
    <p:sldId id="262" r:id="rId10"/>
    <p:sldId id="269" r:id="rId11"/>
    <p:sldId id="270" r:id="rId12"/>
    <p:sldId id="272" r:id="rId13"/>
    <p:sldId id="271" r:id="rId14"/>
    <p:sldId id="273" r:id="rId15"/>
    <p:sldId id="281" r:id="rId16"/>
    <p:sldId id="275" r:id="rId17"/>
    <p:sldId id="283" r:id="rId18"/>
    <p:sldId id="276" r:id="rId19"/>
    <p:sldId id="277" r:id="rId20"/>
    <p:sldId id="278" r:id="rId21"/>
    <p:sldId id="279" r:id="rId22"/>
    <p:sldId id="280" r:id="rId23"/>
    <p:sldId id="282" r:id="rId24"/>
    <p:sldId id="284" r:id="rId25"/>
    <p:sldId id="285" r:id="rId26"/>
    <p:sldId id="286" r:id="rId27"/>
    <p:sldId id="287" r:id="rId28"/>
    <p:sldId id="300" r:id="rId29"/>
    <p:sldId id="298" r:id="rId30"/>
    <p:sldId id="288" r:id="rId31"/>
    <p:sldId id="292" r:id="rId32"/>
    <p:sldId id="293" r:id="rId33"/>
    <p:sldId id="296" r:id="rId34"/>
    <p:sldId id="297" r:id="rId35"/>
    <p:sldId id="301" r:id="rId36"/>
    <p:sldId id="302" r:id="rId37"/>
    <p:sldId id="303" r:id="rId38"/>
    <p:sldId id="304" r:id="rId39"/>
    <p:sldId id="305" r:id="rId40"/>
    <p:sldId id="306" r:id="rId41"/>
    <p:sldId id="289" r:id="rId42"/>
    <p:sldId id="308" r:id="rId43"/>
    <p:sldId id="307" r:id="rId44"/>
    <p:sldId id="290" r:id="rId45"/>
    <p:sldId id="309" r:id="rId46"/>
    <p:sldId id="310" r:id="rId47"/>
    <p:sldId id="312" r:id="rId48"/>
    <p:sldId id="311" r:id="rId49"/>
    <p:sldId id="314" r:id="rId50"/>
    <p:sldId id="315" r:id="rId51"/>
    <p:sldId id="316" r:id="rId52"/>
    <p:sldId id="319" r:id="rId53"/>
    <p:sldId id="321" r:id="rId54"/>
    <p:sldId id="322" r:id="rId55"/>
    <p:sldId id="323" r:id="rId56"/>
    <p:sldId id="326" r:id="rId57"/>
    <p:sldId id="325" r:id="rId58"/>
    <p:sldId id="327" r:id="rId59"/>
    <p:sldId id="317" r:id="rId60"/>
    <p:sldId id="318" r:id="rId61"/>
    <p:sldId id="291" r:id="rId62"/>
    <p:sldId id="294" r:id="rId63"/>
    <p:sldId id="332" r:id="rId64"/>
    <p:sldId id="334" r:id="rId65"/>
    <p:sldId id="342" r:id="rId66"/>
    <p:sldId id="343" r:id="rId67"/>
    <p:sldId id="344" r:id="rId68"/>
    <p:sldId id="345" r:id="rId69"/>
    <p:sldId id="346" r:id="rId70"/>
    <p:sldId id="347" r:id="rId71"/>
    <p:sldId id="348" r:id="rId72"/>
    <p:sldId id="349" r:id="rId73"/>
    <p:sldId id="350" r:id="rId74"/>
    <p:sldId id="351" r:id="rId75"/>
    <p:sldId id="352" r:id="rId76"/>
    <p:sldId id="328" r:id="rId77"/>
    <p:sldId id="330" r:id="rId78"/>
    <p:sldId id="329" r:id="rId79"/>
    <p:sldId id="331" r:id="rId80"/>
    <p:sldId id="354" r:id="rId81"/>
    <p:sldId id="355" r:id="rId8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7537A86-ED9F-4D7A-B28C-430476244175}">
          <p14:sldIdLst>
            <p14:sldId id="356"/>
          </p14:sldIdLst>
        </p14:section>
        <p14:section name="What is semantics?" id="{5439F095-A5FE-4608-9183-021C0320405A}">
          <p14:sldIdLst>
            <p14:sldId id="260"/>
            <p14:sldId id="261"/>
          </p14:sldIdLst>
        </p14:section>
        <p14:section name="Compositional semantics" id="{9423A881-DEA5-45ED-B60D-F5C4D799A114}">
          <p14:sldIdLst>
            <p14:sldId id="264"/>
            <p14:sldId id="266"/>
            <p14:sldId id="267"/>
            <p14:sldId id="268"/>
          </p14:sldIdLst>
        </p14:section>
        <p14:section name="Truth conditions" id="{ED9A0307-0391-4279-BB54-DE98A03377B9}">
          <p14:sldIdLst>
            <p14:sldId id="263"/>
            <p14:sldId id="262"/>
            <p14:sldId id="269"/>
            <p14:sldId id="270"/>
          </p14:sldIdLst>
        </p14:section>
        <p14:section name="Propositions" id="{0C418617-664A-4515-8FFA-E73D1C96DA52}">
          <p14:sldIdLst>
            <p14:sldId id="272"/>
            <p14:sldId id="271"/>
            <p14:sldId id="273"/>
            <p14:sldId id="281"/>
            <p14:sldId id="275"/>
            <p14:sldId id="283"/>
            <p14:sldId id="276"/>
            <p14:sldId id="277"/>
            <p14:sldId id="278"/>
            <p14:sldId id="279"/>
            <p14:sldId id="280"/>
            <p14:sldId id="282"/>
            <p14:sldId id="284"/>
            <p14:sldId id="285"/>
            <p14:sldId id="286"/>
            <p14:sldId id="287"/>
            <p14:sldId id="300"/>
          </p14:sldIdLst>
        </p14:section>
        <p14:section name="In-class practice I" id="{7093F555-BC07-4E9F-8236-0BEEB621046F}">
          <p14:sldIdLst>
            <p14:sldId id="298"/>
            <p14:sldId id="288"/>
          </p14:sldIdLst>
        </p14:section>
        <p14:section name="Baby set theory" id="{B3A529E5-A406-4CDE-9B66-1B0BF09732C4}">
          <p14:sldIdLst>
            <p14:sldId id="292"/>
            <p14:sldId id="293"/>
            <p14:sldId id="296"/>
            <p14:sldId id="297"/>
            <p14:sldId id="301"/>
            <p14:sldId id="302"/>
            <p14:sldId id="303"/>
            <p14:sldId id="304"/>
            <p14:sldId id="305"/>
            <p14:sldId id="306"/>
          </p14:sldIdLst>
        </p14:section>
        <p14:section name="In-class practice II" id="{F8ECBFF9-D328-4FA2-B174-2D153B4A3237}">
          <p14:sldIdLst>
            <p14:sldId id="289"/>
            <p14:sldId id="308"/>
          </p14:sldIdLst>
        </p14:section>
        <p14:section name="Predication" id="{9ED9A1B0-C23B-4D4F-BC3D-87194EBF8363}">
          <p14:sldIdLst>
            <p14:sldId id="307"/>
            <p14:sldId id="290"/>
            <p14:sldId id="309"/>
            <p14:sldId id="310"/>
            <p14:sldId id="312"/>
            <p14:sldId id="311"/>
            <p14:sldId id="314"/>
            <p14:sldId id="315"/>
            <p14:sldId id="316"/>
            <p14:sldId id="319"/>
            <p14:sldId id="321"/>
            <p14:sldId id="322"/>
            <p14:sldId id="323"/>
            <p14:sldId id="326"/>
            <p14:sldId id="325"/>
            <p14:sldId id="327"/>
          </p14:sldIdLst>
        </p14:section>
        <p14:section name="In-class practice III" id="{94911127-F7F7-4ECE-8F79-04F502EABBFB}">
          <p14:sldIdLst>
            <p14:sldId id="317"/>
            <p14:sldId id="318"/>
          </p14:sldIdLst>
        </p14:section>
        <p14:section name="Modification" id="{FA344507-7D84-486C-8F6A-B6A724F031E6}">
          <p14:sldIdLst>
            <p14:sldId id="291"/>
            <p14:sldId id="294"/>
            <p14:sldId id="332"/>
            <p14:sldId id="334"/>
            <p14:sldId id="342"/>
            <p14:sldId id="343"/>
            <p14:sldId id="344"/>
            <p14:sldId id="345"/>
            <p14:sldId id="346"/>
            <p14:sldId id="347"/>
            <p14:sldId id="348"/>
            <p14:sldId id="349"/>
            <p14:sldId id="350"/>
            <p14:sldId id="351"/>
            <p14:sldId id="352"/>
          </p14:sldIdLst>
        </p14:section>
        <p14:section name="In-class practice IV" id="{6E840321-5405-444D-B904-1DB057FA9550}">
          <p14:sldIdLst>
            <p14:sldId id="328"/>
            <p14:sldId id="330"/>
          </p14:sldIdLst>
        </p14:section>
        <p14:section name="What you need to know" id="{7B43572C-06FD-4A0F-A01A-F49CDC1074D5}">
          <p14:sldIdLst>
            <p14:sldId id="329"/>
            <p14:sldId id="331"/>
            <p14:sldId id="354"/>
            <p14:sldId id="35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B6625-5F44-464D-BD68-EC703915E529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63DB-F7BF-43CA-A636-2F98EB4D2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375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B6625-5F44-464D-BD68-EC703915E529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63DB-F7BF-43CA-A636-2F98EB4D2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483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B6625-5F44-464D-BD68-EC703915E529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63DB-F7BF-43CA-A636-2F98EB4D2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433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B6625-5F44-464D-BD68-EC703915E529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63DB-F7BF-43CA-A636-2F98EB4D2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126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B6625-5F44-464D-BD68-EC703915E529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63DB-F7BF-43CA-A636-2F98EB4D2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292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B6625-5F44-464D-BD68-EC703915E529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63DB-F7BF-43CA-A636-2F98EB4D2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065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B6625-5F44-464D-BD68-EC703915E529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63DB-F7BF-43CA-A636-2F98EB4D2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637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B6625-5F44-464D-BD68-EC703915E529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63DB-F7BF-43CA-A636-2F98EB4D2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5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B6625-5F44-464D-BD68-EC703915E529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63DB-F7BF-43CA-A636-2F98EB4D2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22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B6625-5F44-464D-BD68-EC703915E529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63DB-F7BF-43CA-A636-2F98EB4D2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992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B6625-5F44-464D-BD68-EC703915E529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63DB-F7BF-43CA-A636-2F98EB4D2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539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B6625-5F44-464D-BD68-EC703915E529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463DB-F7BF-43CA-A636-2F98EB4D2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708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43.xml"/><Relationship Id="rId3" Type="http://schemas.openxmlformats.org/officeDocument/2006/relationships/slide" Target="slide4.xml"/><Relationship Id="rId7" Type="http://schemas.openxmlformats.org/officeDocument/2006/relationships/slide" Target="slide41.xml"/><Relationship Id="rId12" Type="http://schemas.openxmlformats.org/officeDocument/2006/relationships/slide" Target="slide7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1.xml"/><Relationship Id="rId11" Type="http://schemas.openxmlformats.org/officeDocument/2006/relationships/slide" Target="slide76.xml"/><Relationship Id="rId5" Type="http://schemas.openxmlformats.org/officeDocument/2006/relationships/slide" Target="slide29.xml"/><Relationship Id="rId10" Type="http://schemas.openxmlformats.org/officeDocument/2006/relationships/slide" Target="slide61.xml"/><Relationship Id="rId4" Type="http://schemas.openxmlformats.org/officeDocument/2006/relationships/slide" Target="slide8.xml"/><Relationship Id="rId9" Type="http://schemas.openxmlformats.org/officeDocument/2006/relationships/slide" Target="slide5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3.xml"/><Relationship Id="rId3" Type="http://schemas.openxmlformats.org/officeDocument/2006/relationships/slide" Target="slide8.xml"/><Relationship Id="rId7" Type="http://schemas.openxmlformats.org/officeDocument/2006/relationships/slide" Target="slide41.xml"/><Relationship Id="rId12" Type="http://schemas.openxmlformats.org/officeDocument/2006/relationships/slide" Target="slide78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1.xml"/><Relationship Id="rId11" Type="http://schemas.openxmlformats.org/officeDocument/2006/relationships/slide" Target="slide76.xml"/><Relationship Id="rId5" Type="http://schemas.openxmlformats.org/officeDocument/2006/relationships/slide" Target="slide29.xml"/><Relationship Id="rId10" Type="http://schemas.openxmlformats.org/officeDocument/2006/relationships/slide" Target="slide61.xml"/><Relationship Id="rId4" Type="http://schemas.openxmlformats.org/officeDocument/2006/relationships/slide" Target="slide12.xml"/><Relationship Id="rId9" Type="http://schemas.openxmlformats.org/officeDocument/2006/relationships/slide" Target="slide5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43.xml"/><Relationship Id="rId3" Type="http://schemas.openxmlformats.org/officeDocument/2006/relationships/slide" Target="slide4.xml"/><Relationship Id="rId7" Type="http://schemas.openxmlformats.org/officeDocument/2006/relationships/slide" Target="slide41.xml"/><Relationship Id="rId12" Type="http://schemas.openxmlformats.org/officeDocument/2006/relationships/slide" Target="slide7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1.xml"/><Relationship Id="rId11" Type="http://schemas.openxmlformats.org/officeDocument/2006/relationships/slide" Target="slide76.xml"/><Relationship Id="rId5" Type="http://schemas.openxmlformats.org/officeDocument/2006/relationships/slide" Target="slide12.xml"/><Relationship Id="rId10" Type="http://schemas.openxmlformats.org/officeDocument/2006/relationships/slide" Target="slide61.xml"/><Relationship Id="rId4" Type="http://schemas.openxmlformats.org/officeDocument/2006/relationships/slide" Target="slide8.xml"/><Relationship Id="rId9" Type="http://schemas.openxmlformats.org/officeDocument/2006/relationships/slide" Target="slide5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43.xml"/><Relationship Id="rId3" Type="http://schemas.openxmlformats.org/officeDocument/2006/relationships/slide" Target="slide4.xml"/><Relationship Id="rId7" Type="http://schemas.openxmlformats.org/officeDocument/2006/relationships/slide" Target="slide41.xml"/><Relationship Id="rId12" Type="http://schemas.openxmlformats.org/officeDocument/2006/relationships/slide" Target="slide7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11" Type="http://schemas.openxmlformats.org/officeDocument/2006/relationships/slide" Target="slide76.xml"/><Relationship Id="rId5" Type="http://schemas.openxmlformats.org/officeDocument/2006/relationships/slide" Target="slide12.xml"/><Relationship Id="rId10" Type="http://schemas.openxmlformats.org/officeDocument/2006/relationships/slide" Target="slide61.xml"/><Relationship Id="rId4" Type="http://schemas.openxmlformats.org/officeDocument/2006/relationships/slide" Target="slide8.xml"/><Relationship Id="rId9" Type="http://schemas.openxmlformats.org/officeDocument/2006/relationships/slide" Target="slide5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43.xml"/><Relationship Id="rId3" Type="http://schemas.openxmlformats.org/officeDocument/2006/relationships/slide" Target="slide8.xml"/><Relationship Id="rId7" Type="http://schemas.openxmlformats.org/officeDocument/2006/relationships/slide" Target="slide41.xml"/><Relationship Id="rId12" Type="http://schemas.openxmlformats.org/officeDocument/2006/relationships/slide" Target="slide7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1.xml"/><Relationship Id="rId11" Type="http://schemas.openxmlformats.org/officeDocument/2006/relationships/slide" Target="slide76.xml"/><Relationship Id="rId5" Type="http://schemas.openxmlformats.org/officeDocument/2006/relationships/slide" Target="slide29.xml"/><Relationship Id="rId10" Type="http://schemas.openxmlformats.org/officeDocument/2006/relationships/slide" Target="slide61.xml"/><Relationship Id="rId4" Type="http://schemas.openxmlformats.org/officeDocument/2006/relationships/slide" Target="slide12.xml"/><Relationship Id="rId9" Type="http://schemas.openxmlformats.org/officeDocument/2006/relationships/slide" Target="slide5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slide" Target="slide43.xml"/><Relationship Id="rId3" Type="http://schemas.openxmlformats.org/officeDocument/2006/relationships/slide" Target="slide4.xml"/><Relationship Id="rId7" Type="http://schemas.openxmlformats.org/officeDocument/2006/relationships/slide" Target="slide31.xml"/><Relationship Id="rId12" Type="http://schemas.openxmlformats.org/officeDocument/2006/relationships/slide" Target="slide7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11" Type="http://schemas.openxmlformats.org/officeDocument/2006/relationships/slide" Target="slide76.xml"/><Relationship Id="rId5" Type="http://schemas.openxmlformats.org/officeDocument/2006/relationships/slide" Target="slide12.xml"/><Relationship Id="rId10" Type="http://schemas.openxmlformats.org/officeDocument/2006/relationships/slide" Target="slide61.xml"/><Relationship Id="rId4" Type="http://schemas.openxmlformats.org/officeDocument/2006/relationships/slide" Target="slide8.xml"/><Relationship Id="rId9" Type="http://schemas.openxmlformats.org/officeDocument/2006/relationships/slide" Target="slide5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3" Type="http://schemas.openxmlformats.org/officeDocument/2006/relationships/slide" Target="slide4.xml"/><Relationship Id="rId7" Type="http://schemas.openxmlformats.org/officeDocument/2006/relationships/slide" Target="slide31.xml"/><Relationship Id="rId12" Type="http://schemas.openxmlformats.org/officeDocument/2006/relationships/slide" Target="slide7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11" Type="http://schemas.openxmlformats.org/officeDocument/2006/relationships/slide" Target="slide76.xml"/><Relationship Id="rId5" Type="http://schemas.openxmlformats.org/officeDocument/2006/relationships/slide" Target="slide12.xml"/><Relationship Id="rId10" Type="http://schemas.openxmlformats.org/officeDocument/2006/relationships/slide" Target="slide61.xml"/><Relationship Id="rId4" Type="http://schemas.openxmlformats.org/officeDocument/2006/relationships/slide" Target="slide8.xml"/><Relationship Id="rId9" Type="http://schemas.openxmlformats.org/officeDocument/2006/relationships/slide" Target="slide5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3" Type="http://schemas.openxmlformats.org/officeDocument/2006/relationships/slide" Target="slide4.xml"/><Relationship Id="rId7" Type="http://schemas.openxmlformats.org/officeDocument/2006/relationships/slide" Target="slide31.xml"/><Relationship Id="rId12" Type="http://schemas.openxmlformats.org/officeDocument/2006/relationships/slide" Target="slide7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11" Type="http://schemas.openxmlformats.org/officeDocument/2006/relationships/slide" Target="slide76.xml"/><Relationship Id="rId5" Type="http://schemas.openxmlformats.org/officeDocument/2006/relationships/slide" Target="slide12.xml"/><Relationship Id="rId10" Type="http://schemas.openxmlformats.org/officeDocument/2006/relationships/slide" Target="slide61.xml"/><Relationship Id="rId4" Type="http://schemas.openxmlformats.org/officeDocument/2006/relationships/slide" Target="slide8.xml"/><Relationship Id="rId9" Type="http://schemas.openxmlformats.org/officeDocument/2006/relationships/slide" Target="slide4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3" Type="http://schemas.openxmlformats.org/officeDocument/2006/relationships/slide" Target="slide4.xml"/><Relationship Id="rId7" Type="http://schemas.openxmlformats.org/officeDocument/2006/relationships/slide" Target="slide31.xml"/><Relationship Id="rId12" Type="http://schemas.openxmlformats.org/officeDocument/2006/relationships/slide" Target="slide7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11" Type="http://schemas.openxmlformats.org/officeDocument/2006/relationships/slide" Target="slide76.xml"/><Relationship Id="rId5" Type="http://schemas.openxmlformats.org/officeDocument/2006/relationships/slide" Target="slide12.xml"/><Relationship Id="rId10" Type="http://schemas.openxmlformats.org/officeDocument/2006/relationships/slide" Target="slide59.xml"/><Relationship Id="rId4" Type="http://schemas.openxmlformats.org/officeDocument/2006/relationships/slide" Target="slide8.xml"/><Relationship Id="rId9" Type="http://schemas.openxmlformats.org/officeDocument/2006/relationships/slide" Target="slide4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3" Type="http://schemas.openxmlformats.org/officeDocument/2006/relationships/slide" Target="slide4.xml"/><Relationship Id="rId7" Type="http://schemas.openxmlformats.org/officeDocument/2006/relationships/slide" Target="slide31.xml"/><Relationship Id="rId12" Type="http://schemas.openxmlformats.org/officeDocument/2006/relationships/slide" Target="slide7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11" Type="http://schemas.openxmlformats.org/officeDocument/2006/relationships/slide" Target="slide61.xml"/><Relationship Id="rId5" Type="http://schemas.openxmlformats.org/officeDocument/2006/relationships/slide" Target="slide12.xml"/><Relationship Id="rId10" Type="http://schemas.openxmlformats.org/officeDocument/2006/relationships/slide" Target="slide59.xml"/><Relationship Id="rId4" Type="http://schemas.openxmlformats.org/officeDocument/2006/relationships/slide" Target="slide8.xml"/><Relationship Id="rId9" Type="http://schemas.openxmlformats.org/officeDocument/2006/relationships/slide" Target="slide4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3" Type="http://schemas.openxmlformats.org/officeDocument/2006/relationships/slide" Target="slide4.xml"/><Relationship Id="rId7" Type="http://schemas.openxmlformats.org/officeDocument/2006/relationships/slide" Target="slide31.xml"/><Relationship Id="rId12" Type="http://schemas.openxmlformats.org/officeDocument/2006/relationships/slide" Target="slide7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11" Type="http://schemas.openxmlformats.org/officeDocument/2006/relationships/slide" Target="slide61.xml"/><Relationship Id="rId5" Type="http://schemas.openxmlformats.org/officeDocument/2006/relationships/slide" Target="slide12.xml"/><Relationship Id="rId10" Type="http://schemas.openxmlformats.org/officeDocument/2006/relationships/slide" Target="slide59.xml"/><Relationship Id="rId4" Type="http://schemas.openxmlformats.org/officeDocument/2006/relationships/slide" Target="slide8.xml"/><Relationship Id="rId9" Type="http://schemas.openxmlformats.org/officeDocument/2006/relationships/slide" Target="slide4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43.xml"/><Relationship Id="rId3" Type="http://schemas.openxmlformats.org/officeDocument/2006/relationships/slide" Target="slide4.xml"/><Relationship Id="rId7" Type="http://schemas.openxmlformats.org/officeDocument/2006/relationships/slide" Target="slide41.xml"/><Relationship Id="rId12" Type="http://schemas.openxmlformats.org/officeDocument/2006/relationships/slide" Target="slide7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1.xml"/><Relationship Id="rId11" Type="http://schemas.openxmlformats.org/officeDocument/2006/relationships/slide" Target="slide76.xml"/><Relationship Id="rId5" Type="http://schemas.openxmlformats.org/officeDocument/2006/relationships/slide" Target="slide29.xml"/><Relationship Id="rId10" Type="http://schemas.openxmlformats.org/officeDocument/2006/relationships/slide" Target="slide61.xml"/><Relationship Id="rId4" Type="http://schemas.openxmlformats.org/officeDocument/2006/relationships/slide" Target="slide12.xml"/><Relationship Id="rId9" Type="http://schemas.openxmlformats.org/officeDocument/2006/relationships/slide" Target="slide59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Semantics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Language LING UA 1, </a:t>
            </a:r>
            <a:r>
              <a:rPr lang="en-US" dirty="0" smtClean="0"/>
              <a:t>NYU, Summer </a:t>
            </a:r>
            <a:r>
              <a:rPr lang="en-US" dirty="0"/>
              <a:t>2018</a:t>
            </a:r>
          </a:p>
          <a:p>
            <a:r>
              <a:rPr lang="en-US" dirty="0"/>
              <a:t>Masha </a:t>
            </a:r>
            <a:r>
              <a:rPr lang="en-US" dirty="0" smtClean="0"/>
              <a:t>Esipova &amp; Yining Nie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761081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partially based on </a:t>
            </a:r>
            <a:r>
              <a:rPr lang="en-US" dirty="0"/>
              <a:t>the </a:t>
            </a:r>
            <a:r>
              <a:rPr lang="en-US" dirty="0" smtClean="0"/>
              <a:t>teaching materials </a:t>
            </a:r>
            <a:r>
              <a:rPr lang="en-US" dirty="0"/>
              <a:t>by </a:t>
            </a:r>
            <a:r>
              <a:rPr lang="en-US" dirty="0" smtClean="0"/>
              <a:t>Masha Esipova and Lucas Champollion</a:t>
            </a:r>
          </a:p>
          <a:p>
            <a:pPr algn="ctr"/>
            <a:r>
              <a:rPr lang="en-US" dirty="0" smtClean="0"/>
              <a:t>for Introduction to Semantics LING-UA 4 at NYU </a:t>
            </a:r>
            <a:r>
              <a:rPr lang="en-US" dirty="0"/>
              <a:t>in </a:t>
            </a:r>
            <a:r>
              <a:rPr lang="en-US" dirty="0" smtClean="0"/>
              <a:t>Fall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98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Truth conditions</a:t>
            </a:r>
            <a:endParaRPr lang="en-US" dirty="0">
              <a:solidFill>
                <a:srgbClr val="00B050"/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3779811" y="1550483"/>
            <a:ext cx="4632378" cy="4701325"/>
            <a:chOff x="3779811" y="1550483"/>
            <a:chExt cx="4632378" cy="4701325"/>
          </a:xfrm>
        </p:grpSpPr>
        <p:grpSp>
          <p:nvGrpSpPr>
            <p:cNvPr id="37" name="Group 36"/>
            <p:cNvGrpSpPr/>
            <p:nvPr/>
          </p:nvGrpSpPr>
          <p:grpSpPr>
            <a:xfrm>
              <a:off x="3780758" y="4068587"/>
              <a:ext cx="4631431" cy="2183221"/>
              <a:chOff x="3776534" y="4088998"/>
              <a:chExt cx="4631431" cy="2183221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3776534" y="4088998"/>
                <a:ext cx="2131142" cy="2183221"/>
                <a:chOff x="6408800" y="2337387"/>
                <a:chExt cx="2131142" cy="2183221"/>
              </a:xfrm>
            </p:grpSpPr>
            <p:sp>
              <p:nvSpPr>
                <p:cNvPr id="11" name="Isosceles Triangle 10"/>
                <p:cNvSpPr/>
                <p:nvPr/>
              </p:nvSpPr>
              <p:spPr>
                <a:xfrm>
                  <a:off x="7474371" y="3585216"/>
                  <a:ext cx="875071" cy="754372"/>
                </a:xfrm>
                <a:prstGeom prst="triangle">
                  <a:avLst/>
                </a:prstGeom>
                <a:pattFill prst="ltUpDiag">
                  <a:fgClr>
                    <a:schemeClr val="tx1"/>
                  </a:fgClr>
                  <a:bgClr>
                    <a:schemeClr val="bg1"/>
                  </a:bgClr>
                </a:patt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6747826" y="2537057"/>
                  <a:ext cx="1239594" cy="1225681"/>
                </a:xfrm>
                <a:prstGeom prst="ellipse">
                  <a:avLst/>
                </a:prstGeom>
                <a:no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ounded Rectangle 13"/>
                <p:cNvSpPr/>
                <p:nvPr/>
              </p:nvSpPr>
              <p:spPr>
                <a:xfrm>
                  <a:off x="6408800" y="2337387"/>
                  <a:ext cx="2131142" cy="2183221"/>
                </a:xfrm>
                <a:prstGeom prst="roundRect">
                  <a:avLst/>
                </a:prstGeom>
                <a:noFill/>
                <a:ln>
                  <a:prstDash val="dash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t"/>
                <a:lstStyle/>
                <a:p>
                  <a:r>
                    <a:rPr lang="en-US" sz="2000" dirty="0"/>
                    <a:t>3</a:t>
                  </a:r>
                </a:p>
              </p:txBody>
            </p:sp>
          </p:grpSp>
          <p:grpSp>
            <p:nvGrpSpPr>
              <p:cNvPr id="27" name="Group 26"/>
              <p:cNvGrpSpPr/>
              <p:nvPr/>
            </p:nvGrpSpPr>
            <p:grpSpPr>
              <a:xfrm>
                <a:off x="6276823" y="4088998"/>
                <a:ext cx="2131142" cy="2183221"/>
                <a:chOff x="9088108" y="1690683"/>
                <a:chExt cx="2131142" cy="2183221"/>
              </a:xfrm>
            </p:grpSpPr>
            <p:sp>
              <p:nvSpPr>
                <p:cNvPr id="15" name="Isosceles Triangle 14"/>
                <p:cNvSpPr/>
                <p:nvPr/>
              </p:nvSpPr>
              <p:spPr>
                <a:xfrm>
                  <a:off x="9760107" y="1846047"/>
                  <a:ext cx="1338697" cy="1154050"/>
                </a:xfrm>
                <a:prstGeom prst="triangle">
                  <a:avLst/>
                </a:prstGeom>
                <a:no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Oval 15"/>
                <p:cNvSpPr/>
                <p:nvPr/>
              </p:nvSpPr>
              <p:spPr>
                <a:xfrm>
                  <a:off x="10113187" y="2243425"/>
                  <a:ext cx="632535" cy="625436"/>
                </a:xfrm>
                <a:prstGeom prst="ellipse">
                  <a:avLst/>
                </a:prstGeom>
                <a:pattFill prst="ltUpDiag">
                  <a:fgClr>
                    <a:schemeClr val="tx1"/>
                  </a:fgClr>
                  <a:bgClr>
                    <a:schemeClr val="bg1"/>
                  </a:bgClr>
                </a:patt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9398090" y="3137254"/>
                  <a:ext cx="1258957" cy="488233"/>
                </a:xfrm>
                <a:prstGeom prst="rect">
                  <a:avLst/>
                </a:prstGeom>
                <a:no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ounded Rectangle 17"/>
                <p:cNvSpPr/>
                <p:nvPr/>
              </p:nvSpPr>
              <p:spPr>
                <a:xfrm>
                  <a:off x="9088108" y="1690683"/>
                  <a:ext cx="2131142" cy="2183221"/>
                </a:xfrm>
                <a:prstGeom prst="roundRect">
                  <a:avLst/>
                </a:prstGeom>
                <a:noFill/>
                <a:ln>
                  <a:prstDash val="dash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t"/>
                <a:lstStyle/>
                <a:p>
                  <a:r>
                    <a:rPr lang="en-US" sz="2000" dirty="0" smtClean="0"/>
                    <a:t>4</a:t>
                  </a:r>
                  <a:endParaRPr lang="en-US" sz="2000" dirty="0"/>
                </a:p>
              </p:txBody>
            </p:sp>
          </p:grpSp>
        </p:grpSp>
        <p:grpSp>
          <p:nvGrpSpPr>
            <p:cNvPr id="36" name="Group 35"/>
            <p:cNvGrpSpPr/>
            <p:nvPr/>
          </p:nvGrpSpPr>
          <p:grpSpPr>
            <a:xfrm>
              <a:off x="3779811" y="1550483"/>
              <a:ext cx="4632378" cy="2183221"/>
              <a:chOff x="3763006" y="1549332"/>
              <a:chExt cx="4632378" cy="2183221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3763006" y="1549332"/>
                <a:ext cx="2131142" cy="2183221"/>
                <a:chOff x="838201" y="1690689"/>
                <a:chExt cx="2131142" cy="2183221"/>
              </a:xfrm>
            </p:grpSpPr>
            <p:sp>
              <p:nvSpPr>
                <p:cNvPr id="4" name="Oval 3"/>
                <p:cNvSpPr/>
                <p:nvPr/>
              </p:nvSpPr>
              <p:spPr>
                <a:xfrm>
                  <a:off x="1157748" y="2044646"/>
                  <a:ext cx="1503107" cy="1486236"/>
                </a:xfrm>
                <a:prstGeom prst="ellipse">
                  <a:avLst/>
                </a:prstGeom>
                <a:no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Isosceles Triangle 4"/>
                <p:cNvSpPr/>
                <p:nvPr/>
              </p:nvSpPr>
              <p:spPr>
                <a:xfrm>
                  <a:off x="1462960" y="2405110"/>
                  <a:ext cx="875071" cy="754372"/>
                </a:xfrm>
                <a:prstGeom prst="triangle">
                  <a:avLst/>
                </a:prstGeom>
                <a:pattFill prst="ltUpDiag">
                  <a:fgClr>
                    <a:schemeClr val="tx1"/>
                  </a:fgClr>
                  <a:bgClr>
                    <a:schemeClr val="bg1"/>
                  </a:bgClr>
                </a:patt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Rounded Rectangle 5"/>
                <p:cNvSpPr/>
                <p:nvPr/>
              </p:nvSpPr>
              <p:spPr>
                <a:xfrm>
                  <a:off x="838201" y="1690689"/>
                  <a:ext cx="2131142" cy="2183221"/>
                </a:xfrm>
                <a:prstGeom prst="roundRect">
                  <a:avLst/>
                </a:prstGeom>
                <a:noFill/>
                <a:ln>
                  <a:prstDash val="dash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t"/>
                <a:lstStyle/>
                <a:p>
                  <a:r>
                    <a:rPr lang="en-US" sz="2000" dirty="0" smtClean="0"/>
                    <a:t>1</a:t>
                  </a:r>
                  <a:endParaRPr lang="en-US" sz="2000" dirty="0"/>
                </a:p>
              </p:txBody>
            </p:sp>
          </p:grpSp>
          <p:grpSp>
            <p:nvGrpSpPr>
              <p:cNvPr id="25" name="Group 24"/>
              <p:cNvGrpSpPr/>
              <p:nvPr/>
            </p:nvGrpSpPr>
            <p:grpSpPr>
              <a:xfrm>
                <a:off x="6264242" y="1549332"/>
                <a:ext cx="2131142" cy="2183221"/>
                <a:chOff x="3589863" y="1690683"/>
                <a:chExt cx="2131142" cy="2183221"/>
              </a:xfrm>
            </p:grpSpPr>
            <p:sp>
              <p:nvSpPr>
                <p:cNvPr id="12" name="Rounded Rectangle 11"/>
                <p:cNvSpPr/>
                <p:nvPr/>
              </p:nvSpPr>
              <p:spPr>
                <a:xfrm>
                  <a:off x="3589863" y="1690683"/>
                  <a:ext cx="2131142" cy="2183221"/>
                </a:xfrm>
                <a:prstGeom prst="roundRect">
                  <a:avLst/>
                </a:prstGeom>
                <a:noFill/>
                <a:ln>
                  <a:prstDash val="dash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t"/>
                <a:lstStyle/>
                <a:p>
                  <a:r>
                    <a:rPr lang="en-US" sz="2000" dirty="0" smtClean="0"/>
                    <a:t>2</a:t>
                  </a:r>
                  <a:endParaRPr lang="en-US" sz="2000" dirty="0"/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>
                  <a:off x="4325136" y="2491831"/>
                  <a:ext cx="1166446" cy="1153354"/>
                </a:xfrm>
                <a:prstGeom prst="ellipse">
                  <a:avLst/>
                </a:prstGeom>
                <a:no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Isosceles Triangle 20"/>
                <p:cNvSpPr/>
                <p:nvPr/>
              </p:nvSpPr>
              <p:spPr>
                <a:xfrm>
                  <a:off x="4673293" y="2646424"/>
                  <a:ext cx="677644" cy="584176"/>
                </a:xfrm>
                <a:prstGeom prst="triangle">
                  <a:avLst/>
                </a:prstGeom>
                <a:no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Diamond 22"/>
                <p:cNvSpPr/>
                <p:nvPr/>
              </p:nvSpPr>
              <p:spPr>
                <a:xfrm>
                  <a:off x="4011810" y="2172109"/>
                  <a:ext cx="1422400" cy="466004"/>
                </a:xfrm>
                <a:prstGeom prst="diamond">
                  <a:avLst/>
                </a:prstGeom>
                <a:no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9" name="Rounded Rectangle 28"/>
          <p:cNvSpPr/>
          <p:nvPr/>
        </p:nvSpPr>
        <p:spPr>
          <a:xfrm>
            <a:off x="3589868" y="1383042"/>
            <a:ext cx="5012265" cy="2518104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93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Truth conditions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Our little drawing exercise relies </a:t>
            </a:r>
            <a:r>
              <a:rPr lang="en-US" dirty="0"/>
              <a:t>on the idea that if you know what a</a:t>
            </a:r>
            <a:r>
              <a:rPr lang="en-US" dirty="0" smtClean="0"/>
              <a:t> </a:t>
            </a:r>
            <a:r>
              <a:rPr lang="en-US" dirty="0"/>
              <a:t>sentence means, you </a:t>
            </a:r>
            <a:r>
              <a:rPr lang="en-US" dirty="0" smtClean="0"/>
              <a:t>know in </a:t>
            </a:r>
            <a:r>
              <a:rPr lang="en-US" dirty="0"/>
              <a:t>which scenarios it’s true and in which it’s false, i.e., you know its </a:t>
            </a:r>
            <a:r>
              <a:rPr lang="en-US" b="1" dirty="0">
                <a:solidFill>
                  <a:srgbClr val="00B050"/>
                </a:solidFill>
              </a:rPr>
              <a:t>truth conditions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It’s important to distinguish truth conditions from </a:t>
            </a:r>
            <a:r>
              <a:rPr lang="en-US" b="1" dirty="0" smtClean="0">
                <a:solidFill>
                  <a:srgbClr val="00B050"/>
                </a:solidFill>
              </a:rPr>
              <a:t>truth </a:t>
            </a:r>
            <a:r>
              <a:rPr lang="en-US" b="1" dirty="0">
                <a:solidFill>
                  <a:srgbClr val="00B050"/>
                </a:solidFill>
              </a:rPr>
              <a:t>values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Do </a:t>
            </a:r>
            <a:r>
              <a:rPr lang="en-US" dirty="0"/>
              <a:t>you know the truth value of the sentence in (2)? </a:t>
            </a:r>
            <a:r>
              <a:rPr lang="en-US" dirty="0" smtClean="0"/>
              <a:t>Do you </a:t>
            </a:r>
            <a:r>
              <a:rPr lang="en-US" dirty="0"/>
              <a:t>know its truth conditions?</a:t>
            </a:r>
          </a:p>
          <a:p>
            <a:pPr marL="0" indent="0">
              <a:buNone/>
            </a:pPr>
            <a:r>
              <a:rPr lang="en-US" dirty="0"/>
              <a:t>(2) It was raining in Saint Petersburg on August 23, </a:t>
            </a:r>
            <a:r>
              <a:rPr lang="en-US" dirty="0" smtClean="0"/>
              <a:t>1989 </a:t>
            </a:r>
            <a:r>
              <a:rPr lang="en-US" dirty="0"/>
              <a:t>at 6am.</a:t>
            </a:r>
          </a:p>
        </p:txBody>
      </p:sp>
    </p:spTree>
    <p:extLst>
      <p:ext uri="{BB962C8B-B14F-4D97-AF65-F5344CB8AC3E}">
        <p14:creationId xmlns:p14="http://schemas.microsoft.com/office/powerpoint/2010/main" val="2717146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838200" y="688258"/>
            <a:ext cx="10515600" cy="616974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hlinkClick r:id="rId2" action="ppaction://hlinksldjump"/>
              </a:rPr>
              <a:t>What is semantics?</a:t>
            </a:r>
            <a:endParaRPr lang="en-US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 smtClean="0">
                <a:hlinkClick r:id="rId3" action="ppaction://hlinksldjump"/>
              </a:rPr>
              <a:t>Compositional semantics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4" action="ppaction://hlinksldjump"/>
              </a:rPr>
              <a:t>Truth conditions</a:t>
            </a:r>
            <a:endParaRPr lang="en-US" dirty="0" smtClean="0"/>
          </a:p>
          <a:p>
            <a:pPr marL="0" indent="0">
              <a:buNone/>
            </a:pPr>
            <a:r>
              <a:rPr lang="en-US" sz="4400" b="1" dirty="0" smtClean="0">
                <a:solidFill>
                  <a:srgbClr val="00B050"/>
                </a:solidFill>
              </a:rPr>
              <a:t>Propositions</a:t>
            </a:r>
          </a:p>
          <a:p>
            <a:pPr marL="0" indent="0">
              <a:buNone/>
            </a:pPr>
            <a:r>
              <a:rPr lang="en-US" dirty="0" smtClean="0">
                <a:hlinkClick r:id="rId5" action="ppaction://hlinksldjump"/>
              </a:rPr>
              <a:t>In-class practice I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6" action="ppaction://hlinksldjump"/>
              </a:rPr>
              <a:t>Baby set theory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7" action="ppaction://hlinksldjump"/>
              </a:rPr>
              <a:t>In-class practice II</a:t>
            </a:r>
            <a:endParaRPr lang="en-US" dirty="0" smtClean="0"/>
          </a:p>
          <a:p>
            <a:pPr marL="0" indent="0">
              <a:buNone/>
            </a:pPr>
            <a:r>
              <a:rPr lang="en-US" dirty="0">
                <a:hlinkClick r:id="rId8" action="ppaction://hlinksldjump"/>
              </a:rPr>
              <a:t>Predication</a:t>
            </a:r>
            <a:endParaRPr lang="en-US" dirty="0"/>
          </a:p>
          <a:p>
            <a:pPr marL="0" indent="0">
              <a:buNone/>
            </a:pPr>
            <a:r>
              <a:rPr lang="en-US" dirty="0" smtClean="0">
                <a:hlinkClick r:id="rId9" action="ppaction://hlinksldjump"/>
              </a:rPr>
              <a:t>In-class </a:t>
            </a:r>
            <a:r>
              <a:rPr lang="en-US" dirty="0" smtClean="0">
                <a:hlinkClick r:id="rId9" action="ppaction://hlinksldjump"/>
              </a:rPr>
              <a:t>practice III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10" action="ppaction://hlinksldjump"/>
              </a:rPr>
              <a:t>Modification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11" action="ppaction://hlinksldjump"/>
              </a:rPr>
              <a:t>In-class practice IV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12" action="ppaction://hlinksldjump"/>
              </a:rPr>
              <a:t>What you need to know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34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Propositions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We can think of the scenarios we drew </a:t>
            </a:r>
            <a:r>
              <a:rPr lang="en-US" dirty="0" smtClean="0"/>
              <a:t>in Exercise 1 as </a:t>
            </a:r>
            <a:r>
              <a:rPr lang="en-US" dirty="0"/>
              <a:t>partial depictions of </a:t>
            </a:r>
            <a:r>
              <a:rPr lang="en-US" b="1" dirty="0" smtClean="0">
                <a:solidFill>
                  <a:srgbClr val="00B050"/>
                </a:solidFill>
              </a:rPr>
              <a:t>possible worlds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We </a:t>
            </a:r>
            <a:r>
              <a:rPr lang="en-US" dirty="0"/>
              <a:t>can then model </a:t>
            </a:r>
            <a:r>
              <a:rPr lang="en-US" b="1" dirty="0">
                <a:solidFill>
                  <a:srgbClr val="00B050"/>
                </a:solidFill>
              </a:rPr>
              <a:t>denotations</a:t>
            </a:r>
            <a:r>
              <a:rPr lang="en-US" dirty="0"/>
              <a:t> </a:t>
            </a:r>
            <a:r>
              <a:rPr lang="en-US" dirty="0" smtClean="0"/>
              <a:t>(i.e., meanings) of </a:t>
            </a:r>
            <a:r>
              <a:rPr lang="en-US" b="1" dirty="0" smtClean="0">
                <a:solidFill>
                  <a:srgbClr val="00B050"/>
                </a:solidFill>
              </a:rPr>
              <a:t>declarative </a:t>
            </a:r>
            <a:r>
              <a:rPr lang="en-US" b="1" dirty="0">
                <a:solidFill>
                  <a:srgbClr val="00B050"/>
                </a:solidFill>
              </a:rPr>
              <a:t>sentences</a:t>
            </a:r>
            <a:r>
              <a:rPr lang="en-US" dirty="0"/>
              <a:t> as sets of possible worlds </a:t>
            </a:r>
            <a:r>
              <a:rPr lang="en-US" dirty="0" smtClean="0"/>
              <a:t>in which </a:t>
            </a:r>
            <a:r>
              <a:rPr lang="en-US" dirty="0"/>
              <a:t>those sentences are </a:t>
            </a:r>
            <a:r>
              <a:rPr lang="en-US" dirty="0" smtClean="0"/>
              <a:t>true. E.g., the sentence </a:t>
            </a:r>
            <a:r>
              <a:rPr lang="en-US" i="1" dirty="0" smtClean="0"/>
              <a:t>The triangle is inside the circle</a:t>
            </a:r>
            <a:r>
              <a:rPr lang="en-US" dirty="0" smtClean="0"/>
              <a:t> denotes the set of all possible worlds in which this sentence is true.</a:t>
            </a:r>
          </a:p>
          <a:p>
            <a:pPr marL="0" indent="0">
              <a:buNone/>
            </a:pPr>
            <a:r>
              <a:rPr lang="en-US" dirty="0"/>
              <a:t>We call such sets of possible worlds </a:t>
            </a:r>
            <a:r>
              <a:rPr lang="en-US" b="1" dirty="0">
                <a:solidFill>
                  <a:srgbClr val="00B050"/>
                </a:solidFill>
              </a:rPr>
              <a:t>propositions</a:t>
            </a:r>
            <a:r>
              <a:rPr lang="en-US" dirty="0" smtClean="0"/>
              <a:t>. Declarative sentences denote propositions.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38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Propositions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Why think of meanings of sentences as sets of worlds?</a:t>
            </a:r>
          </a:p>
          <a:p>
            <a:pPr marL="0" indent="0">
              <a:buNone/>
            </a:pPr>
            <a:r>
              <a:rPr lang="en-US" b="1" dirty="0" smtClean="0"/>
              <a:t>Reason 1. </a:t>
            </a:r>
            <a:r>
              <a:rPr lang="en-US" dirty="0" smtClean="0"/>
              <a:t>To </a:t>
            </a:r>
            <a:r>
              <a:rPr lang="en-US" dirty="0"/>
              <a:t>capture the meaning of </a:t>
            </a:r>
            <a:r>
              <a:rPr lang="en-US" b="1" dirty="0">
                <a:solidFill>
                  <a:srgbClr val="00B050"/>
                </a:solidFill>
              </a:rPr>
              <a:t>logical connectives</a:t>
            </a:r>
            <a:r>
              <a:rPr lang="en-US" dirty="0"/>
              <a:t>, such as </a:t>
            </a:r>
            <a:r>
              <a:rPr lang="en-US" i="1" dirty="0"/>
              <a:t>and</a:t>
            </a:r>
            <a:r>
              <a:rPr lang="en-US" dirty="0"/>
              <a:t>, </a:t>
            </a:r>
            <a:r>
              <a:rPr lang="en-US" i="1" dirty="0"/>
              <a:t>or</a:t>
            </a:r>
            <a:r>
              <a:rPr lang="en-US" dirty="0"/>
              <a:t>, and </a:t>
            </a:r>
            <a:r>
              <a:rPr lang="en-US" i="1" dirty="0" smtClean="0"/>
              <a:t>not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4216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Propositions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In-class Exercise 2</a:t>
            </a:r>
            <a:endParaRPr lang="en-US" b="1" dirty="0"/>
          </a:p>
          <a:p>
            <a:pPr marL="0" indent="0">
              <a:buNone/>
            </a:pPr>
            <a:r>
              <a:rPr lang="en-US" dirty="0" smtClean="0"/>
              <a:t>Go back to </a:t>
            </a:r>
            <a:r>
              <a:rPr lang="en-US" dirty="0"/>
              <a:t>your </a:t>
            </a:r>
            <a:r>
              <a:rPr lang="en-US" dirty="0" smtClean="0"/>
              <a:t>drawings from In-class Exercise 1 </a:t>
            </a:r>
            <a:r>
              <a:rPr lang="en-US" dirty="0"/>
              <a:t>and shade some of the triangles </a:t>
            </a:r>
            <a:r>
              <a:rPr lang="en-US" dirty="0" smtClean="0"/>
              <a:t>in the </a:t>
            </a:r>
            <a:r>
              <a:rPr lang="en-US" dirty="0"/>
              <a:t>“true set” and in the “false set</a:t>
            </a:r>
            <a:r>
              <a:rPr lang="en-US" dirty="0" smtClean="0"/>
              <a:t>”.</a:t>
            </a:r>
          </a:p>
          <a:p>
            <a:pPr marL="0" indent="0">
              <a:buNone/>
            </a:pPr>
            <a:r>
              <a:rPr lang="en-US" dirty="0"/>
              <a:t>Now identify the scenarios in which the sentence in </a:t>
            </a:r>
            <a:r>
              <a:rPr lang="en-US" dirty="0" smtClean="0"/>
              <a:t>(</a:t>
            </a:r>
            <a:r>
              <a:rPr lang="en-US" dirty="0"/>
              <a:t>5</a:t>
            </a:r>
            <a:r>
              <a:rPr lang="en-US" dirty="0" smtClean="0"/>
              <a:t>) </a:t>
            </a:r>
            <a:r>
              <a:rPr lang="en-US" dirty="0"/>
              <a:t>is true.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(3) </a:t>
            </a:r>
            <a:r>
              <a:rPr lang="en-US" dirty="0" smtClean="0">
                <a:solidFill>
                  <a:srgbClr val="FF0000"/>
                </a:solidFill>
              </a:rPr>
              <a:t>The </a:t>
            </a:r>
            <a:r>
              <a:rPr lang="en-US" dirty="0">
                <a:solidFill>
                  <a:srgbClr val="FF0000"/>
                </a:solidFill>
              </a:rPr>
              <a:t>triangle is inside the circle.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5"/>
                </a:solidFill>
              </a:rPr>
              <a:t>(4) </a:t>
            </a:r>
            <a:r>
              <a:rPr lang="en-US" dirty="0">
                <a:solidFill>
                  <a:schemeClr val="accent5"/>
                </a:solidFill>
              </a:rPr>
              <a:t>The triangle is shaded.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7030A0"/>
                </a:solidFill>
              </a:rPr>
              <a:t>(5) </a:t>
            </a:r>
            <a:r>
              <a:rPr lang="en-US" dirty="0">
                <a:solidFill>
                  <a:srgbClr val="7030A0"/>
                </a:solidFill>
              </a:rPr>
              <a:t>The triangle is inside the circle and the triangle is shaded</a:t>
            </a:r>
            <a:r>
              <a:rPr lang="en-US" dirty="0" smtClean="0">
                <a:solidFill>
                  <a:srgbClr val="7030A0"/>
                </a:solidFill>
              </a:rPr>
              <a:t>.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04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Propositions</a:t>
            </a:r>
            <a:endParaRPr lang="en-US" dirty="0">
              <a:solidFill>
                <a:srgbClr val="00B05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779811" y="1550483"/>
            <a:ext cx="4632378" cy="4701325"/>
            <a:chOff x="3779811" y="1550483"/>
            <a:chExt cx="4632378" cy="4701325"/>
          </a:xfrm>
        </p:grpSpPr>
        <p:grpSp>
          <p:nvGrpSpPr>
            <p:cNvPr id="37" name="Group 36"/>
            <p:cNvGrpSpPr/>
            <p:nvPr/>
          </p:nvGrpSpPr>
          <p:grpSpPr>
            <a:xfrm>
              <a:off x="3780758" y="4068587"/>
              <a:ext cx="4631431" cy="2183221"/>
              <a:chOff x="3776534" y="4088998"/>
              <a:chExt cx="4631431" cy="2183221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3776534" y="4088998"/>
                <a:ext cx="2131142" cy="2183221"/>
                <a:chOff x="6408800" y="2337387"/>
                <a:chExt cx="2131142" cy="2183221"/>
              </a:xfrm>
            </p:grpSpPr>
            <p:sp>
              <p:nvSpPr>
                <p:cNvPr id="11" name="Isosceles Triangle 10"/>
                <p:cNvSpPr/>
                <p:nvPr/>
              </p:nvSpPr>
              <p:spPr>
                <a:xfrm>
                  <a:off x="7474371" y="3585216"/>
                  <a:ext cx="875071" cy="754372"/>
                </a:xfrm>
                <a:prstGeom prst="triangle">
                  <a:avLst/>
                </a:prstGeom>
                <a:pattFill prst="ltUpDiag">
                  <a:fgClr>
                    <a:schemeClr val="tx1"/>
                  </a:fgClr>
                  <a:bgClr>
                    <a:schemeClr val="bg1"/>
                  </a:bgClr>
                </a:patt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6747826" y="2537057"/>
                  <a:ext cx="1239594" cy="1225681"/>
                </a:xfrm>
                <a:prstGeom prst="ellipse">
                  <a:avLst/>
                </a:prstGeom>
                <a:no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ounded Rectangle 13"/>
                <p:cNvSpPr/>
                <p:nvPr/>
              </p:nvSpPr>
              <p:spPr>
                <a:xfrm>
                  <a:off x="6408800" y="2337387"/>
                  <a:ext cx="2131142" cy="2183221"/>
                </a:xfrm>
                <a:prstGeom prst="roundRect">
                  <a:avLst/>
                </a:prstGeom>
                <a:noFill/>
                <a:ln>
                  <a:prstDash val="dash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t"/>
                <a:lstStyle/>
                <a:p>
                  <a:r>
                    <a:rPr lang="en-US" sz="2000" dirty="0"/>
                    <a:t>3</a:t>
                  </a:r>
                </a:p>
              </p:txBody>
            </p:sp>
          </p:grpSp>
          <p:grpSp>
            <p:nvGrpSpPr>
              <p:cNvPr id="27" name="Group 26"/>
              <p:cNvGrpSpPr/>
              <p:nvPr/>
            </p:nvGrpSpPr>
            <p:grpSpPr>
              <a:xfrm>
                <a:off x="6276823" y="4088998"/>
                <a:ext cx="2131142" cy="2183221"/>
                <a:chOff x="9088108" y="1690683"/>
                <a:chExt cx="2131142" cy="2183221"/>
              </a:xfrm>
            </p:grpSpPr>
            <p:sp>
              <p:nvSpPr>
                <p:cNvPr id="15" name="Isosceles Triangle 14"/>
                <p:cNvSpPr/>
                <p:nvPr/>
              </p:nvSpPr>
              <p:spPr>
                <a:xfrm>
                  <a:off x="9760107" y="1846047"/>
                  <a:ext cx="1338697" cy="1154050"/>
                </a:xfrm>
                <a:prstGeom prst="triangle">
                  <a:avLst/>
                </a:prstGeom>
                <a:no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Oval 15"/>
                <p:cNvSpPr/>
                <p:nvPr/>
              </p:nvSpPr>
              <p:spPr>
                <a:xfrm>
                  <a:off x="10113187" y="2243425"/>
                  <a:ext cx="632535" cy="625436"/>
                </a:xfrm>
                <a:prstGeom prst="ellipse">
                  <a:avLst/>
                </a:prstGeom>
                <a:pattFill prst="ltUpDiag">
                  <a:fgClr>
                    <a:schemeClr val="tx1"/>
                  </a:fgClr>
                  <a:bgClr>
                    <a:schemeClr val="bg1"/>
                  </a:bgClr>
                </a:patt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9398090" y="3137254"/>
                  <a:ext cx="1258957" cy="488233"/>
                </a:xfrm>
                <a:prstGeom prst="rect">
                  <a:avLst/>
                </a:prstGeom>
                <a:no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ounded Rectangle 17"/>
                <p:cNvSpPr/>
                <p:nvPr/>
              </p:nvSpPr>
              <p:spPr>
                <a:xfrm>
                  <a:off x="9088108" y="1690683"/>
                  <a:ext cx="2131142" cy="2183221"/>
                </a:xfrm>
                <a:prstGeom prst="roundRect">
                  <a:avLst/>
                </a:prstGeom>
                <a:noFill/>
                <a:ln>
                  <a:prstDash val="dash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t"/>
                <a:lstStyle/>
                <a:p>
                  <a:r>
                    <a:rPr lang="en-US" sz="2000" dirty="0" smtClean="0"/>
                    <a:t>4</a:t>
                  </a:r>
                  <a:endParaRPr lang="en-US" sz="2000" dirty="0"/>
                </a:p>
              </p:txBody>
            </p:sp>
          </p:grpSp>
        </p:grpSp>
        <p:grpSp>
          <p:nvGrpSpPr>
            <p:cNvPr id="36" name="Group 35"/>
            <p:cNvGrpSpPr/>
            <p:nvPr/>
          </p:nvGrpSpPr>
          <p:grpSpPr>
            <a:xfrm>
              <a:off x="3779811" y="1550483"/>
              <a:ext cx="4632378" cy="2183221"/>
              <a:chOff x="3763006" y="1549332"/>
              <a:chExt cx="4632378" cy="2183221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3763006" y="1549332"/>
                <a:ext cx="2131142" cy="2183221"/>
                <a:chOff x="838201" y="1690689"/>
                <a:chExt cx="2131142" cy="2183221"/>
              </a:xfrm>
            </p:grpSpPr>
            <p:sp>
              <p:nvSpPr>
                <p:cNvPr id="4" name="Oval 3"/>
                <p:cNvSpPr/>
                <p:nvPr/>
              </p:nvSpPr>
              <p:spPr>
                <a:xfrm>
                  <a:off x="1157748" y="2044646"/>
                  <a:ext cx="1503107" cy="1486236"/>
                </a:xfrm>
                <a:prstGeom prst="ellipse">
                  <a:avLst/>
                </a:prstGeom>
                <a:no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Isosceles Triangle 4"/>
                <p:cNvSpPr/>
                <p:nvPr/>
              </p:nvSpPr>
              <p:spPr>
                <a:xfrm>
                  <a:off x="1462960" y="2405110"/>
                  <a:ext cx="875071" cy="754372"/>
                </a:xfrm>
                <a:prstGeom prst="triangle">
                  <a:avLst/>
                </a:prstGeom>
                <a:pattFill prst="ltUpDiag">
                  <a:fgClr>
                    <a:schemeClr val="tx1"/>
                  </a:fgClr>
                  <a:bgClr>
                    <a:schemeClr val="bg1"/>
                  </a:bgClr>
                </a:patt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Rounded Rectangle 5"/>
                <p:cNvSpPr/>
                <p:nvPr/>
              </p:nvSpPr>
              <p:spPr>
                <a:xfrm>
                  <a:off x="838201" y="1690689"/>
                  <a:ext cx="2131142" cy="2183221"/>
                </a:xfrm>
                <a:prstGeom prst="roundRect">
                  <a:avLst/>
                </a:prstGeom>
                <a:noFill/>
                <a:ln>
                  <a:prstDash val="dash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t"/>
                <a:lstStyle/>
                <a:p>
                  <a:r>
                    <a:rPr lang="en-US" sz="2000" dirty="0" smtClean="0"/>
                    <a:t>1</a:t>
                  </a:r>
                  <a:endParaRPr lang="en-US" sz="2000" dirty="0"/>
                </a:p>
              </p:txBody>
            </p:sp>
          </p:grpSp>
          <p:grpSp>
            <p:nvGrpSpPr>
              <p:cNvPr id="25" name="Group 24"/>
              <p:cNvGrpSpPr/>
              <p:nvPr/>
            </p:nvGrpSpPr>
            <p:grpSpPr>
              <a:xfrm>
                <a:off x="6264242" y="1549332"/>
                <a:ext cx="2131142" cy="2183221"/>
                <a:chOff x="3589863" y="1690683"/>
                <a:chExt cx="2131142" cy="2183221"/>
              </a:xfrm>
            </p:grpSpPr>
            <p:sp>
              <p:nvSpPr>
                <p:cNvPr id="12" name="Rounded Rectangle 11"/>
                <p:cNvSpPr/>
                <p:nvPr/>
              </p:nvSpPr>
              <p:spPr>
                <a:xfrm>
                  <a:off x="3589863" y="1690683"/>
                  <a:ext cx="2131142" cy="2183221"/>
                </a:xfrm>
                <a:prstGeom prst="roundRect">
                  <a:avLst/>
                </a:prstGeom>
                <a:noFill/>
                <a:ln>
                  <a:prstDash val="dash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t"/>
                <a:lstStyle/>
                <a:p>
                  <a:r>
                    <a:rPr lang="en-US" sz="2000" dirty="0" smtClean="0"/>
                    <a:t>2</a:t>
                  </a:r>
                  <a:endParaRPr lang="en-US" sz="2000" dirty="0"/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>
                  <a:off x="4325136" y="2491831"/>
                  <a:ext cx="1166446" cy="1153354"/>
                </a:xfrm>
                <a:prstGeom prst="ellipse">
                  <a:avLst/>
                </a:prstGeom>
                <a:no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Isosceles Triangle 20"/>
                <p:cNvSpPr/>
                <p:nvPr/>
              </p:nvSpPr>
              <p:spPr>
                <a:xfrm>
                  <a:off x="4673293" y="2646424"/>
                  <a:ext cx="677644" cy="584176"/>
                </a:xfrm>
                <a:prstGeom prst="triangle">
                  <a:avLst/>
                </a:prstGeom>
                <a:no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Diamond 22"/>
                <p:cNvSpPr/>
                <p:nvPr/>
              </p:nvSpPr>
              <p:spPr>
                <a:xfrm>
                  <a:off x="4011810" y="2172109"/>
                  <a:ext cx="1422400" cy="466004"/>
                </a:xfrm>
                <a:prstGeom prst="diamond">
                  <a:avLst/>
                </a:prstGeom>
                <a:no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9" name="Rounded Rectangle 28"/>
          <p:cNvSpPr/>
          <p:nvPr/>
        </p:nvSpPr>
        <p:spPr>
          <a:xfrm>
            <a:off x="3589868" y="1383042"/>
            <a:ext cx="5012265" cy="2518104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 rot="5400000">
            <a:off x="2342787" y="2630123"/>
            <a:ext cx="5012265" cy="2518104"/>
          </a:xfrm>
          <a:prstGeom prst="roundRect">
            <a:avLst/>
          </a:prstGeom>
          <a:noFill/>
          <a:ln w="38100">
            <a:solidFill>
              <a:schemeClr val="accent5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3592106" y="1388151"/>
            <a:ext cx="2518104" cy="2518103"/>
          </a:xfrm>
          <a:custGeom>
            <a:avLst/>
            <a:gdLst>
              <a:gd name="connsiteX0" fmla="*/ 419692 w 2518104"/>
              <a:gd name="connsiteY0" fmla="*/ 0 h 2518103"/>
              <a:gd name="connsiteX1" fmla="*/ 2098412 w 2518104"/>
              <a:gd name="connsiteY1" fmla="*/ 0 h 2518103"/>
              <a:gd name="connsiteX2" fmla="*/ 2518104 w 2518104"/>
              <a:gd name="connsiteY2" fmla="*/ 419692 h 2518103"/>
              <a:gd name="connsiteX3" fmla="*/ 2518104 w 2518104"/>
              <a:gd name="connsiteY3" fmla="*/ 2518103 h 2518103"/>
              <a:gd name="connsiteX4" fmla="*/ 419692 w 2518104"/>
              <a:gd name="connsiteY4" fmla="*/ 2518103 h 2518103"/>
              <a:gd name="connsiteX5" fmla="*/ 0 w 2518104"/>
              <a:gd name="connsiteY5" fmla="*/ 2098411 h 2518103"/>
              <a:gd name="connsiteX6" fmla="*/ 0 w 2518104"/>
              <a:gd name="connsiteY6" fmla="*/ 419691 h 2518103"/>
              <a:gd name="connsiteX7" fmla="*/ 71677 w 2518104"/>
              <a:gd name="connsiteY7" fmla="*/ 185038 h 2518103"/>
              <a:gd name="connsiteX8" fmla="*/ 122925 w 2518104"/>
              <a:gd name="connsiteY8" fmla="*/ 122925 h 2518103"/>
              <a:gd name="connsiteX9" fmla="*/ 185038 w 2518104"/>
              <a:gd name="connsiteY9" fmla="*/ 71677 h 2518103"/>
              <a:gd name="connsiteX10" fmla="*/ 419692 w 2518104"/>
              <a:gd name="connsiteY10" fmla="*/ 0 h 2518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18104" h="2518103">
                <a:moveTo>
                  <a:pt x="419692" y="0"/>
                </a:moveTo>
                <a:lnTo>
                  <a:pt x="2098412" y="0"/>
                </a:lnTo>
                <a:cubicBezTo>
                  <a:pt x="2330201" y="0"/>
                  <a:pt x="2518104" y="187903"/>
                  <a:pt x="2518104" y="419692"/>
                </a:cubicBezTo>
                <a:lnTo>
                  <a:pt x="2518104" y="2518103"/>
                </a:lnTo>
                <a:lnTo>
                  <a:pt x="419692" y="2518103"/>
                </a:lnTo>
                <a:cubicBezTo>
                  <a:pt x="187903" y="2518103"/>
                  <a:pt x="0" y="2330200"/>
                  <a:pt x="0" y="2098411"/>
                </a:cubicBezTo>
                <a:lnTo>
                  <a:pt x="0" y="419691"/>
                </a:lnTo>
                <a:cubicBezTo>
                  <a:pt x="0" y="332770"/>
                  <a:pt x="26424" y="252021"/>
                  <a:pt x="71677" y="185038"/>
                </a:cubicBezTo>
                <a:lnTo>
                  <a:pt x="122925" y="122925"/>
                </a:lnTo>
                <a:lnTo>
                  <a:pt x="185038" y="71677"/>
                </a:lnTo>
                <a:cubicBezTo>
                  <a:pt x="252021" y="26424"/>
                  <a:pt x="332771" y="0"/>
                  <a:pt x="419692" y="0"/>
                </a:cubicBezTo>
                <a:close/>
              </a:path>
            </a:pathLst>
          </a:custGeom>
          <a:noFill/>
          <a:ln w="38100">
            <a:solidFill>
              <a:srgbClr val="7030A0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606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6" grpId="0" animBg="1"/>
      <p:bldP spid="3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Propositions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Logical connectives </a:t>
            </a:r>
            <a:r>
              <a:rPr lang="en-US" dirty="0" smtClean="0"/>
              <a:t>perform </a:t>
            </a:r>
            <a:r>
              <a:rPr lang="en-US" dirty="0"/>
              <a:t>operations on sets. </a:t>
            </a:r>
            <a:r>
              <a:rPr lang="en-US" dirty="0" smtClean="0"/>
              <a:t>E.g</a:t>
            </a:r>
            <a:r>
              <a:rPr lang="en-US" dirty="0"/>
              <a:t>., we can </a:t>
            </a:r>
            <a:r>
              <a:rPr lang="en-US" dirty="0" smtClean="0"/>
              <a:t>model </a:t>
            </a:r>
            <a:r>
              <a:rPr lang="en-US" b="1" dirty="0" smtClean="0">
                <a:solidFill>
                  <a:srgbClr val="00B050"/>
                </a:solidFill>
              </a:rPr>
              <a:t>conjunction</a:t>
            </a:r>
            <a:r>
              <a:rPr lang="en-US" dirty="0" smtClean="0"/>
              <a:t> of any declarative sentences </a:t>
            </a:r>
            <a:r>
              <a:rPr lang="en-US" i="1" dirty="0" smtClean="0"/>
              <a:t>p </a:t>
            </a:r>
            <a:r>
              <a:rPr lang="en-US" dirty="0" smtClean="0"/>
              <a:t>and </a:t>
            </a:r>
            <a:r>
              <a:rPr lang="en-US" i="1" dirty="0" smtClean="0"/>
              <a:t>q </a:t>
            </a:r>
            <a:r>
              <a:rPr lang="en-US" dirty="0" smtClean="0"/>
              <a:t>as the </a:t>
            </a:r>
            <a:r>
              <a:rPr lang="en-US" b="1" dirty="0">
                <a:solidFill>
                  <a:srgbClr val="00B050"/>
                </a:solidFill>
              </a:rPr>
              <a:t>intersection</a:t>
            </a:r>
            <a:r>
              <a:rPr lang="en-US" dirty="0"/>
              <a:t> of </a:t>
            </a:r>
            <a:r>
              <a:rPr lang="en-US" dirty="0" smtClean="0"/>
              <a:t>the sets they denote.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3758872" y="3017520"/>
            <a:ext cx="4674256" cy="3017520"/>
            <a:chOff x="3758872" y="3159443"/>
            <a:chExt cx="4674256" cy="3017520"/>
          </a:xfrm>
        </p:grpSpPr>
        <p:sp>
          <p:nvSpPr>
            <p:cNvPr id="7" name="Oval 6"/>
            <p:cNvSpPr/>
            <p:nvPr/>
          </p:nvSpPr>
          <p:spPr>
            <a:xfrm>
              <a:off x="3758872" y="3159443"/>
              <a:ext cx="3017520" cy="301752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3200" i="1" dirty="0" smtClean="0">
                  <a:solidFill>
                    <a:srgbClr val="FF0000"/>
                  </a:solidFill>
                </a:rPr>
                <a:t>p</a:t>
              </a:r>
              <a:endParaRPr lang="en-US" sz="3200" i="1" dirty="0">
                <a:solidFill>
                  <a:srgbClr val="FF0000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5415608" y="3159443"/>
              <a:ext cx="3017520" cy="3017520"/>
            </a:xfrm>
            <a:prstGeom prst="ellipse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3200" i="1" dirty="0" smtClean="0">
                  <a:solidFill>
                    <a:schemeClr val="accent5"/>
                  </a:solidFill>
                </a:rPr>
                <a:t>q</a:t>
              </a:r>
              <a:endParaRPr lang="en-US" sz="3200" i="1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381702" y="3265962"/>
            <a:ext cx="1428596" cy="2520636"/>
            <a:chOff x="5381702" y="3407885"/>
            <a:chExt cx="1428596" cy="2520636"/>
          </a:xfrm>
        </p:grpSpPr>
        <p:sp>
          <p:nvSpPr>
            <p:cNvPr id="23" name="Freeform 22"/>
            <p:cNvSpPr/>
            <p:nvPr/>
          </p:nvSpPr>
          <p:spPr>
            <a:xfrm>
              <a:off x="5415608" y="3407885"/>
              <a:ext cx="1360784" cy="2520636"/>
            </a:xfrm>
            <a:custGeom>
              <a:avLst/>
              <a:gdLst>
                <a:gd name="connsiteX0" fmla="*/ 680392 w 1360784"/>
                <a:gd name="connsiteY0" fmla="*/ 0 h 2520636"/>
                <a:gd name="connsiteX1" fmla="*/ 695586 w 1360784"/>
                <a:gd name="connsiteY1" fmla="*/ 9231 h 2520636"/>
                <a:gd name="connsiteX2" fmla="*/ 1360784 w 1360784"/>
                <a:gd name="connsiteY2" fmla="*/ 1260318 h 2520636"/>
                <a:gd name="connsiteX3" fmla="*/ 695586 w 1360784"/>
                <a:gd name="connsiteY3" fmla="*/ 2511406 h 2520636"/>
                <a:gd name="connsiteX4" fmla="*/ 680392 w 1360784"/>
                <a:gd name="connsiteY4" fmla="*/ 2520636 h 2520636"/>
                <a:gd name="connsiteX5" fmla="*/ 665198 w 1360784"/>
                <a:gd name="connsiteY5" fmla="*/ 2511406 h 2520636"/>
                <a:gd name="connsiteX6" fmla="*/ 0 w 1360784"/>
                <a:gd name="connsiteY6" fmla="*/ 1260318 h 2520636"/>
                <a:gd name="connsiteX7" fmla="*/ 665198 w 1360784"/>
                <a:gd name="connsiteY7" fmla="*/ 9231 h 2520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60784" h="2520636">
                  <a:moveTo>
                    <a:pt x="680392" y="0"/>
                  </a:moveTo>
                  <a:lnTo>
                    <a:pt x="695586" y="9231"/>
                  </a:lnTo>
                  <a:cubicBezTo>
                    <a:pt x="1096919" y="280366"/>
                    <a:pt x="1360784" y="739528"/>
                    <a:pt x="1360784" y="1260318"/>
                  </a:cubicBezTo>
                  <a:cubicBezTo>
                    <a:pt x="1360784" y="1781109"/>
                    <a:pt x="1096919" y="2240271"/>
                    <a:pt x="695586" y="2511406"/>
                  </a:cubicBezTo>
                  <a:lnTo>
                    <a:pt x="680392" y="2520636"/>
                  </a:lnTo>
                  <a:lnTo>
                    <a:pt x="665198" y="2511406"/>
                  </a:lnTo>
                  <a:cubicBezTo>
                    <a:pt x="263866" y="2240271"/>
                    <a:pt x="0" y="1781109"/>
                    <a:pt x="0" y="1260318"/>
                  </a:cubicBezTo>
                  <a:cubicBezTo>
                    <a:pt x="0" y="739528"/>
                    <a:pt x="263866" y="280366"/>
                    <a:pt x="665198" y="9231"/>
                  </a:cubicBezTo>
                  <a:close/>
                </a:path>
              </a:pathLst>
            </a:custGeom>
            <a:pattFill prst="ltUpDiag">
              <a:fgClr>
                <a:srgbClr val="7030A0"/>
              </a:fgClr>
              <a:bgClr>
                <a:schemeClr val="bg1"/>
              </a:bgClr>
            </a:pattFill>
            <a:ln w="38100">
              <a:solidFill>
                <a:srgbClr val="7030A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381702" y="4375815"/>
              <a:ext cx="1428596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i="1" dirty="0" smtClean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 and q</a:t>
              </a:r>
              <a:endParaRPr lang="en-US" sz="3200" b="0" i="1" cap="none" spc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44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Propositions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4923503" cy="516731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What about </a:t>
            </a:r>
            <a:r>
              <a:rPr lang="en-US" b="1" dirty="0" smtClean="0">
                <a:solidFill>
                  <a:srgbClr val="00B050"/>
                </a:solidFill>
              </a:rPr>
              <a:t>disjunction</a:t>
            </a:r>
            <a:r>
              <a:rPr lang="en-US" dirty="0" smtClean="0"/>
              <a:t>? How do we model disjunction via sets?</a:t>
            </a:r>
          </a:p>
          <a:p>
            <a:pPr marL="0" indent="0">
              <a:buNone/>
            </a:pPr>
            <a:r>
              <a:rPr lang="en-US" dirty="0" smtClean="0"/>
              <a:t>Think about when the following sentence is true: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7030A0"/>
                </a:solidFill>
              </a:rPr>
              <a:t>(6) The triangle is inside the circle or the triangle is shaded.</a:t>
            </a:r>
          </a:p>
          <a:p>
            <a:pPr marL="0" indent="0">
              <a:buNone/>
            </a:pPr>
            <a:r>
              <a:rPr lang="en-US" dirty="0" smtClean="0"/>
              <a:t>If you think (6) is true only in scenarios 2 and 3, you’re interpreting </a:t>
            </a:r>
            <a:r>
              <a:rPr lang="en-US" i="1" dirty="0" smtClean="0"/>
              <a:t>or</a:t>
            </a:r>
            <a:r>
              <a:rPr lang="en-US" dirty="0"/>
              <a:t> </a:t>
            </a:r>
            <a:r>
              <a:rPr lang="en-US" dirty="0" smtClean="0"/>
              <a:t>as </a:t>
            </a:r>
            <a:r>
              <a:rPr lang="en-US" b="1" dirty="0" smtClean="0">
                <a:solidFill>
                  <a:srgbClr val="00B050"/>
                </a:solidFill>
              </a:rPr>
              <a:t>exclusive disjunction</a:t>
            </a:r>
            <a:r>
              <a:rPr lang="en-US" dirty="0" smtClean="0"/>
              <a:t>. If you think (6) is also true in scenario 1, you’re interpreting </a:t>
            </a:r>
            <a:r>
              <a:rPr lang="en-US" i="1" dirty="0" smtClean="0"/>
              <a:t>or</a:t>
            </a:r>
            <a:r>
              <a:rPr lang="en-US" dirty="0" smtClean="0"/>
              <a:t> as </a:t>
            </a:r>
            <a:r>
              <a:rPr lang="en-US" b="1" dirty="0" smtClean="0">
                <a:solidFill>
                  <a:srgbClr val="00B050"/>
                </a:solidFill>
              </a:rPr>
              <a:t>inclusive disjunction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We will assume that English </a:t>
            </a:r>
            <a:r>
              <a:rPr lang="en-US" i="1" dirty="0" smtClean="0"/>
              <a:t>or</a:t>
            </a:r>
            <a:r>
              <a:rPr lang="en-US" dirty="0" smtClean="0"/>
              <a:t> is inclusive.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6341535" y="1427694"/>
            <a:ext cx="5012265" cy="5012266"/>
            <a:chOff x="6341535" y="1427694"/>
            <a:chExt cx="5012265" cy="5012266"/>
          </a:xfrm>
        </p:grpSpPr>
        <p:grpSp>
          <p:nvGrpSpPr>
            <p:cNvPr id="31" name="Group 30"/>
            <p:cNvGrpSpPr/>
            <p:nvPr/>
          </p:nvGrpSpPr>
          <p:grpSpPr>
            <a:xfrm>
              <a:off x="6531478" y="1595135"/>
              <a:ext cx="4632378" cy="4701325"/>
              <a:chOff x="3779811" y="1550483"/>
              <a:chExt cx="4632378" cy="4701325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3780758" y="4068587"/>
                <a:ext cx="4631431" cy="2183221"/>
                <a:chOff x="3776534" y="4088998"/>
                <a:chExt cx="4631431" cy="2183221"/>
              </a:xfrm>
            </p:grpSpPr>
            <p:grpSp>
              <p:nvGrpSpPr>
                <p:cNvPr id="43" name="Group 42"/>
                <p:cNvGrpSpPr/>
                <p:nvPr/>
              </p:nvGrpSpPr>
              <p:grpSpPr>
                <a:xfrm>
                  <a:off x="3776534" y="4088998"/>
                  <a:ext cx="2131142" cy="2183221"/>
                  <a:chOff x="6408800" y="2337387"/>
                  <a:chExt cx="2131142" cy="2183221"/>
                </a:xfrm>
              </p:grpSpPr>
              <p:sp>
                <p:nvSpPr>
                  <p:cNvPr id="49" name="Isosceles Triangle 48"/>
                  <p:cNvSpPr/>
                  <p:nvPr/>
                </p:nvSpPr>
                <p:spPr>
                  <a:xfrm>
                    <a:off x="7474371" y="3585216"/>
                    <a:ext cx="875071" cy="754372"/>
                  </a:xfrm>
                  <a:prstGeom prst="triangle">
                    <a:avLst/>
                  </a:prstGeom>
                  <a:pattFill prst="ltUpDiag">
                    <a:fgClr>
                      <a:schemeClr val="tx1"/>
                    </a:fgClr>
                    <a:bgClr>
                      <a:schemeClr val="bg1"/>
                    </a:bgClr>
                  </a:pattFill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" name="Oval 49"/>
                  <p:cNvSpPr/>
                  <p:nvPr/>
                </p:nvSpPr>
                <p:spPr>
                  <a:xfrm>
                    <a:off x="6747826" y="2537057"/>
                    <a:ext cx="1239594" cy="1225681"/>
                  </a:xfrm>
                  <a:prstGeom prst="ellipse">
                    <a:avLst/>
                  </a:prstGeom>
                  <a:noFill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" name="Rounded Rectangle 50"/>
                  <p:cNvSpPr/>
                  <p:nvPr/>
                </p:nvSpPr>
                <p:spPr>
                  <a:xfrm>
                    <a:off x="6408800" y="2337387"/>
                    <a:ext cx="2131142" cy="2183221"/>
                  </a:xfrm>
                  <a:prstGeom prst="roundRect">
                    <a:avLst/>
                  </a:prstGeom>
                  <a:noFill/>
                  <a:ln>
                    <a:prstDash val="dash"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t"/>
                  <a:lstStyle/>
                  <a:p>
                    <a:r>
                      <a:rPr lang="en-US" sz="2000" dirty="0"/>
                      <a:t>3</a:t>
                    </a:r>
                  </a:p>
                </p:txBody>
              </p:sp>
            </p:grpSp>
            <p:grpSp>
              <p:nvGrpSpPr>
                <p:cNvPr id="44" name="Group 43"/>
                <p:cNvGrpSpPr/>
                <p:nvPr/>
              </p:nvGrpSpPr>
              <p:grpSpPr>
                <a:xfrm>
                  <a:off x="6276823" y="4088998"/>
                  <a:ext cx="2131142" cy="2183221"/>
                  <a:chOff x="9088108" y="1690683"/>
                  <a:chExt cx="2131142" cy="2183221"/>
                </a:xfrm>
              </p:grpSpPr>
              <p:sp>
                <p:nvSpPr>
                  <p:cNvPr id="45" name="Isosceles Triangle 44"/>
                  <p:cNvSpPr/>
                  <p:nvPr/>
                </p:nvSpPr>
                <p:spPr>
                  <a:xfrm>
                    <a:off x="9760107" y="1846047"/>
                    <a:ext cx="1338697" cy="1154050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" name="Oval 45"/>
                  <p:cNvSpPr/>
                  <p:nvPr/>
                </p:nvSpPr>
                <p:spPr>
                  <a:xfrm>
                    <a:off x="10113187" y="2243425"/>
                    <a:ext cx="632535" cy="625436"/>
                  </a:xfrm>
                  <a:prstGeom prst="ellipse">
                    <a:avLst/>
                  </a:prstGeom>
                  <a:pattFill prst="ltUpDiag">
                    <a:fgClr>
                      <a:schemeClr val="tx1"/>
                    </a:fgClr>
                    <a:bgClr>
                      <a:schemeClr val="bg1"/>
                    </a:bgClr>
                  </a:pattFill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" name="Rectangle 46"/>
                  <p:cNvSpPr/>
                  <p:nvPr/>
                </p:nvSpPr>
                <p:spPr>
                  <a:xfrm>
                    <a:off x="9398090" y="3137254"/>
                    <a:ext cx="1258957" cy="488233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" name="Rounded Rectangle 47"/>
                  <p:cNvSpPr/>
                  <p:nvPr/>
                </p:nvSpPr>
                <p:spPr>
                  <a:xfrm>
                    <a:off x="9088108" y="1690683"/>
                    <a:ext cx="2131142" cy="2183221"/>
                  </a:xfrm>
                  <a:prstGeom prst="roundRect">
                    <a:avLst/>
                  </a:prstGeom>
                  <a:noFill/>
                  <a:ln>
                    <a:prstDash val="dash"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t"/>
                  <a:lstStyle/>
                  <a:p>
                    <a:r>
                      <a:rPr lang="en-US" sz="2000" dirty="0" smtClean="0"/>
                      <a:t>4</a:t>
                    </a:r>
                    <a:endParaRPr lang="en-US" sz="2000" dirty="0"/>
                  </a:p>
                </p:txBody>
              </p:sp>
            </p:grpSp>
          </p:grpSp>
          <p:grpSp>
            <p:nvGrpSpPr>
              <p:cNvPr id="33" name="Group 32"/>
              <p:cNvGrpSpPr/>
              <p:nvPr/>
            </p:nvGrpSpPr>
            <p:grpSpPr>
              <a:xfrm>
                <a:off x="3779811" y="1550483"/>
                <a:ext cx="4632378" cy="2183221"/>
                <a:chOff x="3763006" y="1549332"/>
                <a:chExt cx="4632378" cy="2183221"/>
              </a:xfrm>
            </p:grpSpPr>
            <p:grpSp>
              <p:nvGrpSpPr>
                <p:cNvPr id="34" name="Group 33"/>
                <p:cNvGrpSpPr/>
                <p:nvPr/>
              </p:nvGrpSpPr>
              <p:grpSpPr>
                <a:xfrm>
                  <a:off x="3763006" y="1549332"/>
                  <a:ext cx="2131142" cy="2183221"/>
                  <a:chOff x="838201" y="1690689"/>
                  <a:chExt cx="2131142" cy="2183221"/>
                </a:xfrm>
              </p:grpSpPr>
              <p:sp>
                <p:nvSpPr>
                  <p:cNvPr id="40" name="Oval 39"/>
                  <p:cNvSpPr/>
                  <p:nvPr/>
                </p:nvSpPr>
                <p:spPr>
                  <a:xfrm>
                    <a:off x="1157748" y="2044646"/>
                    <a:ext cx="1503107" cy="1486236"/>
                  </a:xfrm>
                  <a:prstGeom prst="ellipse">
                    <a:avLst/>
                  </a:prstGeom>
                  <a:noFill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" name="Isosceles Triangle 40"/>
                  <p:cNvSpPr/>
                  <p:nvPr/>
                </p:nvSpPr>
                <p:spPr>
                  <a:xfrm>
                    <a:off x="1462960" y="2405110"/>
                    <a:ext cx="875071" cy="754372"/>
                  </a:xfrm>
                  <a:prstGeom prst="triangle">
                    <a:avLst/>
                  </a:prstGeom>
                  <a:pattFill prst="ltUpDiag">
                    <a:fgClr>
                      <a:schemeClr val="tx1"/>
                    </a:fgClr>
                    <a:bgClr>
                      <a:schemeClr val="bg1"/>
                    </a:bgClr>
                  </a:pattFill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" name="Rounded Rectangle 41"/>
                  <p:cNvSpPr/>
                  <p:nvPr/>
                </p:nvSpPr>
                <p:spPr>
                  <a:xfrm>
                    <a:off x="838201" y="1690689"/>
                    <a:ext cx="2131142" cy="2183221"/>
                  </a:xfrm>
                  <a:prstGeom prst="roundRect">
                    <a:avLst/>
                  </a:prstGeom>
                  <a:noFill/>
                  <a:ln>
                    <a:prstDash val="dash"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t"/>
                  <a:lstStyle/>
                  <a:p>
                    <a:r>
                      <a:rPr lang="en-US" sz="2000" dirty="0" smtClean="0"/>
                      <a:t>1</a:t>
                    </a:r>
                    <a:endParaRPr lang="en-US" sz="2000" dirty="0"/>
                  </a:p>
                </p:txBody>
              </p:sp>
            </p:grpSp>
            <p:grpSp>
              <p:nvGrpSpPr>
                <p:cNvPr id="35" name="Group 34"/>
                <p:cNvGrpSpPr/>
                <p:nvPr/>
              </p:nvGrpSpPr>
              <p:grpSpPr>
                <a:xfrm>
                  <a:off x="6264242" y="1549332"/>
                  <a:ext cx="2131142" cy="2183221"/>
                  <a:chOff x="3589863" y="1690683"/>
                  <a:chExt cx="2131142" cy="2183221"/>
                </a:xfrm>
              </p:grpSpPr>
              <p:sp>
                <p:nvSpPr>
                  <p:cNvPr id="36" name="Rounded Rectangle 35"/>
                  <p:cNvSpPr/>
                  <p:nvPr/>
                </p:nvSpPr>
                <p:spPr>
                  <a:xfrm>
                    <a:off x="3589863" y="1690683"/>
                    <a:ext cx="2131142" cy="2183221"/>
                  </a:xfrm>
                  <a:prstGeom prst="roundRect">
                    <a:avLst/>
                  </a:prstGeom>
                  <a:noFill/>
                  <a:ln>
                    <a:prstDash val="dash"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t"/>
                  <a:lstStyle/>
                  <a:p>
                    <a:r>
                      <a:rPr lang="en-US" sz="2000" dirty="0" smtClean="0"/>
                      <a:t>2</a:t>
                    </a:r>
                    <a:endParaRPr lang="en-US" sz="2000" dirty="0"/>
                  </a:p>
                </p:txBody>
              </p:sp>
              <p:sp>
                <p:nvSpPr>
                  <p:cNvPr id="37" name="Oval 36"/>
                  <p:cNvSpPr/>
                  <p:nvPr/>
                </p:nvSpPr>
                <p:spPr>
                  <a:xfrm>
                    <a:off x="4325136" y="2491831"/>
                    <a:ext cx="1166446" cy="1153354"/>
                  </a:xfrm>
                  <a:prstGeom prst="ellipse">
                    <a:avLst/>
                  </a:prstGeom>
                  <a:noFill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" name="Isosceles Triangle 37"/>
                  <p:cNvSpPr/>
                  <p:nvPr/>
                </p:nvSpPr>
                <p:spPr>
                  <a:xfrm>
                    <a:off x="4673293" y="2646424"/>
                    <a:ext cx="677644" cy="584176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" name="Diamond 38"/>
                  <p:cNvSpPr/>
                  <p:nvPr/>
                </p:nvSpPr>
                <p:spPr>
                  <a:xfrm>
                    <a:off x="4011810" y="2172109"/>
                    <a:ext cx="1422400" cy="466004"/>
                  </a:xfrm>
                  <a:prstGeom prst="diamond">
                    <a:avLst/>
                  </a:prstGeom>
                  <a:noFill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52" name="Rounded Rectangle 51"/>
            <p:cNvSpPr/>
            <p:nvPr/>
          </p:nvSpPr>
          <p:spPr>
            <a:xfrm>
              <a:off x="6341535" y="1427694"/>
              <a:ext cx="5012265" cy="2518104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ounded Rectangle 52"/>
            <p:cNvSpPr/>
            <p:nvPr/>
          </p:nvSpPr>
          <p:spPr>
            <a:xfrm rot="5400000">
              <a:off x="5094454" y="2674776"/>
              <a:ext cx="5012265" cy="2518104"/>
            </a:xfrm>
            <a:prstGeom prst="roundRect">
              <a:avLst/>
            </a:prstGeom>
            <a:noFill/>
            <a:ln w="38100">
              <a:solidFill>
                <a:schemeClr val="accent5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Freeform 55"/>
          <p:cNvSpPr/>
          <p:nvPr/>
        </p:nvSpPr>
        <p:spPr>
          <a:xfrm>
            <a:off x="6341534" y="1427695"/>
            <a:ext cx="5012266" cy="5012266"/>
          </a:xfrm>
          <a:custGeom>
            <a:avLst/>
            <a:gdLst>
              <a:gd name="connsiteX0" fmla="*/ 419693 w 5012266"/>
              <a:gd name="connsiteY0" fmla="*/ 0 h 5012266"/>
              <a:gd name="connsiteX1" fmla="*/ 4592574 w 5012266"/>
              <a:gd name="connsiteY1" fmla="*/ 0 h 5012266"/>
              <a:gd name="connsiteX2" fmla="*/ 5012266 w 5012266"/>
              <a:gd name="connsiteY2" fmla="*/ 419692 h 5012266"/>
              <a:gd name="connsiteX3" fmla="*/ 5012266 w 5012266"/>
              <a:gd name="connsiteY3" fmla="*/ 2098412 h 5012266"/>
              <a:gd name="connsiteX4" fmla="*/ 4592574 w 5012266"/>
              <a:gd name="connsiteY4" fmla="*/ 2518104 h 5012266"/>
              <a:gd name="connsiteX5" fmla="*/ 2518105 w 5012266"/>
              <a:gd name="connsiteY5" fmla="*/ 2518104 h 5012266"/>
              <a:gd name="connsiteX6" fmla="*/ 2518105 w 5012266"/>
              <a:gd name="connsiteY6" fmla="*/ 4592574 h 5012266"/>
              <a:gd name="connsiteX7" fmla="*/ 2098413 w 5012266"/>
              <a:gd name="connsiteY7" fmla="*/ 5012266 h 5012266"/>
              <a:gd name="connsiteX8" fmla="*/ 419693 w 5012266"/>
              <a:gd name="connsiteY8" fmla="*/ 5012266 h 5012266"/>
              <a:gd name="connsiteX9" fmla="*/ 0 w 5012266"/>
              <a:gd name="connsiteY9" fmla="*/ 4592574 h 5012266"/>
              <a:gd name="connsiteX10" fmla="*/ 0 w 5012266"/>
              <a:gd name="connsiteY10" fmla="*/ 419693 h 5012266"/>
              <a:gd name="connsiteX11" fmla="*/ 122926 w 5012266"/>
              <a:gd name="connsiteY11" fmla="*/ 122926 h 5012266"/>
              <a:gd name="connsiteX12" fmla="*/ 122926 w 5012266"/>
              <a:gd name="connsiteY12" fmla="*/ 122926 h 5012266"/>
              <a:gd name="connsiteX13" fmla="*/ 122926 w 5012266"/>
              <a:gd name="connsiteY13" fmla="*/ 122925 h 5012266"/>
              <a:gd name="connsiteX14" fmla="*/ 419693 w 5012266"/>
              <a:gd name="connsiteY14" fmla="*/ 0 h 5012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012266" h="5012266">
                <a:moveTo>
                  <a:pt x="419693" y="0"/>
                </a:moveTo>
                <a:lnTo>
                  <a:pt x="4592574" y="0"/>
                </a:lnTo>
                <a:cubicBezTo>
                  <a:pt x="4824363" y="0"/>
                  <a:pt x="5012266" y="187903"/>
                  <a:pt x="5012266" y="419692"/>
                </a:cubicBezTo>
                <a:lnTo>
                  <a:pt x="5012266" y="2098412"/>
                </a:lnTo>
                <a:cubicBezTo>
                  <a:pt x="5012266" y="2330201"/>
                  <a:pt x="4824363" y="2518104"/>
                  <a:pt x="4592574" y="2518104"/>
                </a:cubicBezTo>
                <a:lnTo>
                  <a:pt x="2518105" y="2518104"/>
                </a:lnTo>
                <a:lnTo>
                  <a:pt x="2518105" y="4592574"/>
                </a:lnTo>
                <a:cubicBezTo>
                  <a:pt x="2518105" y="4824363"/>
                  <a:pt x="2330202" y="5012266"/>
                  <a:pt x="2098413" y="5012266"/>
                </a:cubicBezTo>
                <a:lnTo>
                  <a:pt x="419693" y="5012266"/>
                </a:lnTo>
                <a:cubicBezTo>
                  <a:pt x="187904" y="5012266"/>
                  <a:pt x="0" y="4824363"/>
                  <a:pt x="0" y="4592574"/>
                </a:cubicBezTo>
                <a:lnTo>
                  <a:pt x="0" y="419693"/>
                </a:lnTo>
                <a:cubicBezTo>
                  <a:pt x="0" y="303798"/>
                  <a:pt x="46976" y="198875"/>
                  <a:pt x="122926" y="122926"/>
                </a:cubicBezTo>
                <a:lnTo>
                  <a:pt x="122926" y="122926"/>
                </a:lnTo>
                <a:lnTo>
                  <a:pt x="122926" y="122925"/>
                </a:lnTo>
                <a:cubicBezTo>
                  <a:pt x="198876" y="46976"/>
                  <a:pt x="303799" y="0"/>
                  <a:pt x="419693" y="0"/>
                </a:cubicBezTo>
                <a:close/>
              </a:path>
            </a:pathLst>
          </a:custGeom>
          <a:noFill/>
          <a:ln w="38100">
            <a:solidFill>
              <a:srgbClr val="7030A0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34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29"/>
          <p:cNvSpPr/>
          <p:nvPr/>
        </p:nvSpPr>
        <p:spPr>
          <a:xfrm>
            <a:off x="3758871" y="3017520"/>
            <a:ext cx="4674256" cy="3017520"/>
          </a:xfrm>
          <a:custGeom>
            <a:avLst/>
            <a:gdLst>
              <a:gd name="connsiteX0" fmla="*/ 1508760 w 4674256"/>
              <a:gd name="connsiteY0" fmla="*/ 0 h 3017520"/>
              <a:gd name="connsiteX1" fmla="*/ 2227925 w 4674256"/>
              <a:gd name="connsiteY1" fmla="*/ 182099 h 3017520"/>
              <a:gd name="connsiteX2" fmla="*/ 2337128 w 4674256"/>
              <a:gd name="connsiteY2" fmla="*/ 248442 h 3017520"/>
              <a:gd name="connsiteX3" fmla="*/ 2446332 w 4674256"/>
              <a:gd name="connsiteY3" fmla="*/ 182099 h 3017520"/>
              <a:gd name="connsiteX4" fmla="*/ 3165496 w 4674256"/>
              <a:gd name="connsiteY4" fmla="*/ 0 h 3017520"/>
              <a:gd name="connsiteX5" fmla="*/ 4674256 w 4674256"/>
              <a:gd name="connsiteY5" fmla="*/ 1508760 h 3017520"/>
              <a:gd name="connsiteX6" fmla="*/ 3165496 w 4674256"/>
              <a:gd name="connsiteY6" fmla="*/ 3017520 h 3017520"/>
              <a:gd name="connsiteX7" fmla="*/ 2446332 w 4674256"/>
              <a:gd name="connsiteY7" fmla="*/ 2835421 h 3017520"/>
              <a:gd name="connsiteX8" fmla="*/ 2337128 w 4674256"/>
              <a:gd name="connsiteY8" fmla="*/ 2769078 h 3017520"/>
              <a:gd name="connsiteX9" fmla="*/ 2227925 w 4674256"/>
              <a:gd name="connsiteY9" fmla="*/ 2835421 h 3017520"/>
              <a:gd name="connsiteX10" fmla="*/ 1508760 w 4674256"/>
              <a:gd name="connsiteY10" fmla="*/ 3017520 h 3017520"/>
              <a:gd name="connsiteX11" fmla="*/ 0 w 4674256"/>
              <a:gd name="connsiteY11" fmla="*/ 1508760 h 3017520"/>
              <a:gd name="connsiteX12" fmla="*/ 1508760 w 4674256"/>
              <a:gd name="connsiteY12" fmla="*/ 0 h 301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74256" h="3017520">
                <a:moveTo>
                  <a:pt x="1508760" y="0"/>
                </a:moveTo>
                <a:cubicBezTo>
                  <a:pt x="1769156" y="0"/>
                  <a:pt x="2014144" y="65966"/>
                  <a:pt x="2227925" y="182099"/>
                </a:cubicBezTo>
                <a:lnTo>
                  <a:pt x="2337128" y="248442"/>
                </a:lnTo>
                <a:lnTo>
                  <a:pt x="2446332" y="182099"/>
                </a:lnTo>
                <a:cubicBezTo>
                  <a:pt x="2660113" y="65966"/>
                  <a:pt x="2905101" y="0"/>
                  <a:pt x="3165496" y="0"/>
                </a:cubicBezTo>
                <a:cubicBezTo>
                  <a:pt x="3998761" y="0"/>
                  <a:pt x="4674256" y="675495"/>
                  <a:pt x="4674256" y="1508760"/>
                </a:cubicBezTo>
                <a:cubicBezTo>
                  <a:pt x="4674256" y="2342025"/>
                  <a:pt x="3998761" y="3017520"/>
                  <a:pt x="3165496" y="3017520"/>
                </a:cubicBezTo>
                <a:cubicBezTo>
                  <a:pt x="2905101" y="3017520"/>
                  <a:pt x="2660113" y="2951554"/>
                  <a:pt x="2446332" y="2835421"/>
                </a:cubicBezTo>
                <a:lnTo>
                  <a:pt x="2337128" y="2769078"/>
                </a:lnTo>
                <a:lnTo>
                  <a:pt x="2227925" y="2835421"/>
                </a:lnTo>
                <a:cubicBezTo>
                  <a:pt x="2014144" y="2951554"/>
                  <a:pt x="1769156" y="3017520"/>
                  <a:pt x="1508760" y="3017520"/>
                </a:cubicBezTo>
                <a:cubicBezTo>
                  <a:pt x="675495" y="3017520"/>
                  <a:pt x="0" y="2342025"/>
                  <a:pt x="0" y="1508760"/>
                </a:cubicBezTo>
                <a:cubicBezTo>
                  <a:pt x="0" y="675495"/>
                  <a:pt x="675495" y="0"/>
                  <a:pt x="1508760" y="0"/>
                </a:cubicBezTo>
                <a:close/>
              </a:path>
            </a:pathLst>
          </a:custGeom>
          <a:pattFill prst="ltUpDiag">
            <a:fgClr>
              <a:srgbClr val="7030A0"/>
            </a:fgClr>
            <a:bgClr>
              <a:schemeClr val="bg1"/>
            </a:bgClr>
          </a:patt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3200" i="1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Propositions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We can model disjunction of </a:t>
            </a:r>
            <a:r>
              <a:rPr lang="en-US" i="1" dirty="0" smtClean="0"/>
              <a:t>p</a:t>
            </a:r>
            <a:r>
              <a:rPr lang="en-US" dirty="0" smtClean="0"/>
              <a:t> and </a:t>
            </a:r>
            <a:r>
              <a:rPr lang="en-US" i="1" dirty="0" smtClean="0"/>
              <a:t>q</a:t>
            </a:r>
            <a:r>
              <a:rPr lang="en-US" dirty="0" smtClean="0"/>
              <a:t> as the </a:t>
            </a:r>
            <a:r>
              <a:rPr lang="en-US" b="1" dirty="0" smtClean="0">
                <a:solidFill>
                  <a:srgbClr val="00B050"/>
                </a:solidFill>
              </a:rPr>
              <a:t>union</a:t>
            </a:r>
            <a:r>
              <a:rPr lang="en-US" dirty="0" smtClean="0"/>
              <a:t> of the sets they denote.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3758872" y="3017520"/>
            <a:ext cx="4674256" cy="3017520"/>
            <a:chOff x="3758872" y="3017520"/>
            <a:chExt cx="4674256" cy="3017520"/>
          </a:xfrm>
        </p:grpSpPr>
        <p:sp>
          <p:nvSpPr>
            <p:cNvPr id="25" name="Oval 24"/>
            <p:cNvSpPr/>
            <p:nvPr/>
          </p:nvSpPr>
          <p:spPr>
            <a:xfrm>
              <a:off x="3758872" y="3017520"/>
              <a:ext cx="3017520" cy="301752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3200" i="1" dirty="0" smtClean="0">
                  <a:solidFill>
                    <a:srgbClr val="FF0000"/>
                  </a:solidFill>
                </a:rPr>
                <a:t>p</a:t>
              </a:r>
              <a:endParaRPr lang="en-US" sz="3200" i="1" dirty="0">
                <a:solidFill>
                  <a:srgbClr val="FF0000"/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5415608" y="3017520"/>
              <a:ext cx="3017520" cy="3017520"/>
            </a:xfrm>
            <a:prstGeom prst="ellipse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3200" i="1" dirty="0" smtClean="0">
                  <a:solidFill>
                    <a:schemeClr val="accent5"/>
                  </a:solidFill>
                </a:rPr>
                <a:t>q</a:t>
              </a:r>
              <a:endParaRPr lang="en-US" sz="3200" i="1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758872" y="3017520"/>
            <a:ext cx="4674256" cy="3017520"/>
            <a:chOff x="3758872" y="3017520"/>
            <a:chExt cx="4674256" cy="3017520"/>
          </a:xfrm>
        </p:grpSpPr>
        <p:sp>
          <p:nvSpPr>
            <p:cNvPr id="29" name="Freeform 28"/>
            <p:cNvSpPr/>
            <p:nvPr/>
          </p:nvSpPr>
          <p:spPr>
            <a:xfrm>
              <a:off x="3758872" y="3017520"/>
              <a:ext cx="4674256" cy="3017520"/>
            </a:xfrm>
            <a:custGeom>
              <a:avLst/>
              <a:gdLst>
                <a:gd name="connsiteX0" fmla="*/ 1508760 w 4674256"/>
                <a:gd name="connsiteY0" fmla="*/ 0 h 3017520"/>
                <a:gd name="connsiteX1" fmla="*/ 2227925 w 4674256"/>
                <a:gd name="connsiteY1" fmla="*/ 182099 h 3017520"/>
                <a:gd name="connsiteX2" fmla="*/ 2337128 w 4674256"/>
                <a:gd name="connsiteY2" fmla="*/ 248442 h 3017520"/>
                <a:gd name="connsiteX3" fmla="*/ 2446332 w 4674256"/>
                <a:gd name="connsiteY3" fmla="*/ 182099 h 3017520"/>
                <a:gd name="connsiteX4" fmla="*/ 3165496 w 4674256"/>
                <a:gd name="connsiteY4" fmla="*/ 0 h 3017520"/>
                <a:gd name="connsiteX5" fmla="*/ 4674256 w 4674256"/>
                <a:gd name="connsiteY5" fmla="*/ 1508760 h 3017520"/>
                <a:gd name="connsiteX6" fmla="*/ 3165496 w 4674256"/>
                <a:gd name="connsiteY6" fmla="*/ 3017520 h 3017520"/>
                <a:gd name="connsiteX7" fmla="*/ 2446332 w 4674256"/>
                <a:gd name="connsiteY7" fmla="*/ 2835421 h 3017520"/>
                <a:gd name="connsiteX8" fmla="*/ 2337128 w 4674256"/>
                <a:gd name="connsiteY8" fmla="*/ 2769078 h 3017520"/>
                <a:gd name="connsiteX9" fmla="*/ 2227925 w 4674256"/>
                <a:gd name="connsiteY9" fmla="*/ 2835421 h 3017520"/>
                <a:gd name="connsiteX10" fmla="*/ 1508760 w 4674256"/>
                <a:gd name="connsiteY10" fmla="*/ 3017520 h 3017520"/>
                <a:gd name="connsiteX11" fmla="*/ 0 w 4674256"/>
                <a:gd name="connsiteY11" fmla="*/ 1508760 h 3017520"/>
                <a:gd name="connsiteX12" fmla="*/ 1508760 w 4674256"/>
                <a:gd name="connsiteY12" fmla="*/ 0 h 301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74256" h="3017520">
                  <a:moveTo>
                    <a:pt x="1508760" y="0"/>
                  </a:moveTo>
                  <a:cubicBezTo>
                    <a:pt x="1769156" y="0"/>
                    <a:pt x="2014144" y="65966"/>
                    <a:pt x="2227925" y="182099"/>
                  </a:cubicBezTo>
                  <a:lnTo>
                    <a:pt x="2337128" y="248442"/>
                  </a:lnTo>
                  <a:lnTo>
                    <a:pt x="2446332" y="182099"/>
                  </a:lnTo>
                  <a:cubicBezTo>
                    <a:pt x="2660113" y="65966"/>
                    <a:pt x="2905101" y="0"/>
                    <a:pt x="3165496" y="0"/>
                  </a:cubicBezTo>
                  <a:cubicBezTo>
                    <a:pt x="3998761" y="0"/>
                    <a:pt x="4674256" y="675495"/>
                    <a:pt x="4674256" y="1508760"/>
                  </a:cubicBezTo>
                  <a:cubicBezTo>
                    <a:pt x="4674256" y="2342025"/>
                    <a:pt x="3998761" y="3017520"/>
                    <a:pt x="3165496" y="3017520"/>
                  </a:cubicBezTo>
                  <a:cubicBezTo>
                    <a:pt x="2905101" y="3017520"/>
                    <a:pt x="2660113" y="2951554"/>
                    <a:pt x="2446332" y="2835421"/>
                  </a:cubicBezTo>
                  <a:lnTo>
                    <a:pt x="2337128" y="2769078"/>
                  </a:lnTo>
                  <a:lnTo>
                    <a:pt x="2227925" y="2835421"/>
                  </a:lnTo>
                  <a:cubicBezTo>
                    <a:pt x="2014144" y="2951554"/>
                    <a:pt x="1769156" y="3017520"/>
                    <a:pt x="1508760" y="3017520"/>
                  </a:cubicBezTo>
                  <a:cubicBezTo>
                    <a:pt x="675495" y="3017520"/>
                    <a:pt x="0" y="2342025"/>
                    <a:pt x="0" y="1508760"/>
                  </a:cubicBezTo>
                  <a:cubicBezTo>
                    <a:pt x="0" y="675495"/>
                    <a:pt x="675495" y="0"/>
                    <a:pt x="1508760" y="0"/>
                  </a:cubicBezTo>
                  <a:close/>
                </a:path>
              </a:pathLst>
            </a:cu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3200" i="1" dirty="0">
                <a:solidFill>
                  <a:srgbClr val="FF000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523568" y="3142426"/>
              <a:ext cx="1144864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i="1" dirty="0" smtClean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 or q</a:t>
              </a:r>
              <a:endParaRPr lang="en-US" sz="3200" b="0" i="1" cap="none" spc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704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8258"/>
            <a:ext cx="10515600" cy="616974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400" b="1" dirty="0" smtClean="0">
                <a:solidFill>
                  <a:srgbClr val="00B050"/>
                </a:solidFill>
              </a:rPr>
              <a:t>What is semantics?</a:t>
            </a:r>
          </a:p>
          <a:p>
            <a:pPr marL="0" indent="0">
              <a:buNone/>
            </a:pPr>
            <a:r>
              <a:rPr lang="en-US" dirty="0" smtClean="0">
                <a:hlinkClick r:id="rId2" action="ppaction://hlinksldjump"/>
              </a:rPr>
              <a:t>Compositional semantics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3" action="ppaction://hlinksldjump"/>
              </a:rPr>
              <a:t>Truth conditions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4" action="ppaction://hlinksldjump"/>
              </a:rPr>
              <a:t>Propositions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5" action="ppaction://hlinksldjump"/>
              </a:rPr>
              <a:t>In-class practice I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6" action="ppaction://hlinksldjump"/>
              </a:rPr>
              <a:t>Baby set theory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7" action="ppaction://hlinksldjump"/>
              </a:rPr>
              <a:t>In-class practice II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8" action="ppaction://hlinksldjump"/>
              </a:rPr>
              <a:t>Predication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9" action="ppaction://hlinksldjump"/>
              </a:rPr>
              <a:t>In-class practice III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10" action="ppaction://hlinksldjump"/>
              </a:rPr>
              <a:t>Modification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11" action="ppaction://hlinksldjump"/>
              </a:rPr>
              <a:t>In-class practice IV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12" action="ppaction://hlinksldjump"/>
              </a:rPr>
              <a:t>What you need to know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14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Propositions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4923503" cy="516731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Now what about </a:t>
            </a:r>
            <a:r>
              <a:rPr lang="en-US" b="1" dirty="0" smtClean="0">
                <a:solidFill>
                  <a:srgbClr val="00B050"/>
                </a:solidFill>
              </a:rPr>
              <a:t>negation</a:t>
            </a:r>
            <a:r>
              <a:rPr lang="en-US" dirty="0" smtClean="0"/>
              <a:t>? How do we model negation via sets?</a:t>
            </a:r>
          </a:p>
          <a:p>
            <a:pPr marL="0" indent="0">
              <a:buNone/>
            </a:pPr>
            <a:r>
              <a:rPr lang="en-US" dirty="0" smtClean="0"/>
              <a:t>Think about when the following sentence is true: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7030A0"/>
                </a:solidFill>
              </a:rPr>
              <a:t>(7) The triangle isn’t inside the circle.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7030A0"/>
                </a:solidFill>
              </a:rPr>
              <a:t>(It’s not the case that the triangle is inside the circle.)</a:t>
            </a:r>
          </a:p>
          <a:p>
            <a:pPr marL="0" indent="0">
              <a:buNone/>
            </a:pPr>
            <a:r>
              <a:rPr lang="en-US" dirty="0" smtClean="0"/>
              <a:t>It’s true in scenarios 3 and 4, i.e., all the scenarios outside of the set denoted by </a:t>
            </a:r>
            <a:r>
              <a:rPr lang="en-US" i="1" dirty="0" smtClean="0"/>
              <a:t>The triangle is inside the circle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341535" y="1436006"/>
            <a:ext cx="5012265" cy="4868766"/>
            <a:chOff x="6341535" y="1436006"/>
            <a:chExt cx="5012265" cy="4868766"/>
          </a:xfrm>
        </p:grpSpPr>
        <p:grpSp>
          <p:nvGrpSpPr>
            <p:cNvPr id="31" name="Group 30"/>
            <p:cNvGrpSpPr/>
            <p:nvPr/>
          </p:nvGrpSpPr>
          <p:grpSpPr>
            <a:xfrm>
              <a:off x="6531478" y="1603447"/>
              <a:ext cx="4632378" cy="4701325"/>
              <a:chOff x="3779811" y="1550483"/>
              <a:chExt cx="4632378" cy="4701325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3780758" y="4068587"/>
                <a:ext cx="4631431" cy="2183221"/>
                <a:chOff x="3776534" y="4088998"/>
                <a:chExt cx="4631431" cy="2183221"/>
              </a:xfrm>
            </p:grpSpPr>
            <p:grpSp>
              <p:nvGrpSpPr>
                <p:cNvPr id="43" name="Group 42"/>
                <p:cNvGrpSpPr/>
                <p:nvPr/>
              </p:nvGrpSpPr>
              <p:grpSpPr>
                <a:xfrm>
                  <a:off x="3776534" y="4088998"/>
                  <a:ext cx="2131142" cy="2183221"/>
                  <a:chOff x="6408800" y="2337387"/>
                  <a:chExt cx="2131142" cy="2183221"/>
                </a:xfrm>
              </p:grpSpPr>
              <p:sp>
                <p:nvSpPr>
                  <p:cNvPr id="49" name="Isosceles Triangle 48"/>
                  <p:cNvSpPr/>
                  <p:nvPr/>
                </p:nvSpPr>
                <p:spPr>
                  <a:xfrm>
                    <a:off x="7474371" y="3585216"/>
                    <a:ext cx="875071" cy="754372"/>
                  </a:xfrm>
                  <a:prstGeom prst="triangle">
                    <a:avLst/>
                  </a:prstGeom>
                  <a:pattFill prst="ltUpDiag">
                    <a:fgClr>
                      <a:schemeClr val="tx1"/>
                    </a:fgClr>
                    <a:bgClr>
                      <a:schemeClr val="bg1"/>
                    </a:bgClr>
                  </a:pattFill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" name="Oval 49"/>
                  <p:cNvSpPr/>
                  <p:nvPr/>
                </p:nvSpPr>
                <p:spPr>
                  <a:xfrm>
                    <a:off x="6747826" y="2537057"/>
                    <a:ext cx="1239594" cy="1225681"/>
                  </a:xfrm>
                  <a:prstGeom prst="ellipse">
                    <a:avLst/>
                  </a:prstGeom>
                  <a:noFill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" name="Rounded Rectangle 50"/>
                  <p:cNvSpPr/>
                  <p:nvPr/>
                </p:nvSpPr>
                <p:spPr>
                  <a:xfrm>
                    <a:off x="6408800" y="2337387"/>
                    <a:ext cx="2131142" cy="2183221"/>
                  </a:xfrm>
                  <a:prstGeom prst="roundRect">
                    <a:avLst/>
                  </a:prstGeom>
                  <a:noFill/>
                  <a:ln>
                    <a:prstDash val="dash"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t"/>
                  <a:lstStyle/>
                  <a:p>
                    <a:r>
                      <a:rPr lang="en-US" sz="2000" dirty="0"/>
                      <a:t>3</a:t>
                    </a:r>
                  </a:p>
                </p:txBody>
              </p:sp>
            </p:grpSp>
            <p:grpSp>
              <p:nvGrpSpPr>
                <p:cNvPr id="44" name="Group 43"/>
                <p:cNvGrpSpPr/>
                <p:nvPr/>
              </p:nvGrpSpPr>
              <p:grpSpPr>
                <a:xfrm>
                  <a:off x="6276823" y="4088998"/>
                  <a:ext cx="2131142" cy="2183221"/>
                  <a:chOff x="9088108" y="1690683"/>
                  <a:chExt cx="2131142" cy="2183221"/>
                </a:xfrm>
              </p:grpSpPr>
              <p:sp>
                <p:nvSpPr>
                  <p:cNvPr id="45" name="Isosceles Triangle 44"/>
                  <p:cNvSpPr/>
                  <p:nvPr/>
                </p:nvSpPr>
                <p:spPr>
                  <a:xfrm>
                    <a:off x="9760107" y="1846047"/>
                    <a:ext cx="1338697" cy="1154050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" name="Oval 45"/>
                  <p:cNvSpPr/>
                  <p:nvPr/>
                </p:nvSpPr>
                <p:spPr>
                  <a:xfrm>
                    <a:off x="10113187" y="2243425"/>
                    <a:ext cx="632535" cy="625436"/>
                  </a:xfrm>
                  <a:prstGeom prst="ellipse">
                    <a:avLst/>
                  </a:prstGeom>
                  <a:pattFill prst="ltUpDiag">
                    <a:fgClr>
                      <a:schemeClr val="tx1"/>
                    </a:fgClr>
                    <a:bgClr>
                      <a:schemeClr val="bg1"/>
                    </a:bgClr>
                  </a:pattFill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" name="Rectangle 46"/>
                  <p:cNvSpPr/>
                  <p:nvPr/>
                </p:nvSpPr>
                <p:spPr>
                  <a:xfrm>
                    <a:off x="9398090" y="3137254"/>
                    <a:ext cx="1258957" cy="488233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" name="Rounded Rectangle 47"/>
                  <p:cNvSpPr/>
                  <p:nvPr/>
                </p:nvSpPr>
                <p:spPr>
                  <a:xfrm>
                    <a:off x="9088108" y="1690683"/>
                    <a:ext cx="2131142" cy="2183221"/>
                  </a:xfrm>
                  <a:prstGeom prst="roundRect">
                    <a:avLst/>
                  </a:prstGeom>
                  <a:noFill/>
                  <a:ln>
                    <a:prstDash val="dash"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t"/>
                  <a:lstStyle/>
                  <a:p>
                    <a:r>
                      <a:rPr lang="en-US" sz="2000" dirty="0" smtClean="0"/>
                      <a:t>4</a:t>
                    </a:r>
                    <a:endParaRPr lang="en-US" sz="2000" dirty="0"/>
                  </a:p>
                </p:txBody>
              </p:sp>
            </p:grpSp>
          </p:grpSp>
          <p:grpSp>
            <p:nvGrpSpPr>
              <p:cNvPr id="33" name="Group 32"/>
              <p:cNvGrpSpPr/>
              <p:nvPr/>
            </p:nvGrpSpPr>
            <p:grpSpPr>
              <a:xfrm>
                <a:off x="3779811" y="1550483"/>
                <a:ext cx="4632378" cy="2183221"/>
                <a:chOff x="3763006" y="1549332"/>
                <a:chExt cx="4632378" cy="2183221"/>
              </a:xfrm>
            </p:grpSpPr>
            <p:grpSp>
              <p:nvGrpSpPr>
                <p:cNvPr id="34" name="Group 33"/>
                <p:cNvGrpSpPr/>
                <p:nvPr/>
              </p:nvGrpSpPr>
              <p:grpSpPr>
                <a:xfrm>
                  <a:off x="3763006" y="1549332"/>
                  <a:ext cx="2131142" cy="2183221"/>
                  <a:chOff x="838201" y="1690689"/>
                  <a:chExt cx="2131142" cy="2183221"/>
                </a:xfrm>
              </p:grpSpPr>
              <p:sp>
                <p:nvSpPr>
                  <p:cNvPr id="40" name="Oval 39"/>
                  <p:cNvSpPr/>
                  <p:nvPr/>
                </p:nvSpPr>
                <p:spPr>
                  <a:xfrm>
                    <a:off x="1157748" y="2044646"/>
                    <a:ext cx="1503107" cy="1486236"/>
                  </a:xfrm>
                  <a:prstGeom prst="ellipse">
                    <a:avLst/>
                  </a:prstGeom>
                  <a:noFill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" name="Isosceles Triangle 40"/>
                  <p:cNvSpPr/>
                  <p:nvPr/>
                </p:nvSpPr>
                <p:spPr>
                  <a:xfrm>
                    <a:off x="1462960" y="2405110"/>
                    <a:ext cx="875071" cy="754372"/>
                  </a:xfrm>
                  <a:prstGeom prst="triangle">
                    <a:avLst/>
                  </a:prstGeom>
                  <a:pattFill prst="ltUpDiag">
                    <a:fgClr>
                      <a:schemeClr val="tx1"/>
                    </a:fgClr>
                    <a:bgClr>
                      <a:schemeClr val="bg1"/>
                    </a:bgClr>
                  </a:pattFill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" name="Rounded Rectangle 41"/>
                  <p:cNvSpPr/>
                  <p:nvPr/>
                </p:nvSpPr>
                <p:spPr>
                  <a:xfrm>
                    <a:off x="838201" y="1690689"/>
                    <a:ext cx="2131142" cy="2183221"/>
                  </a:xfrm>
                  <a:prstGeom prst="roundRect">
                    <a:avLst/>
                  </a:prstGeom>
                  <a:noFill/>
                  <a:ln>
                    <a:prstDash val="dash"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t"/>
                  <a:lstStyle/>
                  <a:p>
                    <a:r>
                      <a:rPr lang="en-US" sz="2000" dirty="0" smtClean="0"/>
                      <a:t>1</a:t>
                    </a:r>
                    <a:endParaRPr lang="en-US" sz="2000" dirty="0"/>
                  </a:p>
                </p:txBody>
              </p:sp>
            </p:grpSp>
            <p:grpSp>
              <p:nvGrpSpPr>
                <p:cNvPr id="35" name="Group 34"/>
                <p:cNvGrpSpPr/>
                <p:nvPr/>
              </p:nvGrpSpPr>
              <p:grpSpPr>
                <a:xfrm>
                  <a:off x="6264242" y="1549332"/>
                  <a:ext cx="2131142" cy="2183221"/>
                  <a:chOff x="3589863" y="1690683"/>
                  <a:chExt cx="2131142" cy="2183221"/>
                </a:xfrm>
              </p:grpSpPr>
              <p:sp>
                <p:nvSpPr>
                  <p:cNvPr id="36" name="Rounded Rectangle 35"/>
                  <p:cNvSpPr/>
                  <p:nvPr/>
                </p:nvSpPr>
                <p:spPr>
                  <a:xfrm>
                    <a:off x="3589863" y="1690683"/>
                    <a:ext cx="2131142" cy="2183221"/>
                  </a:xfrm>
                  <a:prstGeom prst="roundRect">
                    <a:avLst/>
                  </a:prstGeom>
                  <a:noFill/>
                  <a:ln>
                    <a:prstDash val="dash"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t"/>
                  <a:lstStyle/>
                  <a:p>
                    <a:r>
                      <a:rPr lang="en-US" sz="2000" dirty="0" smtClean="0"/>
                      <a:t>2</a:t>
                    </a:r>
                    <a:endParaRPr lang="en-US" sz="2000" dirty="0"/>
                  </a:p>
                </p:txBody>
              </p:sp>
              <p:sp>
                <p:nvSpPr>
                  <p:cNvPr id="37" name="Oval 36"/>
                  <p:cNvSpPr/>
                  <p:nvPr/>
                </p:nvSpPr>
                <p:spPr>
                  <a:xfrm>
                    <a:off x="4325136" y="2491831"/>
                    <a:ext cx="1166446" cy="1153354"/>
                  </a:xfrm>
                  <a:prstGeom prst="ellipse">
                    <a:avLst/>
                  </a:prstGeom>
                  <a:noFill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" name="Isosceles Triangle 37"/>
                  <p:cNvSpPr/>
                  <p:nvPr/>
                </p:nvSpPr>
                <p:spPr>
                  <a:xfrm>
                    <a:off x="4673293" y="2646424"/>
                    <a:ext cx="677644" cy="584176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" name="Diamond 38"/>
                  <p:cNvSpPr/>
                  <p:nvPr/>
                </p:nvSpPr>
                <p:spPr>
                  <a:xfrm>
                    <a:off x="4011810" y="2172109"/>
                    <a:ext cx="1422400" cy="466004"/>
                  </a:xfrm>
                  <a:prstGeom prst="diamond">
                    <a:avLst/>
                  </a:prstGeom>
                  <a:noFill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52" name="Rounded Rectangle 51"/>
            <p:cNvSpPr/>
            <p:nvPr/>
          </p:nvSpPr>
          <p:spPr>
            <a:xfrm>
              <a:off x="6341535" y="1436006"/>
              <a:ext cx="5012265" cy="2518104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ounded Rectangle 29"/>
          <p:cNvSpPr/>
          <p:nvPr/>
        </p:nvSpPr>
        <p:spPr>
          <a:xfrm>
            <a:off x="6341534" y="3954109"/>
            <a:ext cx="5012265" cy="2518104"/>
          </a:xfrm>
          <a:prstGeom prst="roundRect">
            <a:avLst/>
          </a:prstGeom>
          <a:noFill/>
          <a:ln w="38100">
            <a:solidFill>
              <a:srgbClr val="7030A0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243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0"/>
          <p:cNvSpPr/>
          <p:nvPr/>
        </p:nvSpPr>
        <p:spPr>
          <a:xfrm>
            <a:off x="3195482" y="2608988"/>
            <a:ext cx="5801033" cy="3834581"/>
          </a:xfrm>
          <a:custGeom>
            <a:avLst/>
            <a:gdLst>
              <a:gd name="connsiteX0" fmla="*/ 2072149 w 5801033"/>
              <a:gd name="connsiteY0" fmla="*/ 408531 h 3834581"/>
              <a:gd name="connsiteX1" fmla="*/ 563389 w 5801033"/>
              <a:gd name="connsiteY1" fmla="*/ 1917291 h 3834581"/>
              <a:gd name="connsiteX2" fmla="*/ 2072149 w 5801033"/>
              <a:gd name="connsiteY2" fmla="*/ 3426051 h 3834581"/>
              <a:gd name="connsiteX3" fmla="*/ 3580909 w 5801033"/>
              <a:gd name="connsiteY3" fmla="*/ 1917291 h 3834581"/>
              <a:gd name="connsiteX4" fmla="*/ 2072149 w 5801033"/>
              <a:gd name="connsiteY4" fmla="*/ 408531 h 3834581"/>
              <a:gd name="connsiteX5" fmla="*/ 0 w 5801033"/>
              <a:gd name="connsiteY5" fmla="*/ 0 h 3834581"/>
              <a:gd name="connsiteX6" fmla="*/ 5801033 w 5801033"/>
              <a:gd name="connsiteY6" fmla="*/ 0 h 3834581"/>
              <a:gd name="connsiteX7" fmla="*/ 5801033 w 5801033"/>
              <a:gd name="connsiteY7" fmla="*/ 3834581 h 3834581"/>
              <a:gd name="connsiteX8" fmla="*/ 0 w 5801033"/>
              <a:gd name="connsiteY8" fmla="*/ 3834581 h 3834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01033" h="3834581">
                <a:moveTo>
                  <a:pt x="2072149" y="408531"/>
                </a:moveTo>
                <a:cubicBezTo>
                  <a:pt x="1238884" y="408531"/>
                  <a:pt x="563389" y="1084026"/>
                  <a:pt x="563389" y="1917291"/>
                </a:cubicBezTo>
                <a:cubicBezTo>
                  <a:pt x="563389" y="2750556"/>
                  <a:pt x="1238884" y="3426051"/>
                  <a:pt x="2072149" y="3426051"/>
                </a:cubicBezTo>
                <a:cubicBezTo>
                  <a:pt x="2905414" y="3426051"/>
                  <a:pt x="3580909" y="2750556"/>
                  <a:pt x="3580909" y="1917291"/>
                </a:cubicBezTo>
                <a:cubicBezTo>
                  <a:pt x="3580909" y="1084026"/>
                  <a:pt x="2905414" y="408531"/>
                  <a:pt x="2072149" y="408531"/>
                </a:cubicBezTo>
                <a:close/>
                <a:moveTo>
                  <a:pt x="0" y="0"/>
                </a:moveTo>
                <a:lnTo>
                  <a:pt x="5801033" y="0"/>
                </a:lnTo>
                <a:lnTo>
                  <a:pt x="5801033" y="3834581"/>
                </a:lnTo>
                <a:lnTo>
                  <a:pt x="0" y="3834581"/>
                </a:lnTo>
                <a:close/>
              </a:path>
            </a:pathLst>
          </a:custGeom>
          <a:pattFill prst="ltUpDiag">
            <a:fgClr>
              <a:srgbClr val="7030A0"/>
            </a:fgClr>
            <a:bgClr>
              <a:schemeClr val="bg1"/>
            </a:bgClr>
          </a:patt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Propositions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We can model negation of </a:t>
            </a:r>
            <a:r>
              <a:rPr lang="en-US" i="1" dirty="0" smtClean="0"/>
              <a:t>p</a:t>
            </a:r>
            <a:r>
              <a:rPr lang="en-US" dirty="0" smtClean="0"/>
              <a:t> as the </a:t>
            </a:r>
            <a:r>
              <a:rPr lang="en-US" b="1" dirty="0" smtClean="0">
                <a:solidFill>
                  <a:srgbClr val="00B050"/>
                </a:solidFill>
              </a:rPr>
              <a:t>absolute complement </a:t>
            </a:r>
            <a:r>
              <a:rPr lang="en-US" dirty="0" smtClean="0"/>
              <a:t>of the set it denotes.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3195483" y="2608989"/>
            <a:ext cx="5801033" cy="3834581"/>
            <a:chOff x="3195483" y="2608989"/>
            <a:chExt cx="5801033" cy="3834581"/>
          </a:xfrm>
        </p:grpSpPr>
        <p:grpSp>
          <p:nvGrpSpPr>
            <p:cNvPr id="10" name="Group 9"/>
            <p:cNvGrpSpPr/>
            <p:nvPr/>
          </p:nvGrpSpPr>
          <p:grpSpPr>
            <a:xfrm>
              <a:off x="3758872" y="3017520"/>
              <a:ext cx="4674256" cy="3017520"/>
              <a:chOff x="3758872" y="3017520"/>
              <a:chExt cx="4674256" cy="3017520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3758872" y="3017520"/>
                <a:ext cx="3017520" cy="3017520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3200" i="1" dirty="0" smtClean="0">
                    <a:solidFill>
                      <a:srgbClr val="FF0000"/>
                    </a:solidFill>
                  </a:rPr>
                  <a:t>p</a:t>
                </a:r>
                <a:endParaRPr lang="en-US" sz="3200" i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5415608" y="3017520"/>
                <a:ext cx="3017520" cy="3017520"/>
              </a:xfrm>
              <a:prstGeom prst="ellipse">
                <a:avLst/>
              </a:prstGeom>
              <a:noFill/>
              <a:ln w="38100">
                <a:solidFill>
                  <a:schemeClr val="accent5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r"/>
                <a:r>
                  <a:rPr lang="en-US" sz="3200" i="1" dirty="0" smtClean="0">
                    <a:solidFill>
                      <a:schemeClr val="accent5"/>
                    </a:solidFill>
                  </a:rPr>
                  <a:t>q</a:t>
                </a:r>
                <a:endParaRPr lang="en-US" sz="3200" i="1" dirty="0">
                  <a:solidFill>
                    <a:schemeClr val="accent5"/>
                  </a:solidFill>
                </a:endParaRPr>
              </a:p>
            </p:txBody>
          </p:sp>
        </p:grpSp>
        <p:sp>
          <p:nvSpPr>
            <p:cNvPr id="9" name="Flowchart: Process 8"/>
            <p:cNvSpPr/>
            <p:nvPr/>
          </p:nvSpPr>
          <p:spPr>
            <a:xfrm>
              <a:off x="3195483" y="2608989"/>
              <a:ext cx="5801033" cy="3834581"/>
            </a:xfrm>
            <a:prstGeom prst="flowChartProcess">
              <a:avLst/>
            </a:prstGeom>
            <a:noFill/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195483" y="2608989"/>
            <a:ext cx="5801033" cy="3834581"/>
            <a:chOff x="3195483" y="2608988"/>
            <a:chExt cx="5801033" cy="3834581"/>
          </a:xfrm>
        </p:grpSpPr>
        <p:sp>
          <p:nvSpPr>
            <p:cNvPr id="20" name="Freeform 19"/>
            <p:cNvSpPr/>
            <p:nvPr/>
          </p:nvSpPr>
          <p:spPr>
            <a:xfrm>
              <a:off x="3195483" y="2608988"/>
              <a:ext cx="5801033" cy="3834581"/>
            </a:xfrm>
            <a:custGeom>
              <a:avLst/>
              <a:gdLst>
                <a:gd name="connsiteX0" fmla="*/ 2072149 w 5801033"/>
                <a:gd name="connsiteY0" fmla="*/ 408531 h 3834581"/>
                <a:gd name="connsiteX1" fmla="*/ 563389 w 5801033"/>
                <a:gd name="connsiteY1" fmla="*/ 1917291 h 3834581"/>
                <a:gd name="connsiteX2" fmla="*/ 2072149 w 5801033"/>
                <a:gd name="connsiteY2" fmla="*/ 3426051 h 3834581"/>
                <a:gd name="connsiteX3" fmla="*/ 3580909 w 5801033"/>
                <a:gd name="connsiteY3" fmla="*/ 1917291 h 3834581"/>
                <a:gd name="connsiteX4" fmla="*/ 2072149 w 5801033"/>
                <a:gd name="connsiteY4" fmla="*/ 408531 h 3834581"/>
                <a:gd name="connsiteX5" fmla="*/ 0 w 5801033"/>
                <a:gd name="connsiteY5" fmla="*/ 0 h 3834581"/>
                <a:gd name="connsiteX6" fmla="*/ 5801033 w 5801033"/>
                <a:gd name="connsiteY6" fmla="*/ 0 h 3834581"/>
                <a:gd name="connsiteX7" fmla="*/ 5801033 w 5801033"/>
                <a:gd name="connsiteY7" fmla="*/ 3834581 h 3834581"/>
                <a:gd name="connsiteX8" fmla="*/ 0 w 5801033"/>
                <a:gd name="connsiteY8" fmla="*/ 3834581 h 3834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01033" h="3834581">
                  <a:moveTo>
                    <a:pt x="2072149" y="408531"/>
                  </a:moveTo>
                  <a:cubicBezTo>
                    <a:pt x="1238884" y="408531"/>
                    <a:pt x="563389" y="1084026"/>
                    <a:pt x="563389" y="1917291"/>
                  </a:cubicBezTo>
                  <a:cubicBezTo>
                    <a:pt x="563389" y="2750556"/>
                    <a:pt x="1238884" y="3426051"/>
                    <a:pt x="2072149" y="3426051"/>
                  </a:cubicBezTo>
                  <a:cubicBezTo>
                    <a:pt x="2905414" y="3426051"/>
                    <a:pt x="3580909" y="2750556"/>
                    <a:pt x="3580909" y="1917291"/>
                  </a:cubicBezTo>
                  <a:cubicBezTo>
                    <a:pt x="3580909" y="1084026"/>
                    <a:pt x="2905414" y="408531"/>
                    <a:pt x="2072149" y="408531"/>
                  </a:cubicBezTo>
                  <a:close/>
                  <a:moveTo>
                    <a:pt x="0" y="0"/>
                  </a:moveTo>
                  <a:lnTo>
                    <a:pt x="5801033" y="0"/>
                  </a:lnTo>
                  <a:lnTo>
                    <a:pt x="5801033" y="3834581"/>
                  </a:lnTo>
                  <a:lnTo>
                    <a:pt x="0" y="3834581"/>
                  </a:lnTo>
                  <a:close/>
                </a:path>
              </a:pathLst>
            </a:cu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339781" y="2875597"/>
              <a:ext cx="1101585" cy="61555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400" i="1" dirty="0" smtClean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not p</a:t>
              </a:r>
              <a:endParaRPr lang="en-US" sz="3400" b="0" i="1" cap="none" spc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1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Propositions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Why think of meanings of sentences as sets of worlds?</a:t>
            </a:r>
          </a:p>
          <a:p>
            <a:pPr marL="0" indent="0">
              <a:buNone/>
            </a:pPr>
            <a:r>
              <a:rPr lang="en-US" b="1" dirty="0"/>
              <a:t>Reason 1. </a:t>
            </a:r>
            <a:r>
              <a:rPr lang="en-US" dirty="0"/>
              <a:t>To capture the meaning of </a:t>
            </a:r>
            <a:r>
              <a:rPr lang="en-US" b="1" dirty="0">
                <a:solidFill>
                  <a:srgbClr val="00B050"/>
                </a:solidFill>
              </a:rPr>
              <a:t>logical connectives</a:t>
            </a:r>
            <a:r>
              <a:rPr lang="en-US" dirty="0"/>
              <a:t>, such as </a:t>
            </a:r>
            <a:r>
              <a:rPr lang="en-US" i="1" dirty="0"/>
              <a:t>and</a:t>
            </a:r>
            <a:r>
              <a:rPr lang="en-US" dirty="0"/>
              <a:t>, </a:t>
            </a:r>
            <a:r>
              <a:rPr lang="en-US" i="1" dirty="0"/>
              <a:t>or</a:t>
            </a:r>
            <a:r>
              <a:rPr lang="en-US" dirty="0"/>
              <a:t>, and </a:t>
            </a:r>
            <a:r>
              <a:rPr lang="en-US" i="1" dirty="0" smtClean="0"/>
              <a:t>not</a:t>
            </a:r>
            <a:r>
              <a:rPr lang="en-US" dirty="0"/>
              <a:t>.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Reason 2. </a:t>
            </a:r>
            <a:r>
              <a:rPr lang="en-US" dirty="0" smtClean="0"/>
              <a:t>To capture intuitive </a:t>
            </a:r>
            <a:r>
              <a:rPr lang="en-US" dirty="0"/>
              <a:t>relationships between sentences, such as </a:t>
            </a:r>
            <a:r>
              <a:rPr lang="en-US" b="1" dirty="0">
                <a:solidFill>
                  <a:srgbClr val="00B050"/>
                </a:solidFill>
              </a:rPr>
              <a:t>entailment</a:t>
            </a:r>
            <a:r>
              <a:rPr lang="en-US" dirty="0"/>
              <a:t> or </a:t>
            </a:r>
            <a:r>
              <a:rPr lang="en-US" b="1" dirty="0">
                <a:solidFill>
                  <a:srgbClr val="00B050"/>
                </a:solidFill>
              </a:rPr>
              <a:t>contradiction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609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Propositions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4923503" cy="51673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Whenever (9) </a:t>
            </a:r>
            <a:r>
              <a:rPr lang="en-US" dirty="0"/>
              <a:t>is </a:t>
            </a:r>
            <a:r>
              <a:rPr lang="en-US" dirty="0" smtClean="0"/>
              <a:t>true, (8) is also true. </a:t>
            </a:r>
            <a:r>
              <a:rPr lang="en-US" dirty="0"/>
              <a:t>We say that </a:t>
            </a:r>
            <a:r>
              <a:rPr lang="en-US" dirty="0" smtClean="0"/>
              <a:t>(9) </a:t>
            </a:r>
            <a:r>
              <a:rPr lang="en-US" b="1" dirty="0">
                <a:solidFill>
                  <a:srgbClr val="00B050"/>
                </a:solidFill>
              </a:rPr>
              <a:t>entails</a:t>
            </a:r>
            <a:r>
              <a:rPr lang="en-US" dirty="0"/>
              <a:t> </a:t>
            </a:r>
            <a:r>
              <a:rPr lang="en-US" dirty="0" smtClean="0"/>
              <a:t>(8).</a:t>
            </a: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(8) </a:t>
            </a:r>
            <a:r>
              <a:rPr lang="en-US" dirty="0">
                <a:solidFill>
                  <a:srgbClr val="FF0000"/>
                </a:solidFill>
              </a:rPr>
              <a:t>There is a triangle inside the circle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5"/>
                </a:solidFill>
              </a:rPr>
              <a:t>(9) </a:t>
            </a:r>
            <a:r>
              <a:rPr lang="en-US" dirty="0">
                <a:solidFill>
                  <a:schemeClr val="accent5"/>
                </a:solidFill>
              </a:rPr>
              <a:t>There is a shaded triangle inside the circle</a:t>
            </a:r>
            <a:r>
              <a:rPr lang="en-US" dirty="0" smtClean="0">
                <a:solidFill>
                  <a:schemeClr val="accent5"/>
                </a:solidFill>
              </a:rPr>
              <a:t>.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(9) </a:t>
            </a:r>
            <a:r>
              <a:rPr lang="en-US" dirty="0"/>
              <a:t>i</a:t>
            </a:r>
            <a:r>
              <a:rPr lang="en-US" dirty="0" smtClean="0"/>
              <a:t>s true in a subset of the scenarios in which (8) is true.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6341535" y="1435608"/>
            <a:ext cx="5012265" cy="4868766"/>
            <a:chOff x="6341535" y="1435608"/>
            <a:chExt cx="5012265" cy="4868766"/>
          </a:xfrm>
        </p:grpSpPr>
        <p:grpSp>
          <p:nvGrpSpPr>
            <p:cNvPr id="29" name="Group 28"/>
            <p:cNvGrpSpPr/>
            <p:nvPr/>
          </p:nvGrpSpPr>
          <p:grpSpPr>
            <a:xfrm>
              <a:off x="6531478" y="1603049"/>
              <a:ext cx="4632378" cy="4701325"/>
              <a:chOff x="3779811" y="1550483"/>
              <a:chExt cx="4632378" cy="4701325"/>
            </a:xfrm>
          </p:grpSpPr>
          <p:grpSp>
            <p:nvGrpSpPr>
              <p:cNvPr id="54" name="Group 53"/>
              <p:cNvGrpSpPr/>
              <p:nvPr/>
            </p:nvGrpSpPr>
            <p:grpSpPr>
              <a:xfrm>
                <a:off x="3780758" y="4068587"/>
                <a:ext cx="4631431" cy="2183221"/>
                <a:chOff x="3776534" y="4088998"/>
                <a:chExt cx="4631431" cy="2183221"/>
              </a:xfrm>
            </p:grpSpPr>
            <p:grpSp>
              <p:nvGrpSpPr>
                <p:cNvPr id="65" name="Group 64"/>
                <p:cNvGrpSpPr/>
                <p:nvPr/>
              </p:nvGrpSpPr>
              <p:grpSpPr>
                <a:xfrm>
                  <a:off x="3776534" y="4088998"/>
                  <a:ext cx="2131142" cy="2183221"/>
                  <a:chOff x="6408800" y="2337387"/>
                  <a:chExt cx="2131142" cy="2183221"/>
                </a:xfrm>
              </p:grpSpPr>
              <p:sp>
                <p:nvSpPr>
                  <p:cNvPr id="71" name="Isosceles Triangle 70"/>
                  <p:cNvSpPr/>
                  <p:nvPr/>
                </p:nvSpPr>
                <p:spPr>
                  <a:xfrm>
                    <a:off x="7474371" y="3585216"/>
                    <a:ext cx="875071" cy="754372"/>
                  </a:xfrm>
                  <a:prstGeom prst="triangle">
                    <a:avLst/>
                  </a:prstGeom>
                  <a:pattFill prst="ltUpDiag">
                    <a:fgClr>
                      <a:schemeClr val="tx1"/>
                    </a:fgClr>
                    <a:bgClr>
                      <a:schemeClr val="bg1"/>
                    </a:bgClr>
                  </a:pattFill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" name="Oval 71"/>
                  <p:cNvSpPr/>
                  <p:nvPr/>
                </p:nvSpPr>
                <p:spPr>
                  <a:xfrm>
                    <a:off x="6747826" y="2537057"/>
                    <a:ext cx="1239594" cy="1225681"/>
                  </a:xfrm>
                  <a:prstGeom prst="ellipse">
                    <a:avLst/>
                  </a:prstGeom>
                  <a:noFill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" name="Rounded Rectangle 72"/>
                  <p:cNvSpPr/>
                  <p:nvPr/>
                </p:nvSpPr>
                <p:spPr>
                  <a:xfrm>
                    <a:off x="6408800" y="2337387"/>
                    <a:ext cx="2131142" cy="2183221"/>
                  </a:xfrm>
                  <a:prstGeom prst="roundRect">
                    <a:avLst/>
                  </a:prstGeom>
                  <a:noFill/>
                  <a:ln>
                    <a:prstDash val="dash"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t"/>
                  <a:lstStyle/>
                  <a:p>
                    <a:r>
                      <a:rPr lang="en-US" sz="2000" dirty="0"/>
                      <a:t>3</a:t>
                    </a:r>
                  </a:p>
                </p:txBody>
              </p:sp>
            </p:grpSp>
            <p:grpSp>
              <p:nvGrpSpPr>
                <p:cNvPr id="66" name="Group 65"/>
                <p:cNvGrpSpPr/>
                <p:nvPr/>
              </p:nvGrpSpPr>
              <p:grpSpPr>
                <a:xfrm>
                  <a:off x="6276823" y="4088998"/>
                  <a:ext cx="2131142" cy="2183221"/>
                  <a:chOff x="9088108" y="1690683"/>
                  <a:chExt cx="2131142" cy="2183221"/>
                </a:xfrm>
              </p:grpSpPr>
              <p:sp>
                <p:nvSpPr>
                  <p:cNvPr id="67" name="Isosceles Triangle 66"/>
                  <p:cNvSpPr/>
                  <p:nvPr/>
                </p:nvSpPr>
                <p:spPr>
                  <a:xfrm>
                    <a:off x="9760107" y="1846047"/>
                    <a:ext cx="1338697" cy="1154050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" name="Oval 67"/>
                  <p:cNvSpPr/>
                  <p:nvPr/>
                </p:nvSpPr>
                <p:spPr>
                  <a:xfrm>
                    <a:off x="10113187" y="2243425"/>
                    <a:ext cx="632535" cy="625436"/>
                  </a:xfrm>
                  <a:prstGeom prst="ellipse">
                    <a:avLst/>
                  </a:prstGeom>
                  <a:pattFill prst="ltUpDiag">
                    <a:fgClr>
                      <a:schemeClr val="tx1"/>
                    </a:fgClr>
                    <a:bgClr>
                      <a:schemeClr val="bg1"/>
                    </a:bgClr>
                  </a:pattFill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" name="Rectangle 68"/>
                  <p:cNvSpPr/>
                  <p:nvPr/>
                </p:nvSpPr>
                <p:spPr>
                  <a:xfrm>
                    <a:off x="9398090" y="3137254"/>
                    <a:ext cx="1258957" cy="488233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" name="Rounded Rectangle 69"/>
                  <p:cNvSpPr/>
                  <p:nvPr/>
                </p:nvSpPr>
                <p:spPr>
                  <a:xfrm>
                    <a:off x="9088108" y="1690683"/>
                    <a:ext cx="2131142" cy="2183221"/>
                  </a:xfrm>
                  <a:prstGeom prst="roundRect">
                    <a:avLst/>
                  </a:prstGeom>
                  <a:noFill/>
                  <a:ln>
                    <a:prstDash val="dash"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t"/>
                  <a:lstStyle/>
                  <a:p>
                    <a:r>
                      <a:rPr lang="en-US" sz="2000" dirty="0" smtClean="0"/>
                      <a:t>4</a:t>
                    </a:r>
                    <a:endParaRPr lang="en-US" sz="2000" dirty="0"/>
                  </a:p>
                </p:txBody>
              </p:sp>
            </p:grpSp>
          </p:grpSp>
          <p:grpSp>
            <p:nvGrpSpPr>
              <p:cNvPr id="55" name="Group 54"/>
              <p:cNvGrpSpPr/>
              <p:nvPr/>
            </p:nvGrpSpPr>
            <p:grpSpPr>
              <a:xfrm>
                <a:off x="3779811" y="1550483"/>
                <a:ext cx="4632378" cy="2183221"/>
                <a:chOff x="3763006" y="1549332"/>
                <a:chExt cx="4632378" cy="2183221"/>
              </a:xfrm>
            </p:grpSpPr>
            <p:grpSp>
              <p:nvGrpSpPr>
                <p:cNvPr id="56" name="Group 55"/>
                <p:cNvGrpSpPr/>
                <p:nvPr/>
              </p:nvGrpSpPr>
              <p:grpSpPr>
                <a:xfrm>
                  <a:off x="3763006" y="1549332"/>
                  <a:ext cx="2131142" cy="2183221"/>
                  <a:chOff x="838201" y="1690689"/>
                  <a:chExt cx="2131142" cy="2183221"/>
                </a:xfrm>
              </p:grpSpPr>
              <p:sp>
                <p:nvSpPr>
                  <p:cNvPr id="62" name="Oval 61"/>
                  <p:cNvSpPr/>
                  <p:nvPr/>
                </p:nvSpPr>
                <p:spPr>
                  <a:xfrm>
                    <a:off x="1157748" y="2044646"/>
                    <a:ext cx="1503107" cy="1486236"/>
                  </a:xfrm>
                  <a:prstGeom prst="ellipse">
                    <a:avLst/>
                  </a:prstGeom>
                  <a:noFill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" name="Isosceles Triangle 62"/>
                  <p:cNvSpPr/>
                  <p:nvPr/>
                </p:nvSpPr>
                <p:spPr>
                  <a:xfrm>
                    <a:off x="1462960" y="2405110"/>
                    <a:ext cx="875071" cy="754372"/>
                  </a:xfrm>
                  <a:prstGeom prst="triangle">
                    <a:avLst/>
                  </a:prstGeom>
                  <a:pattFill prst="ltUpDiag">
                    <a:fgClr>
                      <a:schemeClr val="tx1"/>
                    </a:fgClr>
                    <a:bgClr>
                      <a:schemeClr val="bg1"/>
                    </a:bgClr>
                  </a:pattFill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" name="Rounded Rectangle 63"/>
                  <p:cNvSpPr/>
                  <p:nvPr/>
                </p:nvSpPr>
                <p:spPr>
                  <a:xfrm>
                    <a:off x="838201" y="1690689"/>
                    <a:ext cx="2131142" cy="2183221"/>
                  </a:xfrm>
                  <a:prstGeom prst="roundRect">
                    <a:avLst/>
                  </a:prstGeom>
                  <a:noFill/>
                  <a:ln>
                    <a:prstDash val="dash"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t"/>
                  <a:lstStyle/>
                  <a:p>
                    <a:r>
                      <a:rPr lang="en-US" sz="2000" dirty="0" smtClean="0"/>
                      <a:t>1</a:t>
                    </a:r>
                    <a:endParaRPr lang="en-US" sz="2000" dirty="0"/>
                  </a:p>
                </p:txBody>
              </p:sp>
            </p:grpSp>
            <p:grpSp>
              <p:nvGrpSpPr>
                <p:cNvPr id="57" name="Group 56"/>
                <p:cNvGrpSpPr/>
                <p:nvPr/>
              </p:nvGrpSpPr>
              <p:grpSpPr>
                <a:xfrm>
                  <a:off x="6264242" y="1549332"/>
                  <a:ext cx="2131142" cy="2183221"/>
                  <a:chOff x="3589863" y="1690683"/>
                  <a:chExt cx="2131142" cy="2183221"/>
                </a:xfrm>
              </p:grpSpPr>
              <p:sp>
                <p:nvSpPr>
                  <p:cNvPr id="58" name="Rounded Rectangle 57"/>
                  <p:cNvSpPr/>
                  <p:nvPr/>
                </p:nvSpPr>
                <p:spPr>
                  <a:xfrm>
                    <a:off x="3589863" y="1690683"/>
                    <a:ext cx="2131142" cy="2183221"/>
                  </a:xfrm>
                  <a:prstGeom prst="roundRect">
                    <a:avLst/>
                  </a:prstGeom>
                  <a:noFill/>
                  <a:ln>
                    <a:prstDash val="dash"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t"/>
                  <a:lstStyle/>
                  <a:p>
                    <a:r>
                      <a:rPr lang="en-US" sz="2000" dirty="0" smtClean="0"/>
                      <a:t>2</a:t>
                    </a:r>
                    <a:endParaRPr lang="en-US" sz="2000" dirty="0"/>
                  </a:p>
                </p:txBody>
              </p:sp>
              <p:sp>
                <p:nvSpPr>
                  <p:cNvPr id="59" name="Oval 58"/>
                  <p:cNvSpPr/>
                  <p:nvPr/>
                </p:nvSpPr>
                <p:spPr>
                  <a:xfrm>
                    <a:off x="4325136" y="2491831"/>
                    <a:ext cx="1166446" cy="1153354"/>
                  </a:xfrm>
                  <a:prstGeom prst="ellipse">
                    <a:avLst/>
                  </a:prstGeom>
                  <a:noFill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" name="Isosceles Triangle 59"/>
                  <p:cNvSpPr/>
                  <p:nvPr/>
                </p:nvSpPr>
                <p:spPr>
                  <a:xfrm>
                    <a:off x="4673293" y="2646424"/>
                    <a:ext cx="677644" cy="584176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1" name="Diamond 60"/>
                  <p:cNvSpPr/>
                  <p:nvPr/>
                </p:nvSpPr>
                <p:spPr>
                  <a:xfrm>
                    <a:off x="4011810" y="2172109"/>
                    <a:ext cx="1422400" cy="466004"/>
                  </a:xfrm>
                  <a:prstGeom prst="diamond">
                    <a:avLst/>
                  </a:prstGeom>
                  <a:noFill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74" name="Rounded Rectangle 73"/>
            <p:cNvSpPr/>
            <p:nvPr/>
          </p:nvSpPr>
          <p:spPr>
            <a:xfrm>
              <a:off x="6341535" y="1435608"/>
              <a:ext cx="5012265" cy="2518104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6416077" y="1519327"/>
              <a:ext cx="2350659" cy="2350658"/>
            </a:xfrm>
            <a:custGeom>
              <a:avLst/>
              <a:gdLst>
                <a:gd name="connsiteX0" fmla="*/ 419692 w 2518104"/>
                <a:gd name="connsiteY0" fmla="*/ 0 h 2518103"/>
                <a:gd name="connsiteX1" fmla="*/ 2098412 w 2518104"/>
                <a:gd name="connsiteY1" fmla="*/ 0 h 2518103"/>
                <a:gd name="connsiteX2" fmla="*/ 2518104 w 2518104"/>
                <a:gd name="connsiteY2" fmla="*/ 419692 h 2518103"/>
                <a:gd name="connsiteX3" fmla="*/ 2518104 w 2518104"/>
                <a:gd name="connsiteY3" fmla="*/ 2518103 h 2518103"/>
                <a:gd name="connsiteX4" fmla="*/ 419692 w 2518104"/>
                <a:gd name="connsiteY4" fmla="*/ 2518103 h 2518103"/>
                <a:gd name="connsiteX5" fmla="*/ 0 w 2518104"/>
                <a:gd name="connsiteY5" fmla="*/ 2098411 h 2518103"/>
                <a:gd name="connsiteX6" fmla="*/ 0 w 2518104"/>
                <a:gd name="connsiteY6" fmla="*/ 419691 h 2518103"/>
                <a:gd name="connsiteX7" fmla="*/ 71677 w 2518104"/>
                <a:gd name="connsiteY7" fmla="*/ 185038 h 2518103"/>
                <a:gd name="connsiteX8" fmla="*/ 122925 w 2518104"/>
                <a:gd name="connsiteY8" fmla="*/ 122925 h 2518103"/>
                <a:gd name="connsiteX9" fmla="*/ 185038 w 2518104"/>
                <a:gd name="connsiteY9" fmla="*/ 71677 h 2518103"/>
                <a:gd name="connsiteX10" fmla="*/ 419692 w 2518104"/>
                <a:gd name="connsiteY10" fmla="*/ 0 h 2518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18104" h="2518103">
                  <a:moveTo>
                    <a:pt x="419692" y="0"/>
                  </a:moveTo>
                  <a:lnTo>
                    <a:pt x="2098412" y="0"/>
                  </a:lnTo>
                  <a:cubicBezTo>
                    <a:pt x="2330201" y="0"/>
                    <a:pt x="2518104" y="187903"/>
                    <a:pt x="2518104" y="419692"/>
                  </a:cubicBezTo>
                  <a:lnTo>
                    <a:pt x="2518104" y="2518103"/>
                  </a:lnTo>
                  <a:lnTo>
                    <a:pt x="419692" y="2518103"/>
                  </a:lnTo>
                  <a:cubicBezTo>
                    <a:pt x="187903" y="2518103"/>
                    <a:pt x="0" y="2330200"/>
                    <a:pt x="0" y="2098411"/>
                  </a:cubicBezTo>
                  <a:lnTo>
                    <a:pt x="0" y="419691"/>
                  </a:lnTo>
                  <a:cubicBezTo>
                    <a:pt x="0" y="332770"/>
                    <a:pt x="26424" y="252021"/>
                    <a:pt x="71677" y="185038"/>
                  </a:cubicBezTo>
                  <a:lnTo>
                    <a:pt x="122925" y="122925"/>
                  </a:lnTo>
                  <a:lnTo>
                    <a:pt x="185038" y="71677"/>
                  </a:lnTo>
                  <a:cubicBezTo>
                    <a:pt x="252021" y="26424"/>
                    <a:pt x="332771" y="0"/>
                    <a:pt x="419692" y="0"/>
                  </a:cubicBezTo>
                  <a:close/>
                </a:path>
              </a:pathLst>
            </a:custGeom>
            <a:noFill/>
            <a:ln w="38100">
              <a:solidFill>
                <a:schemeClr val="accent5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53401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Propositions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We model an entailment relationship between </a:t>
            </a:r>
            <a:r>
              <a:rPr lang="en-US" i="1" dirty="0" smtClean="0"/>
              <a:t>p</a:t>
            </a:r>
            <a:r>
              <a:rPr lang="en-US" dirty="0" smtClean="0"/>
              <a:t> and </a:t>
            </a:r>
            <a:r>
              <a:rPr lang="en-US" i="1" dirty="0" smtClean="0"/>
              <a:t>q</a:t>
            </a:r>
            <a:r>
              <a:rPr lang="en-US" dirty="0" smtClean="0"/>
              <a:t> as a </a:t>
            </a:r>
            <a:r>
              <a:rPr lang="en-US" b="1" dirty="0" smtClean="0">
                <a:solidFill>
                  <a:srgbClr val="00B050"/>
                </a:solidFill>
              </a:rPr>
              <a:t>subsethood</a:t>
            </a:r>
            <a:r>
              <a:rPr lang="en-US" dirty="0" smtClean="0"/>
              <a:t> relationship between the sets that they denote. If </a:t>
            </a:r>
            <a:r>
              <a:rPr lang="en-US" i="1" dirty="0" smtClean="0"/>
              <a:t>p</a:t>
            </a:r>
            <a:r>
              <a:rPr lang="en-US" dirty="0" smtClean="0"/>
              <a:t> entails </a:t>
            </a:r>
            <a:r>
              <a:rPr lang="en-US" i="1" dirty="0" smtClean="0"/>
              <a:t>q </a:t>
            </a:r>
            <a:r>
              <a:rPr lang="en-US" dirty="0" smtClean="0"/>
              <a:t>(written as </a:t>
            </a:r>
            <a:r>
              <a:rPr lang="en-US" i="1" dirty="0" smtClean="0"/>
              <a:t>p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→</a:t>
            </a:r>
            <a:r>
              <a:rPr lang="en-US" dirty="0" smtClean="0"/>
              <a:t> </a:t>
            </a:r>
            <a:r>
              <a:rPr lang="en-US" i="1" dirty="0" smtClean="0"/>
              <a:t>q</a:t>
            </a:r>
            <a:r>
              <a:rPr lang="en-US" dirty="0" smtClean="0"/>
              <a:t>), the set denoted by </a:t>
            </a:r>
            <a:r>
              <a:rPr lang="en-US" i="1" dirty="0" smtClean="0"/>
              <a:t>p</a:t>
            </a:r>
            <a:r>
              <a:rPr lang="en-US" dirty="0" smtClean="0"/>
              <a:t> is a subset of the set denoted by </a:t>
            </a:r>
            <a:r>
              <a:rPr lang="en-US" i="1" dirty="0" smtClean="0"/>
              <a:t>q</a:t>
            </a:r>
            <a:r>
              <a:rPr lang="en-US" dirty="0" smtClean="0"/>
              <a:t>.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587240" y="3159443"/>
            <a:ext cx="3017520" cy="3017520"/>
            <a:chOff x="5415608" y="3017520"/>
            <a:chExt cx="3017520" cy="3017520"/>
          </a:xfrm>
        </p:grpSpPr>
        <p:sp>
          <p:nvSpPr>
            <p:cNvPr id="7" name="Oval 6"/>
            <p:cNvSpPr/>
            <p:nvPr/>
          </p:nvSpPr>
          <p:spPr>
            <a:xfrm>
              <a:off x="5597996" y="3588773"/>
              <a:ext cx="1875995" cy="187599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3200" i="1" dirty="0" smtClean="0">
                  <a:solidFill>
                    <a:srgbClr val="FF0000"/>
                  </a:solidFill>
                </a:rPr>
                <a:t>p</a:t>
              </a:r>
              <a:endParaRPr lang="en-US" sz="3200" i="1" dirty="0">
                <a:solidFill>
                  <a:srgbClr val="FF0000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5415608" y="3017520"/>
              <a:ext cx="3017520" cy="3017520"/>
            </a:xfrm>
            <a:prstGeom prst="ellipse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3200" i="1" dirty="0" smtClean="0">
                  <a:solidFill>
                    <a:schemeClr val="accent5"/>
                  </a:solidFill>
                </a:rPr>
                <a:t>q</a:t>
              </a:r>
              <a:endParaRPr lang="en-US" sz="3200" i="1" dirty="0">
                <a:solidFill>
                  <a:schemeClr val="accent5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7464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Propositions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4923503" cy="51673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Whenever (10) is true, (11) is false (and vice versa). </a:t>
            </a:r>
            <a:r>
              <a:rPr lang="en-US" dirty="0"/>
              <a:t>We say that </a:t>
            </a:r>
            <a:r>
              <a:rPr lang="en-US" dirty="0" smtClean="0"/>
              <a:t>(10) and (11) </a:t>
            </a:r>
            <a:r>
              <a:rPr lang="en-US" b="1" dirty="0" smtClean="0">
                <a:solidFill>
                  <a:srgbClr val="00B050"/>
                </a:solidFill>
              </a:rPr>
              <a:t>contradict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each other.</a:t>
            </a: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(10) The triangle is inside the circle.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5"/>
                </a:solidFill>
              </a:rPr>
              <a:t>(11) The circle is inside the triangle.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There are no scenarios in which both (10) and (11) are true.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341535" y="1435608"/>
            <a:ext cx="5012265" cy="5036605"/>
            <a:chOff x="6341535" y="1435608"/>
            <a:chExt cx="5012265" cy="5036605"/>
          </a:xfrm>
        </p:grpSpPr>
        <p:grpSp>
          <p:nvGrpSpPr>
            <p:cNvPr id="29" name="Group 28"/>
            <p:cNvGrpSpPr/>
            <p:nvPr/>
          </p:nvGrpSpPr>
          <p:grpSpPr>
            <a:xfrm>
              <a:off x="6531478" y="1603049"/>
              <a:ext cx="4632378" cy="4701325"/>
              <a:chOff x="3779811" y="1550483"/>
              <a:chExt cx="4632378" cy="4701325"/>
            </a:xfrm>
          </p:grpSpPr>
          <p:grpSp>
            <p:nvGrpSpPr>
              <p:cNvPr id="54" name="Group 53"/>
              <p:cNvGrpSpPr/>
              <p:nvPr/>
            </p:nvGrpSpPr>
            <p:grpSpPr>
              <a:xfrm>
                <a:off x="3780758" y="4068587"/>
                <a:ext cx="4631431" cy="2183221"/>
                <a:chOff x="3776534" y="4088998"/>
                <a:chExt cx="4631431" cy="2183221"/>
              </a:xfrm>
            </p:grpSpPr>
            <p:grpSp>
              <p:nvGrpSpPr>
                <p:cNvPr id="65" name="Group 64"/>
                <p:cNvGrpSpPr/>
                <p:nvPr/>
              </p:nvGrpSpPr>
              <p:grpSpPr>
                <a:xfrm>
                  <a:off x="3776534" y="4088998"/>
                  <a:ext cx="2131142" cy="2183221"/>
                  <a:chOff x="6408800" y="2337387"/>
                  <a:chExt cx="2131142" cy="2183221"/>
                </a:xfrm>
              </p:grpSpPr>
              <p:sp>
                <p:nvSpPr>
                  <p:cNvPr id="71" name="Isosceles Triangle 70"/>
                  <p:cNvSpPr/>
                  <p:nvPr/>
                </p:nvSpPr>
                <p:spPr>
                  <a:xfrm>
                    <a:off x="7474371" y="3585216"/>
                    <a:ext cx="875071" cy="754372"/>
                  </a:xfrm>
                  <a:prstGeom prst="triangle">
                    <a:avLst/>
                  </a:prstGeom>
                  <a:pattFill prst="ltUpDiag">
                    <a:fgClr>
                      <a:schemeClr val="tx1"/>
                    </a:fgClr>
                    <a:bgClr>
                      <a:schemeClr val="bg1"/>
                    </a:bgClr>
                  </a:pattFill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" name="Oval 71"/>
                  <p:cNvSpPr/>
                  <p:nvPr/>
                </p:nvSpPr>
                <p:spPr>
                  <a:xfrm>
                    <a:off x="6747826" y="2537057"/>
                    <a:ext cx="1239594" cy="1225681"/>
                  </a:xfrm>
                  <a:prstGeom prst="ellipse">
                    <a:avLst/>
                  </a:prstGeom>
                  <a:noFill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" name="Rounded Rectangle 72"/>
                  <p:cNvSpPr/>
                  <p:nvPr/>
                </p:nvSpPr>
                <p:spPr>
                  <a:xfrm>
                    <a:off x="6408800" y="2337387"/>
                    <a:ext cx="2131142" cy="2183221"/>
                  </a:xfrm>
                  <a:prstGeom prst="roundRect">
                    <a:avLst/>
                  </a:prstGeom>
                  <a:noFill/>
                  <a:ln>
                    <a:prstDash val="dash"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t"/>
                  <a:lstStyle/>
                  <a:p>
                    <a:r>
                      <a:rPr lang="en-US" sz="2000" dirty="0"/>
                      <a:t>3</a:t>
                    </a:r>
                  </a:p>
                </p:txBody>
              </p:sp>
            </p:grpSp>
            <p:grpSp>
              <p:nvGrpSpPr>
                <p:cNvPr id="66" name="Group 65"/>
                <p:cNvGrpSpPr/>
                <p:nvPr/>
              </p:nvGrpSpPr>
              <p:grpSpPr>
                <a:xfrm>
                  <a:off x="6276823" y="4088998"/>
                  <a:ext cx="2131142" cy="2183221"/>
                  <a:chOff x="9088108" y="1690683"/>
                  <a:chExt cx="2131142" cy="2183221"/>
                </a:xfrm>
              </p:grpSpPr>
              <p:sp>
                <p:nvSpPr>
                  <p:cNvPr id="67" name="Isosceles Triangle 66"/>
                  <p:cNvSpPr/>
                  <p:nvPr/>
                </p:nvSpPr>
                <p:spPr>
                  <a:xfrm>
                    <a:off x="9760107" y="1846047"/>
                    <a:ext cx="1338697" cy="1154050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" name="Oval 67"/>
                  <p:cNvSpPr/>
                  <p:nvPr/>
                </p:nvSpPr>
                <p:spPr>
                  <a:xfrm>
                    <a:off x="10113187" y="2243425"/>
                    <a:ext cx="632535" cy="625436"/>
                  </a:xfrm>
                  <a:prstGeom prst="ellipse">
                    <a:avLst/>
                  </a:prstGeom>
                  <a:pattFill prst="ltUpDiag">
                    <a:fgClr>
                      <a:schemeClr val="tx1"/>
                    </a:fgClr>
                    <a:bgClr>
                      <a:schemeClr val="bg1"/>
                    </a:bgClr>
                  </a:pattFill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" name="Rectangle 68"/>
                  <p:cNvSpPr/>
                  <p:nvPr/>
                </p:nvSpPr>
                <p:spPr>
                  <a:xfrm>
                    <a:off x="9398090" y="3137254"/>
                    <a:ext cx="1258957" cy="488233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" name="Rounded Rectangle 69"/>
                  <p:cNvSpPr/>
                  <p:nvPr/>
                </p:nvSpPr>
                <p:spPr>
                  <a:xfrm>
                    <a:off x="9088108" y="1690683"/>
                    <a:ext cx="2131142" cy="2183221"/>
                  </a:xfrm>
                  <a:prstGeom prst="roundRect">
                    <a:avLst/>
                  </a:prstGeom>
                  <a:noFill/>
                  <a:ln>
                    <a:prstDash val="dash"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t"/>
                  <a:lstStyle/>
                  <a:p>
                    <a:r>
                      <a:rPr lang="en-US" sz="2000" dirty="0" smtClean="0"/>
                      <a:t>4</a:t>
                    </a:r>
                    <a:endParaRPr lang="en-US" sz="2000" dirty="0"/>
                  </a:p>
                </p:txBody>
              </p:sp>
            </p:grpSp>
          </p:grpSp>
          <p:grpSp>
            <p:nvGrpSpPr>
              <p:cNvPr id="55" name="Group 54"/>
              <p:cNvGrpSpPr/>
              <p:nvPr/>
            </p:nvGrpSpPr>
            <p:grpSpPr>
              <a:xfrm>
                <a:off x="3779811" y="1550483"/>
                <a:ext cx="4632378" cy="2183221"/>
                <a:chOff x="3763006" y="1549332"/>
                <a:chExt cx="4632378" cy="2183221"/>
              </a:xfrm>
            </p:grpSpPr>
            <p:grpSp>
              <p:nvGrpSpPr>
                <p:cNvPr id="56" name="Group 55"/>
                <p:cNvGrpSpPr/>
                <p:nvPr/>
              </p:nvGrpSpPr>
              <p:grpSpPr>
                <a:xfrm>
                  <a:off x="3763006" y="1549332"/>
                  <a:ext cx="2131142" cy="2183221"/>
                  <a:chOff x="838201" y="1690689"/>
                  <a:chExt cx="2131142" cy="2183221"/>
                </a:xfrm>
              </p:grpSpPr>
              <p:sp>
                <p:nvSpPr>
                  <p:cNvPr id="62" name="Oval 61"/>
                  <p:cNvSpPr/>
                  <p:nvPr/>
                </p:nvSpPr>
                <p:spPr>
                  <a:xfrm>
                    <a:off x="1157748" y="2044646"/>
                    <a:ext cx="1503107" cy="1486236"/>
                  </a:xfrm>
                  <a:prstGeom prst="ellipse">
                    <a:avLst/>
                  </a:prstGeom>
                  <a:noFill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" name="Isosceles Triangle 62"/>
                  <p:cNvSpPr/>
                  <p:nvPr/>
                </p:nvSpPr>
                <p:spPr>
                  <a:xfrm>
                    <a:off x="1462960" y="2405110"/>
                    <a:ext cx="875071" cy="754372"/>
                  </a:xfrm>
                  <a:prstGeom prst="triangle">
                    <a:avLst/>
                  </a:prstGeom>
                  <a:pattFill prst="ltUpDiag">
                    <a:fgClr>
                      <a:schemeClr val="tx1"/>
                    </a:fgClr>
                    <a:bgClr>
                      <a:schemeClr val="bg1"/>
                    </a:bgClr>
                  </a:pattFill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" name="Rounded Rectangle 63"/>
                  <p:cNvSpPr/>
                  <p:nvPr/>
                </p:nvSpPr>
                <p:spPr>
                  <a:xfrm>
                    <a:off x="838201" y="1690689"/>
                    <a:ext cx="2131142" cy="2183221"/>
                  </a:xfrm>
                  <a:prstGeom prst="roundRect">
                    <a:avLst/>
                  </a:prstGeom>
                  <a:noFill/>
                  <a:ln>
                    <a:prstDash val="dash"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t"/>
                  <a:lstStyle/>
                  <a:p>
                    <a:r>
                      <a:rPr lang="en-US" sz="2000" dirty="0" smtClean="0"/>
                      <a:t>1</a:t>
                    </a:r>
                    <a:endParaRPr lang="en-US" sz="2000" dirty="0"/>
                  </a:p>
                </p:txBody>
              </p:sp>
            </p:grpSp>
            <p:grpSp>
              <p:nvGrpSpPr>
                <p:cNvPr id="57" name="Group 56"/>
                <p:cNvGrpSpPr/>
                <p:nvPr/>
              </p:nvGrpSpPr>
              <p:grpSpPr>
                <a:xfrm>
                  <a:off x="6264242" y="1549332"/>
                  <a:ext cx="2131142" cy="2183221"/>
                  <a:chOff x="3589863" y="1690683"/>
                  <a:chExt cx="2131142" cy="2183221"/>
                </a:xfrm>
              </p:grpSpPr>
              <p:sp>
                <p:nvSpPr>
                  <p:cNvPr id="58" name="Rounded Rectangle 57"/>
                  <p:cNvSpPr/>
                  <p:nvPr/>
                </p:nvSpPr>
                <p:spPr>
                  <a:xfrm>
                    <a:off x="3589863" y="1690683"/>
                    <a:ext cx="2131142" cy="2183221"/>
                  </a:xfrm>
                  <a:prstGeom prst="roundRect">
                    <a:avLst/>
                  </a:prstGeom>
                  <a:noFill/>
                  <a:ln>
                    <a:prstDash val="dash"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t"/>
                  <a:lstStyle/>
                  <a:p>
                    <a:r>
                      <a:rPr lang="en-US" sz="2000" dirty="0" smtClean="0"/>
                      <a:t>2</a:t>
                    </a:r>
                    <a:endParaRPr lang="en-US" sz="2000" dirty="0"/>
                  </a:p>
                </p:txBody>
              </p:sp>
              <p:sp>
                <p:nvSpPr>
                  <p:cNvPr id="59" name="Oval 58"/>
                  <p:cNvSpPr/>
                  <p:nvPr/>
                </p:nvSpPr>
                <p:spPr>
                  <a:xfrm>
                    <a:off x="4325136" y="2491831"/>
                    <a:ext cx="1166446" cy="1153354"/>
                  </a:xfrm>
                  <a:prstGeom prst="ellipse">
                    <a:avLst/>
                  </a:prstGeom>
                  <a:noFill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" name="Isosceles Triangle 59"/>
                  <p:cNvSpPr/>
                  <p:nvPr/>
                </p:nvSpPr>
                <p:spPr>
                  <a:xfrm>
                    <a:off x="4673293" y="2646424"/>
                    <a:ext cx="677644" cy="584176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1" name="Diamond 60"/>
                  <p:cNvSpPr/>
                  <p:nvPr/>
                </p:nvSpPr>
                <p:spPr>
                  <a:xfrm>
                    <a:off x="4011810" y="2172109"/>
                    <a:ext cx="1422400" cy="466004"/>
                  </a:xfrm>
                  <a:prstGeom prst="diamond">
                    <a:avLst/>
                  </a:prstGeom>
                  <a:noFill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74" name="Rounded Rectangle 73"/>
            <p:cNvSpPr/>
            <p:nvPr/>
          </p:nvSpPr>
          <p:spPr>
            <a:xfrm>
              <a:off x="6341535" y="1435608"/>
              <a:ext cx="5012265" cy="2518104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8837590" y="3954109"/>
              <a:ext cx="2516209" cy="2518104"/>
            </a:xfrm>
            <a:prstGeom prst="roundRect">
              <a:avLst/>
            </a:prstGeom>
            <a:noFill/>
            <a:ln w="38100">
              <a:solidFill>
                <a:schemeClr val="accent5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07346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Propositions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We model a contradiction relationship between </a:t>
            </a:r>
            <a:r>
              <a:rPr lang="en-US" i="1" dirty="0" smtClean="0"/>
              <a:t>p</a:t>
            </a:r>
            <a:r>
              <a:rPr lang="en-US" dirty="0" smtClean="0"/>
              <a:t> and </a:t>
            </a:r>
            <a:r>
              <a:rPr lang="en-US" i="1" dirty="0" smtClean="0"/>
              <a:t>q</a:t>
            </a:r>
            <a:r>
              <a:rPr lang="en-US" dirty="0" smtClean="0"/>
              <a:t> as a </a:t>
            </a:r>
            <a:r>
              <a:rPr lang="en-US" b="1" dirty="0" smtClean="0">
                <a:solidFill>
                  <a:srgbClr val="00B050"/>
                </a:solidFill>
              </a:rPr>
              <a:t>disjointness</a:t>
            </a:r>
            <a:r>
              <a:rPr lang="en-US" dirty="0" smtClean="0"/>
              <a:t> relationship between the sets that they denote. If </a:t>
            </a:r>
            <a:r>
              <a:rPr lang="en-US" i="1" dirty="0" smtClean="0"/>
              <a:t>p</a:t>
            </a:r>
            <a:r>
              <a:rPr lang="en-US" dirty="0" smtClean="0"/>
              <a:t> and </a:t>
            </a:r>
            <a:r>
              <a:rPr lang="en-US" i="1" dirty="0" smtClean="0"/>
              <a:t>q</a:t>
            </a:r>
            <a:r>
              <a:rPr lang="en-US" dirty="0" smtClean="0"/>
              <a:t> contradict each other, the sets they denote are disjoint.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845308" y="3159443"/>
            <a:ext cx="6501384" cy="3017520"/>
            <a:chOff x="2843784" y="3017520"/>
            <a:chExt cx="6501384" cy="3017520"/>
          </a:xfrm>
        </p:grpSpPr>
        <p:sp>
          <p:nvSpPr>
            <p:cNvPr id="9" name="Oval 8"/>
            <p:cNvSpPr/>
            <p:nvPr/>
          </p:nvSpPr>
          <p:spPr>
            <a:xfrm>
              <a:off x="2843784" y="3017520"/>
              <a:ext cx="3017520" cy="301752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3200" i="1" dirty="0" smtClean="0">
                  <a:solidFill>
                    <a:srgbClr val="FF0000"/>
                  </a:solidFill>
                </a:rPr>
                <a:t>p</a:t>
              </a:r>
              <a:endParaRPr lang="en-US" sz="3200" i="1" dirty="0">
                <a:solidFill>
                  <a:srgbClr val="FF0000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327648" y="3017520"/>
              <a:ext cx="3017520" cy="3017520"/>
            </a:xfrm>
            <a:prstGeom prst="ellipse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3200" i="1" dirty="0" smtClean="0">
                  <a:solidFill>
                    <a:schemeClr val="accent5"/>
                  </a:solidFill>
                </a:rPr>
                <a:t>q</a:t>
              </a:r>
              <a:endParaRPr lang="en-US" sz="3200" i="1" dirty="0">
                <a:solidFill>
                  <a:schemeClr val="accent5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2292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Propositions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1673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Why think of meanings of sentences as sets of worlds?</a:t>
            </a:r>
          </a:p>
          <a:p>
            <a:pPr marL="0" indent="0">
              <a:buNone/>
            </a:pPr>
            <a:r>
              <a:rPr lang="en-US" b="1" dirty="0"/>
              <a:t>Reason 1. </a:t>
            </a:r>
            <a:r>
              <a:rPr lang="en-US" dirty="0"/>
              <a:t>To capture the meaning of </a:t>
            </a:r>
            <a:r>
              <a:rPr lang="en-US" b="1" dirty="0">
                <a:solidFill>
                  <a:srgbClr val="00B050"/>
                </a:solidFill>
              </a:rPr>
              <a:t>logical connectives</a:t>
            </a:r>
            <a:r>
              <a:rPr lang="en-US" dirty="0"/>
              <a:t>, such as </a:t>
            </a:r>
            <a:r>
              <a:rPr lang="en-US" i="1" dirty="0"/>
              <a:t>and</a:t>
            </a:r>
            <a:r>
              <a:rPr lang="en-US" dirty="0"/>
              <a:t>, </a:t>
            </a:r>
            <a:r>
              <a:rPr lang="en-US" i="1" dirty="0" smtClean="0"/>
              <a:t>or</a:t>
            </a:r>
            <a:r>
              <a:rPr lang="en-US" dirty="0" smtClean="0"/>
              <a:t>, and </a:t>
            </a:r>
            <a:r>
              <a:rPr lang="en-US" i="1" dirty="0" smtClean="0"/>
              <a:t>not</a:t>
            </a:r>
            <a:r>
              <a:rPr lang="en-US" dirty="0"/>
              <a:t>.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Reason 2. </a:t>
            </a:r>
            <a:r>
              <a:rPr lang="en-US" dirty="0" smtClean="0"/>
              <a:t>To capture intuitive </a:t>
            </a:r>
            <a:r>
              <a:rPr lang="en-US" dirty="0"/>
              <a:t>relationships between sentences, such as </a:t>
            </a:r>
            <a:r>
              <a:rPr lang="en-US" b="1" dirty="0">
                <a:solidFill>
                  <a:srgbClr val="00B050"/>
                </a:solidFill>
              </a:rPr>
              <a:t>entailment</a:t>
            </a:r>
            <a:r>
              <a:rPr lang="en-US" dirty="0"/>
              <a:t> or </a:t>
            </a:r>
            <a:r>
              <a:rPr lang="en-US" b="1" dirty="0">
                <a:solidFill>
                  <a:srgbClr val="00B050"/>
                </a:solidFill>
              </a:rPr>
              <a:t>contradiction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b="1" dirty="0" smtClean="0"/>
              <a:t>Reason 3.</a:t>
            </a:r>
            <a:r>
              <a:rPr lang="en-US" dirty="0" smtClean="0"/>
              <a:t> </a:t>
            </a:r>
            <a:r>
              <a:rPr lang="en-US" dirty="0"/>
              <a:t>To model beliefs and belief updates, desires, etc. via possible worlds. E.g., imagine </a:t>
            </a:r>
            <a:r>
              <a:rPr lang="en-US" dirty="0" smtClean="0"/>
              <a:t>you don’t </a:t>
            </a:r>
            <a:r>
              <a:rPr lang="en-US" dirty="0"/>
              <a:t>know if (2) </a:t>
            </a:r>
            <a:r>
              <a:rPr lang="en-US" dirty="0" smtClean="0"/>
              <a:t>is </a:t>
            </a:r>
            <a:r>
              <a:rPr lang="en-US" dirty="0"/>
              <a:t>true.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(2) It was raining in Saint Petersburg on August 23, </a:t>
            </a:r>
            <a:r>
              <a:rPr lang="en-US" dirty="0" smtClean="0"/>
              <a:t>1989 </a:t>
            </a:r>
            <a:r>
              <a:rPr lang="en-US" dirty="0"/>
              <a:t>at 6am.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set of worlds compatible with your beliefs will contain </a:t>
            </a:r>
            <a:r>
              <a:rPr lang="en-US" dirty="0" smtClean="0"/>
              <a:t>both the </a:t>
            </a:r>
            <a:r>
              <a:rPr lang="en-US" dirty="0"/>
              <a:t>worlds in which it was raining in </a:t>
            </a:r>
            <a:r>
              <a:rPr lang="en-US" dirty="0" err="1" smtClean="0"/>
              <a:t>SPb</a:t>
            </a:r>
            <a:r>
              <a:rPr lang="en-US" dirty="0" smtClean="0"/>
              <a:t> </a:t>
            </a:r>
            <a:r>
              <a:rPr lang="en-US" dirty="0"/>
              <a:t>on </a:t>
            </a:r>
            <a:r>
              <a:rPr lang="en-US" dirty="0" smtClean="0"/>
              <a:t>8/23/1989 </a:t>
            </a:r>
            <a:r>
              <a:rPr lang="en-US" dirty="0"/>
              <a:t>at 6am, </a:t>
            </a:r>
            <a:r>
              <a:rPr lang="en-US" dirty="0" smtClean="0"/>
              <a:t>and those </a:t>
            </a:r>
            <a:r>
              <a:rPr lang="en-US" dirty="0"/>
              <a:t>in which it wasn’t. What happens if I utter (2) (and </a:t>
            </a:r>
            <a:r>
              <a:rPr lang="en-US" dirty="0" smtClean="0"/>
              <a:t>you believe </a:t>
            </a:r>
            <a:r>
              <a:rPr lang="en-US" dirty="0"/>
              <a:t>me)?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74755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Propositions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How do sentences like </a:t>
            </a:r>
            <a:r>
              <a:rPr lang="en-US" dirty="0" smtClean="0"/>
              <a:t>(12) </a:t>
            </a:r>
            <a:r>
              <a:rPr lang="en-US" dirty="0"/>
              <a:t>and </a:t>
            </a:r>
            <a:r>
              <a:rPr lang="en-US" dirty="0" smtClean="0"/>
              <a:t>(13) </a:t>
            </a:r>
            <a:r>
              <a:rPr lang="en-US" dirty="0"/>
              <a:t>fit into the picture?</a:t>
            </a:r>
          </a:p>
          <a:p>
            <a:pPr marL="0" indent="0">
              <a:buNone/>
            </a:pPr>
            <a:r>
              <a:rPr lang="en-US" dirty="0"/>
              <a:t>(12) Who </a:t>
            </a:r>
            <a:r>
              <a:rPr lang="en-US" dirty="0" smtClean="0"/>
              <a:t>drank the potion?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(13) </a:t>
            </a:r>
            <a:r>
              <a:rPr lang="en-US" dirty="0" smtClean="0"/>
              <a:t>Drink the potion!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We can think of </a:t>
            </a:r>
            <a:r>
              <a:rPr lang="en-US" b="1" dirty="0">
                <a:solidFill>
                  <a:srgbClr val="00B050"/>
                </a:solidFill>
              </a:rPr>
              <a:t>questions</a:t>
            </a:r>
            <a:r>
              <a:rPr lang="en-US" dirty="0"/>
              <a:t> as denoting sets of </a:t>
            </a:r>
            <a:r>
              <a:rPr lang="en-US" dirty="0" smtClean="0"/>
              <a:t>propositions (i.e., sets of sets of worlds!) </a:t>
            </a:r>
            <a:r>
              <a:rPr lang="en-US" dirty="0"/>
              <a:t>that can serve as answers to those questions. What would </a:t>
            </a:r>
            <a:r>
              <a:rPr lang="en-US" dirty="0" smtClean="0"/>
              <a:t>the </a:t>
            </a:r>
            <a:r>
              <a:rPr lang="en-US" dirty="0"/>
              <a:t>denotation of (12) </a:t>
            </a:r>
            <a:r>
              <a:rPr lang="en-US" dirty="0" smtClean="0"/>
              <a:t>be then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en-US" dirty="0"/>
              <a:t>We can think of </a:t>
            </a:r>
            <a:r>
              <a:rPr lang="en-US" b="1" dirty="0">
                <a:solidFill>
                  <a:srgbClr val="00B050"/>
                </a:solidFill>
              </a:rPr>
              <a:t>imperatives</a:t>
            </a:r>
            <a:r>
              <a:rPr lang="en-US" dirty="0"/>
              <a:t> as denoting sets of “satisfactory” </a:t>
            </a:r>
            <a:r>
              <a:rPr lang="en-US" dirty="0" smtClean="0"/>
              <a:t>or “desirable” worlds according to the speaker. </a:t>
            </a:r>
            <a:r>
              <a:rPr lang="en-US" dirty="0"/>
              <a:t>What would </a:t>
            </a:r>
            <a:r>
              <a:rPr lang="en-US" dirty="0" smtClean="0"/>
              <a:t>the </a:t>
            </a:r>
            <a:r>
              <a:rPr lang="en-US" dirty="0"/>
              <a:t>denotation of (13) </a:t>
            </a:r>
            <a:r>
              <a:rPr lang="en-US" dirty="0" smtClean="0"/>
              <a:t>be then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8498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838200" y="688258"/>
            <a:ext cx="10515600" cy="616974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hlinkClick r:id="rId2" action="ppaction://hlinksldjump"/>
              </a:rPr>
              <a:t>What is semantics?</a:t>
            </a:r>
            <a:endParaRPr lang="en-US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 smtClean="0">
                <a:hlinkClick r:id="rId3" action="ppaction://hlinksldjump"/>
              </a:rPr>
              <a:t>Compositional semantics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4" action="ppaction://hlinksldjump"/>
              </a:rPr>
              <a:t>Truth conditions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5" action="ppaction://hlinksldjump"/>
              </a:rPr>
              <a:t>Propositions</a:t>
            </a:r>
            <a:endParaRPr lang="en-US" dirty="0" smtClean="0"/>
          </a:p>
          <a:p>
            <a:pPr marL="0" indent="0">
              <a:buNone/>
            </a:pPr>
            <a:r>
              <a:rPr lang="en-US" sz="4400" b="1" dirty="0" smtClean="0">
                <a:solidFill>
                  <a:srgbClr val="00B050"/>
                </a:solidFill>
              </a:rPr>
              <a:t>In-class practice I</a:t>
            </a:r>
          </a:p>
          <a:p>
            <a:pPr marL="0" indent="0">
              <a:buNone/>
            </a:pPr>
            <a:r>
              <a:rPr lang="en-US" dirty="0" smtClean="0">
                <a:hlinkClick r:id="rId6" action="ppaction://hlinksldjump"/>
              </a:rPr>
              <a:t>Baby set theory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7" action="ppaction://hlinksldjump"/>
              </a:rPr>
              <a:t>In-class practice II</a:t>
            </a:r>
            <a:endParaRPr lang="en-US" dirty="0" smtClean="0"/>
          </a:p>
          <a:p>
            <a:pPr marL="0" indent="0">
              <a:buNone/>
            </a:pPr>
            <a:r>
              <a:rPr lang="en-US" dirty="0">
                <a:hlinkClick r:id="rId8" action="ppaction://hlinksldjump"/>
              </a:rPr>
              <a:t>Predication</a:t>
            </a:r>
            <a:endParaRPr lang="en-US" dirty="0"/>
          </a:p>
          <a:p>
            <a:pPr marL="0" indent="0">
              <a:buNone/>
            </a:pPr>
            <a:r>
              <a:rPr lang="en-US" dirty="0" smtClean="0">
                <a:hlinkClick r:id="rId9" action="ppaction://hlinksldjump"/>
              </a:rPr>
              <a:t>In-class </a:t>
            </a:r>
            <a:r>
              <a:rPr lang="en-US" dirty="0" smtClean="0">
                <a:hlinkClick r:id="rId9" action="ppaction://hlinksldjump"/>
              </a:rPr>
              <a:t>practice III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10" action="ppaction://hlinksldjump"/>
              </a:rPr>
              <a:t>Modification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11" action="ppaction://hlinksldjump"/>
              </a:rPr>
              <a:t>In-class practice IV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12" action="ppaction://hlinksldjump"/>
              </a:rPr>
              <a:t>What you need to know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76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What is semantics?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B050"/>
                </a:solidFill>
              </a:rPr>
              <a:t>Semantics</a:t>
            </a:r>
            <a:r>
              <a:rPr lang="en-US" dirty="0" smtClean="0"/>
              <a:t> is:</a:t>
            </a:r>
          </a:p>
          <a:p>
            <a:r>
              <a:rPr lang="en-US" dirty="0" smtClean="0"/>
              <a:t>the part of grammar that represents a speaker’s knowledge of how to interpret the meaning of linguistic expressions (words</a:t>
            </a:r>
            <a:r>
              <a:rPr lang="ru-RU" dirty="0" smtClean="0"/>
              <a:t> </a:t>
            </a:r>
            <a:r>
              <a:rPr lang="en-US" dirty="0" smtClean="0"/>
              <a:t>and phrases)</a:t>
            </a:r>
          </a:p>
          <a:p>
            <a:r>
              <a:rPr lang="en-US" dirty="0" smtClean="0"/>
              <a:t>the subfield of linguistics that studies this knowledge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510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In-class practice I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Assume </a:t>
            </a:r>
            <a:r>
              <a:rPr lang="en-US" i="1" dirty="0" smtClean="0"/>
              <a:t>p</a:t>
            </a:r>
            <a:r>
              <a:rPr lang="en-US" dirty="0" smtClean="0"/>
              <a:t>, </a:t>
            </a:r>
            <a:r>
              <a:rPr lang="en-US" i="1" dirty="0" smtClean="0"/>
              <a:t>q</a:t>
            </a:r>
            <a:r>
              <a:rPr lang="en-US" dirty="0" smtClean="0"/>
              <a:t>, and </a:t>
            </a:r>
            <a:r>
              <a:rPr lang="en-US" i="1" dirty="0" smtClean="0"/>
              <a:t>r</a:t>
            </a:r>
            <a:r>
              <a:rPr lang="en-US" dirty="0" smtClean="0"/>
              <a:t> are declarative sentences logically independent from one another. Draw a diagram for each sentence </a:t>
            </a:r>
            <a:r>
              <a:rPr lang="en-US" i="1" dirty="0" smtClean="0"/>
              <a:t>S</a:t>
            </a:r>
            <a:r>
              <a:rPr lang="en-US" dirty="0" smtClean="0"/>
              <a:t> below. Represent the set of all possible worlds as a rectangle and the propositions denoted by </a:t>
            </a:r>
            <a:r>
              <a:rPr lang="en-US" i="1" dirty="0" smtClean="0"/>
              <a:t>p</a:t>
            </a:r>
            <a:r>
              <a:rPr lang="en-US" dirty="0" smtClean="0"/>
              <a:t>, </a:t>
            </a:r>
            <a:r>
              <a:rPr lang="en-US" i="1" dirty="0" smtClean="0"/>
              <a:t>q</a:t>
            </a:r>
            <a:r>
              <a:rPr lang="en-US" dirty="0" smtClean="0"/>
              <a:t>, and </a:t>
            </a:r>
            <a:r>
              <a:rPr lang="en-US" i="1" dirty="0" smtClean="0"/>
              <a:t>r</a:t>
            </a:r>
            <a:r>
              <a:rPr lang="en-US" dirty="0" smtClean="0"/>
              <a:t> as overlapping circles within this rectangle. No need to draw the possible worlds themselves. Shade the areas in which </a:t>
            </a:r>
            <a:r>
              <a:rPr lang="en-US" i="1" dirty="0" smtClean="0"/>
              <a:t>S</a:t>
            </a:r>
            <a:r>
              <a:rPr lang="en-US" dirty="0" smtClean="0"/>
              <a:t> is true. </a:t>
            </a:r>
          </a:p>
          <a:p>
            <a:r>
              <a:rPr lang="en-US" i="1" dirty="0" smtClean="0"/>
              <a:t>p and q and r</a:t>
            </a:r>
          </a:p>
          <a:p>
            <a:r>
              <a:rPr lang="en-US" i="1" dirty="0" smtClean="0"/>
              <a:t>p and not q</a:t>
            </a:r>
          </a:p>
          <a:p>
            <a:r>
              <a:rPr lang="en-US" i="1" dirty="0" smtClean="0"/>
              <a:t>(p and q) or r</a:t>
            </a:r>
          </a:p>
          <a:p>
            <a:r>
              <a:rPr lang="en-US" i="1" dirty="0" smtClean="0"/>
              <a:t>p and (q or r)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63150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838200" y="688258"/>
            <a:ext cx="10515600" cy="616974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hlinkClick r:id="rId2" action="ppaction://hlinksldjump"/>
              </a:rPr>
              <a:t>What is semantics?</a:t>
            </a:r>
            <a:endParaRPr lang="en-US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 smtClean="0">
                <a:hlinkClick r:id="rId3" action="ppaction://hlinksldjump"/>
              </a:rPr>
              <a:t>Compositional semantics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4" action="ppaction://hlinksldjump"/>
              </a:rPr>
              <a:t>Truth conditions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5" action="ppaction://hlinksldjump"/>
              </a:rPr>
              <a:t>Propositions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6" action="ppaction://hlinksldjump"/>
              </a:rPr>
              <a:t>In-class practice I</a:t>
            </a:r>
            <a:endParaRPr lang="en-US" dirty="0" smtClean="0"/>
          </a:p>
          <a:p>
            <a:pPr marL="0" indent="0">
              <a:buNone/>
            </a:pPr>
            <a:r>
              <a:rPr lang="en-US" sz="4400" b="1" dirty="0" smtClean="0">
                <a:solidFill>
                  <a:srgbClr val="00B050"/>
                </a:solidFill>
              </a:rPr>
              <a:t>Baby set theory</a:t>
            </a:r>
          </a:p>
          <a:p>
            <a:pPr marL="0" indent="0">
              <a:buNone/>
            </a:pPr>
            <a:r>
              <a:rPr lang="en-US" dirty="0" smtClean="0">
                <a:hlinkClick r:id="rId7" action="ppaction://hlinksldjump"/>
              </a:rPr>
              <a:t>In-class practice II</a:t>
            </a:r>
            <a:endParaRPr lang="en-US" dirty="0" smtClean="0"/>
          </a:p>
          <a:p>
            <a:pPr marL="0" indent="0">
              <a:buNone/>
            </a:pPr>
            <a:r>
              <a:rPr lang="en-US" dirty="0">
                <a:hlinkClick r:id="rId8" action="ppaction://hlinksldjump"/>
              </a:rPr>
              <a:t>Predication</a:t>
            </a:r>
            <a:endParaRPr lang="en-US" dirty="0"/>
          </a:p>
          <a:p>
            <a:pPr marL="0" indent="0">
              <a:buNone/>
            </a:pPr>
            <a:r>
              <a:rPr lang="en-US" dirty="0" smtClean="0">
                <a:hlinkClick r:id="rId9" action="ppaction://hlinksldjump"/>
              </a:rPr>
              <a:t>In-class </a:t>
            </a:r>
            <a:r>
              <a:rPr lang="en-US" dirty="0" smtClean="0">
                <a:hlinkClick r:id="rId9" action="ppaction://hlinksldjump"/>
              </a:rPr>
              <a:t>practice III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10" action="ppaction://hlinksldjump"/>
              </a:rPr>
              <a:t>Modification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11" action="ppaction://hlinksldjump"/>
              </a:rPr>
              <a:t>In-class practice IV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12" action="ppaction://hlinksldjump"/>
              </a:rPr>
              <a:t>What you need to know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63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Baby set theory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1673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</a:rPr>
              <a:t>Sets</a:t>
            </a:r>
            <a:r>
              <a:rPr lang="en-US" dirty="0"/>
              <a:t> are abstract unordered collections of distinct objects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(14) {2, 4, 11}</a:t>
            </a:r>
          </a:p>
          <a:p>
            <a:pPr marL="0" indent="0">
              <a:buNone/>
            </a:pPr>
            <a:r>
              <a:rPr lang="en-US" dirty="0" smtClean="0"/>
              <a:t>(15) {4, 2, 11}</a:t>
            </a:r>
          </a:p>
          <a:p>
            <a:pPr marL="0" indent="0">
              <a:buNone/>
            </a:pPr>
            <a:r>
              <a:rPr lang="en-US" dirty="0" smtClean="0"/>
              <a:t>Because sets are unordered, (14) and (15) are the same set.</a:t>
            </a:r>
          </a:p>
          <a:p>
            <a:pPr marL="0" indent="0">
              <a:buNone/>
            </a:pPr>
            <a:r>
              <a:rPr lang="en-US" dirty="0"/>
              <a:t>The objects in a set are called </a:t>
            </a:r>
            <a:r>
              <a:rPr lang="en-US" b="1" dirty="0">
                <a:solidFill>
                  <a:srgbClr val="00B050"/>
                </a:solidFill>
              </a:rPr>
              <a:t>members</a:t>
            </a:r>
            <a:r>
              <a:rPr lang="en-US" dirty="0"/>
              <a:t> or </a:t>
            </a:r>
            <a:r>
              <a:rPr lang="en-US" b="1" dirty="0">
                <a:solidFill>
                  <a:srgbClr val="00B050"/>
                </a:solidFill>
              </a:rPr>
              <a:t>elements </a:t>
            </a:r>
            <a:r>
              <a:rPr lang="en-US" dirty="0"/>
              <a:t>of that set:</a:t>
            </a:r>
          </a:p>
          <a:p>
            <a:pPr marL="0" indent="0">
              <a:buNone/>
            </a:pPr>
            <a:r>
              <a:rPr lang="en-US" dirty="0"/>
              <a:t>(16) 2</a:t>
            </a:r>
            <a:r>
              <a:rPr lang="en-US" dirty="0" smtClean="0"/>
              <a:t> ∈ {2, 4, 11}</a:t>
            </a:r>
          </a:p>
          <a:p>
            <a:pPr marL="0" indent="0">
              <a:buNone/>
            </a:pPr>
            <a:r>
              <a:rPr lang="en-US" dirty="0" smtClean="0"/>
              <a:t>(17) 3 ∉ {2, 4, 11}</a:t>
            </a:r>
          </a:p>
          <a:p>
            <a:pPr marL="0" indent="0">
              <a:buNone/>
            </a:pPr>
            <a:r>
              <a:rPr lang="en-US" dirty="0" smtClean="0"/>
              <a:t>Anything </a:t>
            </a:r>
            <a:r>
              <a:rPr lang="en-US" dirty="0"/>
              <a:t>can be an element of a set, including other sets:</a:t>
            </a:r>
          </a:p>
          <a:p>
            <a:pPr marL="0" indent="0">
              <a:buNone/>
            </a:pPr>
            <a:r>
              <a:rPr lang="en-US" dirty="0" smtClean="0"/>
              <a:t>(18) {8, {</a:t>
            </a:r>
            <a:r>
              <a:rPr lang="el-GR" dirty="0" smtClean="0"/>
              <a:t>π</a:t>
            </a:r>
            <a:r>
              <a:rPr lang="en-US" dirty="0" smtClean="0"/>
              <a:t>, Hermione}, Harry, ◊}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24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Baby set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 set can be </a:t>
            </a:r>
            <a:r>
              <a:rPr lang="en-US" b="1" dirty="0" smtClean="0">
                <a:solidFill>
                  <a:srgbClr val="00B050"/>
                </a:solidFill>
              </a:rPr>
              <a:t>infinite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 smtClean="0"/>
              <a:t>(19) {1, 3, 5, 7, …}</a:t>
            </a:r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00B050"/>
                </a:solidFill>
              </a:rPr>
              <a:t>Singleton </a:t>
            </a:r>
            <a:r>
              <a:rPr lang="en-US" b="1" dirty="0">
                <a:solidFill>
                  <a:srgbClr val="00B050"/>
                </a:solidFill>
              </a:rPr>
              <a:t>sets </a:t>
            </a:r>
            <a:r>
              <a:rPr lang="en-US" dirty="0"/>
              <a:t>contain only one element:</a:t>
            </a:r>
          </a:p>
          <a:p>
            <a:pPr marL="0" indent="0">
              <a:buNone/>
            </a:pPr>
            <a:r>
              <a:rPr lang="en-US" dirty="0" smtClean="0"/>
              <a:t>(20) {6}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b="1" dirty="0">
                <a:solidFill>
                  <a:srgbClr val="00B050"/>
                </a:solidFill>
              </a:rPr>
              <a:t>empty set</a:t>
            </a:r>
            <a:r>
              <a:rPr lang="en-US" dirty="0"/>
              <a:t> contains no elements; the common notation for the empty set is:</a:t>
            </a:r>
          </a:p>
          <a:p>
            <a:pPr marL="0" indent="0">
              <a:buNone/>
            </a:pPr>
            <a:r>
              <a:rPr lang="en-US" dirty="0" smtClean="0"/>
              <a:t>(21) {}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or</a:t>
            </a:r>
          </a:p>
          <a:p>
            <a:pPr marL="0" indent="0">
              <a:buNone/>
            </a:pPr>
            <a:r>
              <a:rPr lang="en-US" dirty="0" smtClean="0"/>
              <a:t>(22) </a:t>
            </a:r>
            <a:r>
              <a:rPr lang="en-US" dirty="0"/>
              <a:t>∅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50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Baby set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</a:t>
            </a:r>
            <a:r>
              <a:rPr lang="en-US" b="1" dirty="0">
                <a:solidFill>
                  <a:srgbClr val="00B050"/>
                </a:solidFill>
              </a:rPr>
              <a:t>cardinality</a:t>
            </a:r>
            <a:r>
              <a:rPr lang="en-US" dirty="0"/>
              <a:t> of a set is the number of elements it contains:</a:t>
            </a:r>
          </a:p>
          <a:p>
            <a:pPr marL="0" indent="0">
              <a:buNone/>
            </a:pPr>
            <a:r>
              <a:rPr lang="nn-NO" dirty="0" smtClean="0"/>
              <a:t>(23) |{5, 0, Hermione}|= 3</a:t>
            </a:r>
          </a:p>
          <a:p>
            <a:pPr marL="0" indent="0">
              <a:buNone/>
            </a:pPr>
            <a:r>
              <a:rPr lang="en-US" dirty="0" smtClean="0"/>
              <a:t>Sometimes </a:t>
            </a:r>
            <a:r>
              <a:rPr lang="en-US" dirty="0"/>
              <a:t>we </a:t>
            </a:r>
            <a:r>
              <a:rPr lang="en-US" dirty="0" smtClean="0"/>
              <a:t>can’t </a:t>
            </a:r>
            <a:r>
              <a:rPr lang="en-US" dirty="0"/>
              <a:t>list all the elements of the set, because there are too many of them, </a:t>
            </a:r>
            <a:r>
              <a:rPr lang="en-US" dirty="0" smtClean="0"/>
              <a:t>or because </a:t>
            </a:r>
            <a:r>
              <a:rPr lang="en-US" dirty="0"/>
              <a:t>we </a:t>
            </a:r>
            <a:r>
              <a:rPr lang="en-US" dirty="0" smtClean="0"/>
              <a:t>don’t </a:t>
            </a:r>
            <a:r>
              <a:rPr lang="en-US" dirty="0"/>
              <a:t>know what they all are. But as long as we know the unique </a:t>
            </a:r>
            <a:r>
              <a:rPr lang="en-US" dirty="0" smtClean="0"/>
              <a:t>distinctive feature </a:t>
            </a:r>
            <a:r>
              <a:rPr lang="en-US" dirty="0"/>
              <a:t>of a given set, we can use </a:t>
            </a:r>
            <a:r>
              <a:rPr lang="en-US" b="1" dirty="0">
                <a:solidFill>
                  <a:srgbClr val="00B050"/>
                </a:solidFill>
              </a:rPr>
              <a:t>predicate notation</a:t>
            </a:r>
            <a:r>
              <a:rPr lang="en-US" dirty="0"/>
              <a:t> to describe that </a:t>
            </a:r>
            <a:r>
              <a:rPr lang="en-US" dirty="0" smtClean="0"/>
              <a:t>set: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(24) </a:t>
            </a:r>
            <a:r>
              <a:rPr lang="en-US" dirty="0"/>
              <a:t>{</a:t>
            </a:r>
            <a:r>
              <a:rPr lang="en-US" dirty="0" err="1" smtClean="0"/>
              <a:t>Drogon</a:t>
            </a:r>
            <a:r>
              <a:rPr lang="en-US" dirty="0"/>
              <a:t>, </a:t>
            </a:r>
            <a:r>
              <a:rPr lang="en-US" dirty="0" err="1"/>
              <a:t>Rhaegal</a:t>
            </a:r>
            <a:r>
              <a:rPr lang="en-US" dirty="0"/>
              <a:t>, </a:t>
            </a:r>
            <a:r>
              <a:rPr lang="en-US" dirty="0" err="1"/>
              <a:t>Viserion</a:t>
            </a:r>
            <a:r>
              <a:rPr lang="en-US" dirty="0"/>
              <a:t>, </a:t>
            </a:r>
            <a:r>
              <a:rPr lang="en-US" dirty="0" err="1"/>
              <a:t>Smaug</a:t>
            </a:r>
            <a:r>
              <a:rPr lang="en-US" dirty="0"/>
              <a:t>, </a:t>
            </a:r>
            <a:r>
              <a:rPr lang="en-US" dirty="0" smtClean="0"/>
              <a:t>…}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(25) {</a:t>
            </a:r>
            <a:r>
              <a:rPr lang="en-US" i="1" dirty="0" smtClean="0"/>
              <a:t>x</a:t>
            </a:r>
            <a:r>
              <a:rPr lang="en-US" dirty="0" smtClean="0"/>
              <a:t> </a:t>
            </a:r>
            <a:r>
              <a:rPr lang="en-US" dirty="0"/>
              <a:t>|</a:t>
            </a:r>
            <a:r>
              <a:rPr lang="en-US" dirty="0" smtClean="0"/>
              <a:t> </a:t>
            </a:r>
            <a:r>
              <a:rPr lang="en-US" i="1" dirty="0"/>
              <a:t>x</a:t>
            </a:r>
            <a:r>
              <a:rPr lang="en-US" dirty="0"/>
              <a:t> is a </a:t>
            </a:r>
            <a:r>
              <a:rPr lang="en-US" dirty="0" smtClean="0"/>
              <a:t>dragon}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55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Baby set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One set can be a </a:t>
            </a:r>
            <a:r>
              <a:rPr lang="en-US" b="1" dirty="0">
                <a:solidFill>
                  <a:srgbClr val="00B050"/>
                </a:solidFill>
              </a:rPr>
              <a:t>subset</a:t>
            </a:r>
            <a:r>
              <a:rPr lang="en-US" dirty="0"/>
              <a:t> of another:</a:t>
            </a:r>
          </a:p>
          <a:p>
            <a:pPr marL="0" indent="0">
              <a:buNone/>
            </a:pPr>
            <a:r>
              <a:rPr lang="en-US" dirty="0" smtClean="0"/>
              <a:t>(26) </a:t>
            </a:r>
            <a:r>
              <a:rPr lang="en-US" dirty="0"/>
              <a:t>{</a:t>
            </a:r>
            <a:r>
              <a:rPr lang="en-US" dirty="0" smtClean="0"/>
              <a:t>9, 11} ⊆ </a:t>
            </a:r>
            <a:r>
              <a:rPr lang="en-US" dirty="0"/>
              <a:t>{</a:t>
            </a:r>
            <a:r>
              <a:rPr lang="en-US" dirty="0" smtClean="0"/>
              <a:t>9, 11</a:t>
            </a:r>
            <a:r>
              <a:rPr lang="en-US" dirty="0"/>
              <a:t>,</a:t>
            </a:r>
            <a:r>
              <a:rPr lang="en-US" dirty="0" smtClean="0"/>
              <a:t> 13}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(27) </a:t>
            </a:r>
            <a:r>
              <a:rPr lang="en-US" dirty="0"/>
              <a:t>{</a:t>
            </a:r>
            <a:r>
              <a:rPr lang="en-US" dirty="0" smtClean="0"/>
              <a:t>9</a:t>
            </a:r>
            <a:r>
              <a:rPr lang="en-US" dirty="0"/>
              <a:t>,</a:t>
            </a:r>
            <a:r>
              <a:rPr lang="en-US" dirty="0" smtClean="0"/>
              <a:t> 10} ⊈ </a:t>
            </a:r>
            <a:r>
              <a:rPr lang="en-US" dirty="0"/>
              <a:t>{</a:t>
            </a:r>
            <a:r>
              <a:rPr lang="en-US" dirty="0" smtClean="0"/>
              <a:t>9, 11, 13}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Formal definition </a:t>
            </a:r>
            <a:r>
              <a:rPr lang="en-US" dirty="0"/>
              <a:t>of subsethood:</a:t>
            </a:r>
          </a:p>
          <a:p>
            <a:pPr marL="0" indent="0">
              <a:buNone/>
            </a:pPr>
            <a:r>
              <a:rPr lang="en-US" dirty="0" smtClean="0"/>
              <a:t>(28) </a:t>
            </a:r>
            <a:r>
              <a:rPr lang="en-US" i="1" dirty="0" smtClean="0"/>
              <a:t>A</a:t>
            </a:r>
            <a:r>
              <a:rPr lang="en-US" dirty="0" smtClean="0"/>
              <a:t> </a:t>
            </a:r>
            <a:r>
              <a:rPr lang="en-US" dirty="0"/>
              <a:t>⊆</a:t>
            </a:r>
            <a:r>
              <a:rPr lang="en-US" dirty="0" smtClean="0"/>
              <a:t> </a:t>
            </a:r>
            <a:r>
              <a:rPr lang="en-US" i="1" dirty="0" smtClean="0"/>
              <a:t>B</a:t>
            </a:r>
            <a:r>
              <a:rPr lang="en-US" dirty="0" smtClean="0"/>
              <a:t> </a:t>
            </a:r>
            <a:r>
              <a:rPr lang="en-US" dirty="0" err="1" smtClean="0"/>
              <a:t>iff</a:t>
            </a:r>
            <a:r>
              <a:rPr lang="en-US" dirty="0" smtClean="0"/>
              <a:t> </a:t>
            </a:r>
            <a:r>
              <a:rPr lang="en-US" dirty="0"/>
              <a:t>for all </a:t>
            </a:r>
            <a:r>
              <a:rPr lang="en-US" i="1" dirty="0"/>
              <a:t>x</a:t>
            </a:r>
            <a:r>
              <a:rPr lang="en-US" dirty="0"/>
              <a:t> : if </a:t>
            </a:r>
            <a:r>
              <a:rPr lang="en-US" i="1" dirty="0"/>
              <a:t>x</a:t>
            </a:r>
            <a:r>
              <a:rPr lang="en-US" dirty="0"/>
              <a:t> </a:t>
            </a:r>
            <a:r>
              <a:rPr lang="en-US" dirty="0" smtClean="0"/>
              <a:t>∈ </a:t>
            </a:r>
            <a:r>
              <a:rPr lang="en-US" i="1" dirty="0"/>
              <a:t>A</a:t>
            </a:r>
            <a:r>
              <a:rPr lang="en-US" dirty="0"/>
              <a:t>, then </a:t>
            </a:r>
            <a:r>
              <a:rPr lang="en-US" i="1" dirty="0"/>
              <a:t>x</a:t>
            </a:r>
            <a:r>
              <a:rPr lang="en-US" dirty="0"/>
              <a:t> </a:t>
            </a:r>
            <a:r>
              <a:rPr lang="en-US" dirty="0" smtClean="0"/>
              <a:t>∈ </a:t>
            </a:r>
            <a:r>
              <a:rPr lang="en-US" i="1" dirty="0"/>
              <a:t>B</a:t>
            </a:r>
          </a:p>
          <a:p>
            <a:pPr marL="0" indent="0">
              <a:buNone/>
            </a:pPr>
            <a:r>
              <a:rPr lang="en-US" dirty="0"/>
              <a:t>(</a:t>
            </a:r>
            <a:r>
              <a:rPr lang="en-US" i="1" dirty="0"/>
              <a:t>A</a:t>
            </a:r>
            <a:r>
              <a:rPr lang="en-US" dirty="0"/>
              <a:t> ⊆</a:t>
            </a:r>
            <a:r>
              <a:rPr lang="en-US" dirty="0" smtClean="0"/>
              <a:t> </a:t>
            </a:r>
            <a:r>
              <a:rPr lang="en-US" i="1" dirty="0"/>
              <a:t>B</a:t>
            </a:r>
            <a:r>
              <a:rPr lang="en-US" dirty="0"/>
              <a:t> is true if and only if every element of </a:t>
            </a:r>
            <a:r>
              <a:rPr lang="en-US" i="1" dirty="0"/>
              <a:t>A</a:t>
            </a:r>
            <a:r>
              <a:rPr lang="en-US" dirty="0"/>
              <a:t> (if any) is also an element of </a:t>
            </a:r>
            <a:r>
              <a:rPr lang="en-US" i="1" dirty="0"/>
              <a:t>B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/>
              <a:t>The empty set is a subset of every set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731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Baby set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By the definition in (28), every set is a subset of itself. If </a:t>
            </a:r>
            <a:r>
              <a:rPr lang="en-US" i="1" dirty="0"/>
              <a:t>A</a:t>
            </a:r>
            <a:r>
              <a:rPr lang="en-US" dirty="0"/>
              <a:t> is a subset of </a:t>
            </a:r>
            <a:r>
              <a:rPr lang="en-US" i="1" dirty="0"/>
              <a:t>B</a:t>
            </a:r>
            <a:r>
              <a:rPr lang="en-US" dirty="0"/>
              <a:t>, but not equal to it, </a:t>
            </a:r>
            <a:r>
              <a:rPr lang="en-US" i="1" dirty="0"/>
              <a:t>A</a:t>
            </a:r>
            <a:r>
              <a:rPr lang="en-US" dirty="0"/>
              <a:t> is a </a:t>
            </a:r>
            <a:r>
              <a:rPr lang="en-US" b="1" dirty="0">
                <a:solidFill>
                  <a:srgbClr val="00B050"/>
                </a:solidFill>
              </a:rPr>
              <a:t>proper subset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(26) {9, 11} ⊂ {9, 11, 13}</a:t>
            </a:r>
          </a:p>
          <a:p>
            <a:pPr marL="0" indent="0">
              <a:buNone/>
            </a:pPr>
            <a:r>
              <a:rPr lang="en-US" dirty="0"/>
              <a:t>(27) {9, 11, 13} ⊄ {9, 11, 13}</a:t>
            </a:r>
          </a:p>
          <a:p>
            <a:pPr marL="0" indent="0">
              <a:buNone/>
            </a:pPr>
            <a:r>
              <a:rPr lang="en-US" dirty="0"/>
              <a:t>Formal definition of proper subsethood:</a:t>
            </a:r>
          </a:p>
          <a:p>
            <a:pPr marL="0" indent="0">
              <a:buNone/>
            </a:pPr>
            <a:r>
              <a:rPr lang="en-US" dirty="0"/>
              <a:t>(31) </a:t>
            </a:r>
            <a:r>
              <a:rPr lang="en-US" i="1" dirty="0"/>
              <a:t>A</a:t>
            </a:r>
            <a:r>
              <a:rPr lang="en-US" dirty="0"/>
              <a:t> ⊂ </a:t>
            </a:r>
            <a:r>
              <a:rPr lang="en-US" i="1" dirty="0"/>
              <a:t>B</a:t>
            </a:r>
            <a:r>
              <a:rPr lang="en-US" dirty="0"/>
              <a:t> </a:t>
            </a:r>
            <a:r>
              <a:rPr lang="en-US" dirty="0" err="1"/>
              <a:t>iff</a:t>
            </a:r>
            <a:r>
              <a:rPr lang="en-US" dirty="0"/>
              <a:t> </a:t>
            </a:r>
            <a:r>
              <a:rPr lang="en-US" i="1" dirty="0"/>
              <a:t>A </a:t>
            </a:r>
            <a:r>
              <a:rPr lang="en-US" dirty="0"/>
              <a:t>≠</a:t>
            </a:r>
            <a:r>
              <a:rPr lang="en-US" i="1" dirty="0"/>
              <a:t> B </a:t>
            </a:r>
            <a:r>
              <a:rPr lang="en-US" dirty="0"/>
              <a:t>and for all </a:t>
            </a:r>
            <a:r>
              <a:rPr lang="en-US" i="1" dirty="0"/>
              <a:t>x</a:t>
            </a:r>
            <a:r>
              <a:rPr lang="en-US" dirty="0"/>
              <a:t> : if </a:t>
            </a:r>
            <a:r>
              <a:rPr lang="en-US" i="1" dirty="0"/>
              <a:t>x</a:t>
            </a:r>
            <a:r>
              <a:rPr lang="en-US" dirty="0"/>
              <a:t> ∈ </a:t>
            </a:r>
            <a:r>
              <a:rPr lang="en-US" i="1" dirty="0"/>
              <a:t>A</a:t>
            </a:r>
            <a:r>
              <a:rPr lang="en-US" dirty="0"/>
              <a:t>, then </a:t>
            </a:r>
            <a:r>
              <a:rPr lang="en-US" i="1" dirty="0"/>
              <a:t>x</a:t>
            </a:r>
            <a:r>
              <a:rPr lang="en-US" dirty="0"/>
              <a:t> ∈ </a:t>
            </a:r>
            <a:r>
              <a:rPr lang="en-US" i="1" dirty="0" smtClean="0"/>
              <a:t>B</a:t>
            </a:r>
          </a:p>
          <a:p>
            <a:pPr marL="0" indent="0">
              <a:buNone/>
            </a:pPr>
            <a:r>
              <a:rPr lang="en-US" dirty="0" smtClean="0"/>
              <a:t>Question: is the empty set a proper subset of every set?</a:t>
            </a:r>
          </a:p>
        </p:txBody>
      </p:sp>
    </p:spTree>
    <p:extLst>
      <p:ext uri="{BB962C8B-B14F-4D97-AF65-F5344CB8AC3E}">
        <p14:creationId xmlns:p14="http://schemas.microsoft.com/office/powerpoint/2010/main" val="11064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Baby set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reverse of subset is </a:t>
            </a:r>
            <a:r>
              <a:rPr lang="en-US" b="1" dirty="0">
                <a:solidFill>
                  <a:srgbClr val="00B050"/>
                </a:solidFill>
              </a:rPr>
              <a:t>superset</a:t>
            </a:r>
            <a:r>
              <a:rPr lang="en-US" dirty="0"/>
              <a:t>. Supersets can be proper, too.</a:t>
            </a:r>
          </a:p>
          <a:p>
            <a:pPr marL="0" indent="0">
              <a:buNone/>
            </a:pPr>
            <a:r>
              <a:rPr lang="en-US" dirty="0" smtClean="0"/>
              <a:t>(32) </a:t>
            </a:r>
            <a:r>
              <a:rPr lang="en-US" dirty="0"/>
              <a:t>{</a:t>
            </a:r>
            <a:r>
              <a:rPr lang="en-US" dirty="0" smtClean="0"/>
              <a:t>42</a:t>
            </a:r>
            <a:r>
              <a:rPr lang="en-US" dirty="0"/>
              <a:t>,</a:t>
            </a:r>
            <a:r>
              <a:rPr lang="en-US" dirty="0" smtClean="0"/>
              <a:t> 3, 11} ⊃ {42</a:t>
            </a:r>
            <a:r>
              <a:rPr lang="en-US" dirty="0"/>
              <a:t>,</a:t>
            </a:r>
            <a:r>
              <a:rPr lang="en-US" dirty="0" smtClean="0"/>
              <a:t> 3}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(33) </a:t>
            </a:r>
            <a:r>
              <a:rPr lang="en-US" dirty="0"/>
              <a:t>{</a:t>
            </a:r>
            <a:r>
              <a:rPr lang="en-US" dirty="0" smtClean="0"/>
              <a:t>42</a:t>
            </a:r>
            <a:r>
              <a:rPr lang="en-US" dirty="0"/>
              <a:t>,</a:t>
            </a:r>
            <a:r>
              <a:rPr lang="en-US" dirty="0" smtClean="0"/>
              <a:t> 3, 11} </a:t>
            </a:r>
            <a:r>
              <a:rPr lang="en-US" dirty="0"/>
              <a:t>⊇</a:t>
            </a:r>
            <a:r>
              <a:rPr lang="en-US" dirty="0" smtClean="0"/>
              <a:t> {42</a:t>
            </a:r>
            <a:r>
              <a:rPr lang="en-US" dirty="0"/>
              <a:t>,</a:t>
            </a:r>
            <a:r>
              <a:rPr lang="en-US" dirty="0" smtClean="0"/>
              <a:t> 3</a:t>
            </a:r>
            <a:r>
              <a:rPr lang="en-US" dirty="0"/>
              <a:t>,</a:t>
            </a:r>
            <a:r>
              <a:rPr lang="en-US" dirty="0" smtClean="0"/>
              <a:t> 11}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(34) </a:t>
            </a:r>
            <a:r>
              <a:rPr lang="en-US" dirty="0"/>
              <a:t>{42, 3, 11} </a:t>
            </a:r>
            <a:r>
              <a:rPr lang="en-US" dirty="0" smtClean="0"/>
              <a:t>⊅ </a:t>
            </a:r>
            <a:r>
              <a:rPr lang="en-US" dirty="0"/>
              <a:t>{42, 3, 11}</a:t>
            </a:r>
          </a:p>
        </p:txBody>
      </p:sp>
    </p:spTree>
    <p:extLst>
      <p:ext uri="{BB962C8B-B14F-4D97-AF65-F5344CB8AC3E}">
        <p14:creationId xmlns:p14="http://schemas.microsoft.com/office/powerpoint/2010/main" val="23224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Baby set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b="1" dirty="0">
                <a:solidFill>
                  <a:srgbClr val="00B050"/>
                </a:solidFill>
              </a:rPr>
              <a:t>intersection</a:t>
            </a:r>
            <a:r>
              <a:rPr lang="en-US" dirty="0"/>
              <a:t> of </a:t>
            </a:r>
            <a:r>
              <a:rPr lang="en-US" i="1" dirty="0"/>
              <a:t>A</a:t>
            </a:r>
            <a:r>
              <a:rPr lang="en-US" dirty="0"/>
              <a:t> and </a:t>
            </a:r>
            <a:r>
              <a:rPr lang="en-US" i="1" dirty="0"/>
              <a:t>B</a:t>
            </a:r>
            <a:r>
              <a:rPr lang="en-US" dirty="0"/>
              <a:t>, written </a:t>
            </a:r>
            <a:r>
              <a:rPr lang="en-US" i="1" dirty="0"/>
              <a:t>A</a:t>
            </a:r>
            <a:r>
              <a:rPr lang="en-US" dirty="0"/>
              <a:t> </a:t>
            </a:r>
            <a:r>
              <a:rPr lang="en-US" dirty="0" smtClean="0"/>
              <a:t>∩ </a:t>
            </a:r>
            <a:r>
              <a:rPr lang="en-US" i="1" dirty="0"/>
              <a:t>B</a:t>
            </a:r>
            <a:r>
              <a:rPr lang="en-US" dirty="0"/>
              <a:t>, is the set of all entities </a:t>
            </a:r>
            <a:r>
              <a:rPr lang="en-US" i="1" dirty="0"/>
              <a:t>x</a:t>
            </a:r>
            <a:r>
              <a:rPr lang="en-US" dirty="0"/>
              <a:t> such that </a:t>
            </a:r>
            <a:r>
              <a:rPr lang="en-US" i="1" dirty="0"/>
              <a:t>x</a:t>
            </a:r>
            <a:r>
              <a:rPr lang="en-US" dirty="0"/>
              <a:t> is </a:t>
            </a:r>
            <a:r>
              <a:rPr lang="en-US" dirty="0" smtClean="0"/>
              <a:t>an element </a:t>
            </a:r>
            <a:r>
              <a:rPr lang="en-US" dirty="0"/>
              <a:t>of </a:t>
            </a:r>
            <a:r>
              <a:rPr lang="en-US" i="1" dirty="0"/>
              <a:t>A</a:t>
            </a:r>
            <a:r>
              <a:rPr lang="en-US" dirty="0"/>
              <a:t> and </a:t>
            </a:r>
            <a:r>
              <a:rPr lang="en-US" i="1" dirty="0"/>
              <a:t>x</a:t>
            </a:r>
            <a:r>
              <a:rPr lang="en-US" dirty="0"/>
              <a:t> is an element of </a:t>
            </a:r>
            <a:r>
              <a:rPr lang="en-US" i="1" dirty="0" smtClean="0"/>
              <a:t>B</a:t>
            </a:r>
            <a:r>
              <a:rPr lang="en-US" dirty="0" smtClean="0"/>
              <a:t>: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(35) {w, x, y} </a:t>
            </a:r>
            <a:r>
              <a:rPr lang="en-US" dirty="0"/>
              <a:t>∩</a:t>
            </a:r>
            <a:r>
              <a:rPr lang="en-US" dirty="0" smtClean="0"/>
              <a:t> {x, y, z} = {x, y}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I</a:t>
            </a:r>
            <a:r>
              <a:rPr lang="en-US" dirty="0" smtClean="0"/>
              <a:t>f </a:t>
            </a:r>
            <a:r>
              <a:rPr lang="en-US" dirty="0"/>
              <a:t>the intersection of two sets is empty, those two sets are called </a:t>
            </a:r>
            <a:r>
              <a:rPr lang="en-US" b="1" dirty="0">
                <a:solidFill>
                  <a:srgbClr val="00B050"/>
                </a:solidFill>
              </a:rPr>
              <a:t>disjoint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>The </a:t>
            </a:r>
            <a:r>
              <a:rPr lang="en-US" b="1" dirty="0">
                <a:solidFill>
                  <a:srgbClr val="00B050"/>
                </a:solidFill>
              </a:rPr>
              <a:t>union</a:t>
            </a:r>
            <a:r>
              <a:rPr lang="en-US" dirty="0"/>
              <a:t> of </a:t>
            </a:r>
            <a:r>
              <a:rPr lang="en-US" i="1" dirty="0"/>
              <a:t>A</a:t>
            </a:r>
            <a:r>
              <a:rPr lang="en-US" dirty="0"/>
              <a:t> and </a:t>
            </a:r>
            <a:r>
              <a:rPr lang="en-US" i="1" dirty="0"/>
              <a:t>B</a:t>
            </a:r>
            <a:r>
              <a:rPr lang="en-US" dirty="0"/>
              <a:t>, written </a:t>
            </a:r>
            <a:r>
              <a:rPr lang="en-US" i="1" dirty="0" smtClean="0"/>
              <a:t>A</a:t>
            </a:r>
            <a:r>
              <a:rPr lang="en-US" dirty="0" smtClean="0"/>
              <a:t> </a:t>
            </a:r>
            <a:r>
              <a:rPr lang="en-US" dirty="0"/>
              <a:t>∪ </a:t>
            </a:r>
            <a:r>
              <a:rPr lang="en-US" i="1" dirty="0" smtClean="0"/>
              <a:t>B</a:t>
            </a:r>
            <a:r>
              <a:rPr lang="en-US" dirty="0"/>
              <a:t>, is the set of all entities </a:t>
            </a:r>
            <a:r>
              <a:rPr lang="en-US" i="1" dirty="0"/>
              <a:t>x</a:t>
            </a:r>
            <a:r>
              <a:rPr lang="en-US" dirty="0"/>
              <a:t> such that </a:t>
            </a:r>
            <a:r>
              <a:rPr lang="en-US" i="1" dirty="0"/>
              <a:t>x</a:t>
            </a:r>
            <a:r>
              <a:rPr lang="en-US" dirty="0"/>
              <a:t> is an </a:t>
            </a:r>
            <a:r>
              <a:rPr lang="en-US" dirty="0" smtClean="0"/>
              <a:t>element of </a:t>
            </a:r>
            <a:r>
              <a:rPr lang="en-US" i="1" dirty="0"/>
              <a:t>A</a:t>
            </a:r>
            <a:r>
              <a:rPr lang="en-US" dirty="0"/>
              <a:t> or </a:t>
            </a:r>
            <a:r>
              <a:rPr lang="en-US" i="1" dirty="0"/>
              <a:t>x</a:t>
            </a:r>
            <a:r>
              <a:rPr lang="en-US" dirty="0"/>
              <a:t> is an element of </a:t>
            </a:r>
            <a:r>
              <a:rPr lang="en-US" i="1" dirty="0"/>
              <a:t>B</a:t>
            </a:r>
            <a:r>
              <a:rPr lang="en-US" dirty="0"/>
              <a:t>, e.g.:</a:t>
            </a:r>
          </a:p>
          <a:p>
            <a:pPr marL="0" indent="0">
              <a:buNone/>
            </a:pPr>
            <a:r>
              <a:rPr lang="en-US" dirty="0" smtClean="0"/>
              <a:t>(36) {w, x, y} ∪ {x, y</a:t>
            </a:r>
            <a:r>
              <a:rPr lang="en-US" dirty="0"/>
              <a:t>, z} = </a:t>
            </a:r>
            <a:r>
              <a:rPr lang="en-US" dirty="0" smtClean="0"/>
              <a:t>{w, x</a:t>
            </a:r>
            <a:r>
              <a:rPr lang="en-US" dirty="0"/>
              <a:t>, </a:t>
            </a:r>
            <a:r>
              <a:rPr lang="en-US" dirty="0" smtClean="0"/>
              <a:t>y, z}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92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Baby set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We can also subtract one set from another. The </a:t>
            </a:r>
            <a:r>
              <a:rPr lang="en-US" b="1" dirty="0" smtClean="0">
                <a:solidFill>
                  <a:srgbClr val="00B050"/>
                </a:solidFill>
              </a:rPr>
              <a:t>difference</a:t>
            </a:r>
            <a:r>
              <a:rPr lang="en-US" dirty="0" smtClean="0"/>
              <a:t> </a:t>
            </a:r>
            <a:r>
              <a:rPr lang="en-US" dirty="0"/>
              <a:t>of </a:t>
            </a:r>
            <a:r>
              <a:rPr lang="en-US" i="1" dirty="0"/>
              <a:t>A</a:t>
            </a:r>
            <a:r>
              <a:rPr lang="en-US" dirty="0"/>
              <a:t> and </a:t>
            </a:r>
            <a:r>
              <a:rPr lang="en-US" i="1" dirty="0"/>
              <a:t>B</a:t>
            </a:r>
            <a:r>
              <a:rPr lang="en-US" dirty="0"/>
              <a:t>, written </a:t>
            </a:r>
            <a:r>
              <a:rPr lang="en-US" i="1" dirty="0"/>
              <a:t>A </a:t>
            </a:r>
            <a:r>
              <a:rPr lang="en-US" dirty="0" smtClean="0"/>
              <a:t>−</a:t>
            </a:r>
            <a:r>
              <a:rPr lang="en-US" i="1" dirty="0" smtClean="0"/>
              <a:t> B</a:t>
            </a:r>
            <a:r>
              <a:rPr lang="en-US" dirty="0" smtClean="0"/>
              <a:t> or </a:t>
            </a:r>
            <a:r>
              <a:rPr lang="en-US" i="1" dirty="0" smtClean="0"/>
              <a:t>A</a:t>
            </a:r>
            <a:r>
              <a:rPr lang="en-US" dirty="0" smtClean="0"/>
              <a:t> </a:t>
            </a:r>
            <a:r>
              <a:rPr lang="en-US" dirty="0"/>
              <a:t>\</a:t>
            </a:r>
            <a:r>
              <a:rPr lang="en-US" dirty="0" smtClean="0"/>
              <a:t> </a:t>
            </a:r>
            <a:r>
              <a:rPr lang="en-US" i="1" dirty="0"/>
              <a:t>B</a:t>
            </a:r>
            <a:r>
              <a:rPr lang="en-US" dirty="0"/>
              <a:t>, is the set of all entities </a:t>
            </a:r>
            <a:r>
              <a:rPr lang="en-US" i="1" dirty="0"/>
              <a:t>x </a:t>
            </a:r>
            <a:r>
              <a:rPr lang="en-US" dirty="0"/>
              <a:t>such that </a:t>
            </a:r>
            <a:r>
              <a:rPr lang="en-US" i="1" dirty="0"/>
              <a:t>x</a:t>
            </a:r>
            <a:r>
              <a:rPr lang="en-US" dirty="0"/>
              <a:t> is an element of </a:t>
            </a:r>
            <a:r>
              <a:rPr lang="en-US" i="1" dirty="0"/>
              <a:t>A</a:t>
            </a:r>
            <a:r>
              <a:rPr lang="en-US" dirty="0"/>
              <a:t> and </a:t>
            </a:r>
            <a:r>
              <a:rPr lang="en-US" i="1" dirty="0"/>
              <a:t>x</a:t>
            </a:r>
            <a:r>
              <a:rPr lang="en-US" dirty="0"/>
              <a:t> is not an </a:t>
            </a:r>
            <a:r>
              <a:rPr lang="en-US" dirty="0" smtClean="0"/>
              <a:t>element of </a:t>
            </a:r>
            <a:r>
              <a:rPr lang="en-US" i="1" dirty="0" smtClean="0"/>
              <a:t>B</a:t>
            </a:r>
            <a:r>
              <a:rPr lang="en-US" dirty="0" smtClean="0"/>
              <a:t>: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(37) {w</a:t>
            </a:r>
            <a:r>
              <a:rPr lang="en-US" dirty="0"/>
              <a:t>,</a:t>
            </a:r>
            <a:r>
              <a:rPr lang="en-US" dirty="0" smtClean="0"/>
              <a:t> x</a:t>
            </a:r>
            <a:r>
              <a:rPr lang="en-US" dirty="0"/>
              <a:t>,</a:t>
            </a:r>
            <a:r>
              <a:rPr lang="en-US" dirty="0" smtClean="0"/>
              <a:t> y</a:t>
            </a:r>
            <a:r>
              <a:rPr lang="en-US" dirty="0"/>
              <a:t>,</a:t>
            </a:r>
            <a:r>
              <a:rPr lang="en-US" dirty="0" smtClean="0"/>
              <a:t> z} − {v</a:t>
            </a:r>
            <a:r>
              <a:rPr lang="en-US" dirty="0"/>
              <a:t>,</a:t>
            </a:r>
            <a:r>
              <a:rPr lang="en-US" dirty="0" smtClean="0"/>
              <a:t> x, y} </a:t>
            </a:r>
            <a:r>
              <a:rPr lang="en-US" dirty="0"/>
              <a:t>= {</a:t>
            </a:r>
            <a:r>
              <a:rPr lang="en-US" dirty="0" smtClean="0"/>
              <a:t>w, z}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result of subtracting </a:t>
            </a:r>
            <a:r>
              <a:rPr lang="en-US" i="1" dirty="0"/>
              <a:t>A</a:t>
            </a:r>
            <a:r>
              <a:rPr lang="en-US" dirty="0"/>
              <a:t> from </a:t>
            </a:r>
            <a:r>
              <a:rPr lang="en-US" i="1" dirty="0"/>
              <a:t>B</a:t>
            </a:r>
            <a:r>
              <a:rPr lang="en-US" dirty="0"/>
              <a:t> is often called the </a:t>
            </a:r>
            <a:r>
              <a:rPr lang="en-US" b="1" dirty="0">
                <a:solidFill>
                  <a:srgbClr val="00B050"/>
                </a:solidFill>
              </a:rPr>
              <a:t>complement set </a:t>
            </a:r>
            <a:r>
              <a:rPr lang="en-US" dirty="0"/>
              <a:t>of </a:t>
            </a:r>
            <a:r>
              <a:rPr lang="en-US" i="1" dirty="0"/>
              <a:t>B</a:t>
            </a:r>
            <a:r>
              <a:rPr lang="en-US" dirty="0"/>
              <a:t> relative to </a:t>
            </a:r>
            <a:r>
              <a:rPr lang="en-US" i="1" dirty="0"/>
              <a:t>A</a:t>
            </a:r>
            <a:r>
              <a:rPr lang="en-US" dirty="0" smtClean="0"/>
              <a:t>. The </a:t>
            </a:r>
            <a:r>
              <a:rPr lang="en-US" b="1" dirty="0">
                <a:solidFill>
                  <a:srgbClr val="00B050"/>
                </a:solidFill>
              </a:rPr>
              <a:t>absolute complement </a:t>
            </a:r>
            <a:r>
              <a:rPr lang="en-US" dirty="0"/>
              <a:t>of 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dirty="0" smtClean="0"/>
              <a:t>sometimes written </a:t>
            </a:r>
            <a:r>
              <a:rPr lang="en-US" i="1" dirty="0" smtClean="0"/>
              <a:t>A'</a:t>
            </a:r>
            <a:r>
              <a:rPr lang="en-US" dirty="0" smtClean="0"/>
              <a:t>, </a:t>
            </a:r>
            <a:r>
              <a:rPr lang="en-US" dirty="0"/>
              <a:t>is the set of all things that are not elements </a:t>
            </a:r>
            <a:r>
              <a:rPr lang="en-US" dirty="0" smtClean="0"/>
              <a:t>of </a:t>
            </a:r>
            <a:r>
              <a:rPr lang="en-US" i="1" dirty="0" smtClean="0"/>
              <a:t>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3963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838200" y="688258"/>
            <a:ext cx="10515600" cy="616974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hlinkClick r:id="rId2" action="ppaction://hlinksldjump"/>
              </a:rPr>
              <a:t>What is semantics?</a:t>
            </a:r>
            <a:endParaRPr lang="en-US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4400" b="1" dirty="0" smtClean="0">
                <a:solidFill>
                  <a:srgbClr val="00B050"/>
                </a:solidFill>
              </a:rPr>
              <a:t>Compositional semantics</a:t>
            </a:r>
          </a:p>
          <a:p>
            <a:pPr marL="0" indent="0">
              <a:buNone/>
            </a:pPr>
            <a:r>
              <a:rPr lang="en-US" dirty="0" smtClean="0">
                <a:hlinkClick r:id="rId3" action="ppaction://hlinksldjump"/>
              </a:rPr>
              <a:t>Truth conditions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4" action="ppaction://hlinksldjump"/>
              </a:rPr>
              <a:t>Propositions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5" action="ppaction://hlinksldjump"/>
              </a:rPr>
              <a:t>In-class practice I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6" action="ppaction://hlinksldjump"/>
              </a:rPr>
              <a:t>Baby set theory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7" action="ppaction://hlinksldjump"/>
              </a:rPr>
              <a:t>In-class practice II</a:t>
            </a:r>
            <a:endParaRPr lang="en-US" dirty="0" smtClean="0"/>
          </a:p>
          <a:p>
            <a:pPr marL="0" indent="0">
              <a:buNone/>
            </a:pPr>
            <a:r>
              <a:rPr lang="en-US" dirty="0">
                <a:hlinkClick r:id="rId8" action="ppaction://hlinksldjump"/>
              </a:rPr>
              <a:t>Predication</a:t>
            </a:r>
            <a:endParaRPr lang="en-US" dirty="0"/>
          </a:p>
          <a:p>
            <a:pPr marL="0" indent="0">
              <a:buNone/>
            </a:pPr>
            <a:r>
              <a:rPr lang="en-US" dirty="0" smtClean="0">
                <a:hlinkClick r:id="rId9" action="ppaction://hlinksldjump"/>
              </a:rPr>
              <a:t>In-class </a:t>
            </a:r>
            <a:r>
              <a:rPr lang="en-US" dirty="0" smtClean="0">
                <a:hlinkClick r:id="rId9" action="ppaction://hlinksldjump"/>
              </a:rPr>
              <a:t>practice III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10" action="ppaction://hlinksldjump"/>
              </a:rPr>
              <a:t>Modification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11" action="ppaction://hlinksldjump"/>
              </a:rPr>
              <a:t>In-class practice IV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12" action="ppaction://hlinksldjump"/>
              </a:rPr>
              <a:t>What you need to know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79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Baby set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We model:</a:t>
            </a:r>
          </a:p>
          <a:p>
            <a:r>
              <a:rPr lang="en-US" dirty="0"/>
              <a:t>c</a:t>
            </a:r>
            <a:r>
              <a:rPr lang="en-US" dirty="0" smtClean="0"/>
              <a:t>onjunction (</a:t>
            </a:r>
            <a:r>
              <a:rPr lang="en-US" i="1" dirty="0" smtClean="0"/>
              <a:t>and</a:t>
            </a:r>
            <a:r>
              <a:rPr lang="en-US" dirty="0" smtClean="0"/>
              <a:t>) as intersection</a:t>
            </a:r>
          </a:p>
          <a:p>
            <a:r>
              <a:rPr lang="en-US" dirty="0"/>
              <a:t>d</a:t>
            </a:r>
            <a:r>
              <a:rPr lang="en-US" dirty="0" smtClean="0"/>
              <a:t>isjunction (</a:t>
            </a:r>
            <a:r>
              <a:rPr lang="en-US" i="1" dirty="0" smtClean="0"/>
              <a:t>or</a:t>
            </a:r>
            <a:r>
              <a:rPr lang="en-US" dirty="0" smtClean="0"/>
              <a:t>) as union</a:t>
            </a:r>
          </a:p>
          <a:p>
            <a:r>
              <a:rPr lang="en-US" dirty="0" smtClean="0"/>
              <a:t>negation (</a:t>
            </a:r>
            <a:r>
              <a:rPr lang="en-US" i="1" dirty="0" smtClean="0"/>
              <a:t>not</a:t>
            </a:r>
            <a:r>
              <a:rPr lang="en-US" dirty="0" smtClean="0"/>
              <a:t>) as difference (</a:t>
            </a:r>
            <a:r>
              <a:rPr lang="en-US" i="1" dirty="0" smtClean="0"/>
              <a:t>not p </a:t>
            </a:r>
            <a:r>
              <a:rPr lang="en-US" dirty="0" smtClean="0"/>
              <a:t>denotes the absolute complement of the set denoted by </a:t>
            </a:r>
            <a:r>
              <a:rPr lang="en-US" i="1" dirty="0" smtClean="0"/>
              <a:t>p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76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838200" y="688258"/>
            <a:ext cx="10515600" cy="616974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hlinkClick r:id="rId2" action="ppaction://hlinksldjump"/>
              </a:rPr>
              <a:t>What is semantics?</a:t>
            </a:r>
            <a:endParaRPr lang="en-US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 smtClean="0">
                <a:hlinkClick r:id="rId3" action="ppaction://hlinksldjump"/>
              </a:rPr>
              <a:t>Compositional semantics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4" action="ppaction://hlinksldjump"/>
              </a:rPr>
              <a:t>Truth conditions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5" action="ppaction://hlinksldjump"/>
              </a:rPr>
              <a:t>Propositions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6" action="ppaction://hlinksldjump"/>
              </a:rPr>
              <a:t>In-class practice I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7" action="ppaction://hlinksldjump"/>
              </a:rPr>
              <a:t>Baby set theory</a:t>
            </a:r>
            <a:endParaRPr lang="en-US" dirty="0" smtClean="0"/>
          </a:p>
          <a:p>
            <a:pPr marL="0" indent="0">
              <a:buNone/>
            </a:pPr>
            <a:r>
              <a:rPr lang="en-US" sz="4400" b="1" dirty="0" smtClean="0">
                <a:solidFill>
                  <a:srgbClr val="00B050"/>
                </a:solidFill>
              </a:rPr>
              <a:t>In-class practice II</a:t>
            </a:r>
          </a:p>
          <a:p>
            <a:pPr marL="0" indent="0">
              <a:buNone/>
            </a:pPr>
            <a:r>
              <a:rPr lang="en-US" dirty="0">
                <a:hlinkClick r:id="rId8" action="ppaction://hlinksldjump"/>
              </a:rPr>
              <a:t>Predication</a:t>
            </a:r>
            <a:endParaRPr lang="en-US" dirty="0"/>
          </a:p>
          <a:p>
            <a:pPr marL="0" indent="0">
              <a:buNone/>
            </a:pPr>
            <a:r>
              <a:rPr lang="en-US" dirty="0" smtClean="0">
                <a:hlinkClick r:id="rId9" action="ppaction://hlinksldjump"/>
              </a:rPr>
              <a:t>In-class </a:t>
            </a:r>
            <a:r>
              <a:rPr lang="en-US" dirty="0" smtClean="0">
                <a:hlinkClick r:id="rId9" action="ppaction://hlinksldjump"/>
              </a:rPr>
              <a:t>practice III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10" action="ppaction://hlinksldjump"/>
              </a:rPr>
              <a:t>Modification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11" action="ppaction://hlinksldjump"/>
              </a:rPr>
              <a:t>In-class practice IV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12" action="ppaction://hlinksldjump"/>
              </a:rPr>
              <a:t>What you need to know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48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In-class practice II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16731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What is the cardinality of each of the following sets?</a:t>
            </a:r>
          </a:p>
          <a:p>
            <a:r>
              <a:rPr lang="en-US" dirty="0" smtClean="0"/>
              <a:t>{13, ∅}</a:t>
            </a:r>
            <a:endParaRPr lang="en-US" dirty="0"/>
          </a:p>
          <a:p>
            <a:r>
              <a:rPr lang="en-US" dirty="0"/>
              <a:t>{</a:t>
            </a:r>
            <a:r>
              <a:rPr lang="en-US" dirty="0" smtClean="0"/>
              <a:t>404, {7</a:t>
            </a:r>
            <a:r>
              <a:rPr lang="en-US" dirty="0"/>
              <a:t>,</a:t>
            </a:r>
            <a:r>
              <a:rPr lang="en-US" dirty="0" smtClean="0"/>
              <a:t> 66</a:t>
            </a:r>
            <a:r>
              <a:rPr lang="en-US" dirty="0"/>
              <a:t>,</a:t>
            </a:r>
            <a:r>
              <a:rPr lang="en-US" dirty="0" smtClean="0"/>
              <a:t> 1}}</a:t>
            </a:r>
            <a:endParaRPr lang="en-US" dirty="0"/>
          </a:p>
          <a:p>
            <a:r>
              <a:rPr lang="it-IT" dirty="0"/>
              <a:t>{</a:t>
            </a:r>
            <a:r>
              <a:rPr lang="it-IT" dirty="0" smtClean="0"/>
              <a:t>a</a:t>
            </a:r>
            <a:r>
              <a:rPr lang="it-IT" dirty="0"/>
              <a:t>,</a:t>
            </a:r>
            <a:r>
              <a:rPr lang="it-IT" dirty="0" smtClean="0"/>
              <a:t> b</a:t>
            </a:r>
            <a:r>
              <a:rPr lang="it-IT" dirty="0"/>
              <a:t>,</a:t>
            </a:r>
            <a:r>
              <a:rPr lang="it-IT" dirty="0" smtClean="0"/>
              <a:t> b</a:t>
            </a:r>
            <a:r>
              <a:rPr lang="it-IT" dirty="0"/>
              <a:t>,</a:t>
            </a:r>
            <a:r>
              <a:rPr lang="it-IT" dirty="0" smtClean="0"/>
              <a:t> c}</a:t>
            </a:r>
            <a:endParaRPr lang="it-IT" dirty="0"/>
          </a:p>
          <a:p>
            <a:r>
              <a:rPr lang="it-IT" dirty="0"/>
              <a:t>{</a:t>
            </a:r>
            <a:r>
              <a:rPr lang="it-IT" dirty="0" smtClean="0"/>
              <a:t>a</a:t>
            </a:r>
            <a:r>
              <a:rPr lang="it-IT" dirty="0"/>
              <a:t>,</a:t>
            </a:r>
            <a:r>
              <a:rPr lang="it-IT" dirty="0" smtClean="0"/>
              <a:t> </a:t>
            </a:r>
            <a:r>
              <a:rPr lang="it-IT" dirty="0"/>
              <a:t>{</a:t>
            </a:r>
            <a:r>
              <a:rPr lang="it-IT" dirty="0" smtClean="0"/>
              <a:t>b}, b, c}</a:t>
            </a:r>
            <a:endParaRPr lang="it-IT" dirty="0"/>
          </a:p>
          <a:p>
            <a:pPr marL="0" indent="0">
              <a:buNone/>
            </a:pPr>
            <a:r>
              <a:rPr lang="en-US" dirty="0" smtClean="0"/>
              <a:t>Are </a:t>
            </a:r>
            <a:r>
              <a:rPr lang="en-US" dirty="0"/>
              <a:t>the following statements true?</a:t>
            </a:r>
          </a:p>
          <a:p>
            <a:r>
              <a:rPr lang="en-US" dirty="0" smtClean="0"/>
              <a:t>{3, 3</a:t>
            </a:r>
            <a:r>
              <a:rPr lang="en-US" dirty="0"/>
              <a:t>,</a:t>
            </a:r>
            <a:r>
              <a:rPr lang="en-US" dirty="0" smtClean="0"/>
              <a:t> 2} </a:t>
            </a:r>
            <a:r>
              <a:rPr lang="en-US" dirty="0"/>
              <a:t>= </a:t>
            </a:r>
            <a:r>
              <a:rPr lang="en-US" dirty="0" smtClean="0"/>
              <a:t>{3</a:t>
            </a:r>
            <a:r>
              <a:rPr lang="en-US" dirty="0"/>
              <a:t>,</a:t>
            </a:r>
            <a:r>
              <a:rPr lang="en-US" dirty="0" smtClean="0"/>
              <a:t> 2}</a:t>
            </a:r>
            <a:endParaRPr lang="en-US" dirty="0"/>
          </a:p>
          <a:p>
            <a:r>
              <a:rPr lang="en-US" dirty="0"/>
              <a:t>{</a:t>
            </a:r>
            <a:r>
              <a:rPr lang="en-US" dirty="0" err="1" smtClean="0"/>
              <a:t>Drogon</a:t>
            </a:r>
            <a:r>
              <a:rPr lang="en-US" dirty="0"/>
              <a:t>, {</a:t>
            </a:r>
            <a:r>
              <a:rPr lang="en-US" dirty="0" err="1" smtClean="0"/>
              <a:t>Viserion</a:t>
            </a:r>
            <a:r>
              <a:rPr lang="en-US" dirty="0" smtClean="0"/>
              <a:t>}} </a:t>
            </a:r>
            <a:r>
              <a:rPr lang="en-US" dirty="0"/>
              <a:t>= {</a:t>
            </a:r>
            <a:r>
              <a:rPr lang="en-US" dirty="0" err="1" smtClean="0"/>
              <a:t>Drogon</a:t>
            </a:r>
            <a:r>
              <a:rPr lang="en-US" dirty="0"/>
              <a:t>, </a:t>
            </a:r>
            <a:r>
              <a:rPr lang="en-US" dirty="0" err="1" smtClean="0"/>
              <a:t>Viserion</a:t>
            </a:r>
            <a:r>
              <a:rPr lang="en-US" dirty="0" smtClean="0"/>
              <a:t>}</a:t>
            </a:r>
            <a:endParaRPr lang="en-US" dirty="0"/>
          </a:p>
          <a:p>
            <a:r>
              <a:rPr lang="en-US" dirty="0" smtClean="0"/>
              <a:t>{</a:t>
            </a:r>
            <a:r>
              <a:rPr lang="en-US" dirty="0"/>
              <a:t>∅</a:t>
            </a:r>
            <a:r>
              <a:rPr lang="en-US" dirty="0" smtClean="0"/>
              <a:t>} </a:t>
            </a:r>
            <a:r>
              <a:rPr lang="en-US" dirty="0"/>
              <a:t>= </a:t>
            </a:r>
            <a:r>
              <a:rPr lang="en-US" dirty="0" smtClean="0"/>
              <a:t>∅</a:t>
            </a:r>
          </a:p>
          <a:p>
            <a:r>
              <a:rPr lang="en-US" dirty="0" smtClean="0"/>
              <a:t>{d, f} ⊆ {f, e, d}</a:t>
            </a:r>
            <a:endParaRPr lang="en-US" dirty="0"/>
          </a:p>
          <a:p>
            <a:r>
              <a:rPr lang="en-US" dirty="0"/>
              <a:t>∅</a:t>
            </a:r>
            <a:r>
              <a:rPr lang="en-US" dirty="0" smtClean="0"/>
              <a:t> </a:t>
            </a:r>
            <a:r>
              <a:rPr lang="en-US" dirty="0"/>
              <a:t>⊆</a:t>
            </a:r>
            <a:r>
              <a:rPr lang="en-US" dirty="0" smtClean="0"/>
              <a:t> </a:t>
            </a:r>
            <a:r>
              <a:rPr lang="en-US" dirty="0"/>
              <a:t>{</a:t>
            </a:r>
            <a:r>
              <a:rPr lang="en-US" dirty="0" err="1" smtClean="0"/>
              <a:t>Smaug</a:t>
            </a:r>
            <a:r>
              <a:rPr lang="en-US" dirty="0"/>
              <a:t>,</a:t>
            </a:r>
            <a:r>
              <a:rPr lang="en-US" dirty="0" smtClean="0"/>
              <a:t> 14}</a:t>
            </a:r>
            <a:endParaRPr lang="en-US" dirty="0"/>
          </a:p>
          <a:p>
            <a:r>
              <a:rPr lang="en-US" dirty="0"/>
              <a:t>∅ </a:t>
            </a:r>
            <a:r>
              <a:rPr lang="en-US" dirty="0" smtClean="0"/>
              <a:t>∈ {</a:t>
            </a:r>
            <a:r>
              <a:rPr lang="en-US" dirty="0" err="1" smtClean="0"/>
              <a:t>Smaug</a:t>
            </a:r>
            <a:r>
              <a:rPr lang="en-US" dirty="0" smtClean="0"/>
              <a:t>, 14}</a:t>
            </a:r>
          </a:p>
          <a:p>
            <a:r>
              <a:rPr lang="en-US" dirty="0" smtClean="0"/>
              <a:t>{6, 9} ⊈ {6, {9}, 7}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58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838200" y="688258"/>
            <a:ext cx="10515600" cy="616974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hlinkClick r:id="rId2" action="ppaction://hlinksldjump"/>
              </a:rPr>
              <a:t>What is semantics?</a:t>
            </a:r>
            <a:endParaRPr lang="en-US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 smtClean="0">
                <a:hlinkClick r:id="rId3" action="ppaction://hlinksldjump"/>
              </a:rPr>
              <a:t>Compositional semantics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4" action="ppaction://hlinksldjump"/>
              </a:rPr>
              <a:t>Truth conditions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5" action="ppaction://hlinksldjump"/>
              </a:rPr>
              <a:t>Propositions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6" action="ppaction://hlinksldjump"/>
              </a:rPr>
              <a:t>In-class practice I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7" action="ppaction://hlinksldjump"/>
              </a:rPr>
              <a:t>Baby set theory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8" action="ppaction://hlinksldjump"/>
              </a:rPr>
              <a:t>In-class practice II</a:t>
            </a:r>
            <a:endParaRPr lang="en-US" dirty="0" smtClean="0"/>
          </a:p>
          <a:p>
            <a:pPr marL="0" indent="0">
              <a:buNone/>
            </a:pPr>
            <a:r>
              <a:rPr lang="en-US" sz="4400" b="1" dirty="0" smtClean="0">
                <a:solidFill>
                  <a:srgbClr val="00B050"/>
                </a:solidFill>
              </a:rPr>
              <a:t>Predication</a:t>
            </a:r>
          </a:p>
          <a:p>
            <a:pPr marL="0" indent="0">
              <a:buNone/>
            </a:pPr>
            <a:r>
              <a:rPr lang="en-US" dirty="0" smtClean="0">
                <a:hlinkClick r:id="rId9" action="ppaction://hlinksldjump"/>
              </a:rPr>
              <a:t>In-class practice III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10" action="ppaction://hlinksldjump"/>
              </a:rPr>
              <a:t>Modification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11" action="ppaction://hlinksldjump"/>
              </a:rPr>
              <a:t>In-class practice IV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12" action="ppaction://hlinksldjump"/>
              </a:rPr>
              <a:t>What you need to know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49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Predication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We said that in compositional semantics we </a:t>
            </a:r>
            <a:r>
              <a:rPr lang="en-US" dirty="0"/>
              <a:t>get to a sentence’s </a:t>
            </a:r>
            <a:r>
              <a:rPr lang="en-US" dirty="0" smtClean="0"/>
              <a:t>meaning </a:t>
            </a:r>
            <a:r>
              <a:rPr lang="en-US" dirty="0"/>
              <a:t>from the meanings of its </a:t>
            </a:r>
            <a:r>
              <a:rPr lang="en-US" dirty="0" smtClean="0"/>
              <a:t>parts.</a:t>
            </a:r>
          </a:p>
          <a:p>
            <a:pPr marL="0" indent="0">
              <a:buNone/>
            </a:pPr>
            <a:r>
              <a:rPr lang="en-US" dirty="0" smtClean="0"/>
              <a:t>But so far we’ve only looked at parts of sentences that are themselves sentences. </a:t>
            </a:r>
          </a:p>
          <a:p>
            <a:pPr marL="0" indent="0">
              <a:buNone/>
            </a:pPr>
            <a:r>
              <a:rPr lang="en-US" dirty="0" smtClean="0"/>
              <a:t>We will now look at simple sentences like this:</a:t>
            </a:r>
          </a:p>
          <a:p>
            <a:pPr marL="0" indent="0">
              <a:buNone/>
            </a:pPr>
            <a:r>
              <a:rPr lang="en-US" dirty="0" smtClean="0"/>
              <a:t>(37) Hermione </a:t>
            </a:r>
            <a:r>
              <a:rPr lang="en-US" dirty="0"/>
              <a:t>hikes.</a:t>
            </a:r>
          </a:p>
          <a:p>
            <a:pPr marL="0" indent="0">
              <a:buNone/>
            </a:pPr>
            <a:r>
              <a:rPr lang="en-US" dirty="0" smtClean="0"/>
              <a:t>(38) </a:t>
            </a:r>
            <a:r>
              <a:rPr lang="en-US" dirty="0"/>
              <a:t>Neville hikes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We know what it takes for (37) and (38) to be true, but how do we know it?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99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Predication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1673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Both (37) and (38) consist of a subject NP (</a:t>
            </a:r>
            <a:r>
              <a:rPr lang="en-US" i="1" dirty="0" smtClean="0"/>
              <a:t>Hermione</a:t>
            </a:r>
            <a:r>
              <a:rPr lang="en-US" dirty="0" smtClean="0"/>
              <a:t> and </a:t>
            </a:r>
            <a:r>
              <a:rPr lang="en-US" i="1" dirty="0" smtClean="0"/>
              <a:t>Neville</a:t>
            </a:r>
            <a:r>
              <a:rPr lang="en-US" dirty="0" smtClean="0"/>
              <a:t>, respectively) and a VP </a:t>
            </a:r>
            <a:r>
              <a:rPr lang="en-US" i="1" dirty="0" smtClean="0"/>
              <a:t>hikes</a:t>
            </a:r>
            <a:r>
              <a:rPr lang="en-US" dirty="0" smtClean="0"/>
              <a:t> (we will ignore tense in this module). </a:t>
            </a:r>
            <a:r>
              <a:rPr lang="en-US" dirty="0"/>
              <a:t>What do these parts mean and how do we combine them?</a:t>
            </a:r>
          </a:p>
          <a:p>
            <a:pPr marL="0" indent="0">
              <a:buNone/>
            </a:pPr>
            <a:r>
              <a:rPr lang="en-US" i="1" dirty="0" smtClean="0"/>
              <a:t>Hermione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i="1" dirty="0"/>
              <a:t>Neville</a:t>
            </a:r>
            <a:r>
              <a:rPr lang="en-US" dirty="0"/>
              <a:t> are </a:t>
            </a:r>
            <a:r>
              <a:rPr lang="en-US" b="1" dirty="0">
                <a:solidFill>
                  <a:srgbClr val="00B050"/>
                </a:solidFill>
              </a:rPr>
              <a:t>names</a:t>
            </a:r>
            <a:r>
              <a:rPr lang="en-US" dirty="0"/>
              <a:t>, which simply </a:t>
            </a:r>
            <a:r>
              <a:rPr lang="en-US" dirty="0" smtClean="0"/>
              <a:t>denote—or </a:t>
            </a:r>
            <a:r>
              <a:rPr lang="en-US" b="1" dirty="0" smtClean="0">
                <a:solidFill>
                  <a:srgbClr val="00B050"/>
                </a:solidFill>
              </a:rPr>
              <a:t>refer</a:t>
            </a:r>
            <a:r>
              <a:rPr lang="en-US" dirty="0" smtClean="0"/>
              <a:t> to—the </a:t>
            </a:r>
            <a:r>
              <a:rPr lang="en-US" b="1" dirty="0">
                <a:solidFill>
                  <a:srgbClr val="00B050"/>
                </a:solidFill>
              </a:rPr>
              <a:t>individuals</a:t>
            </a:r>
            <a:r>
              <a:rPr lang="en-US" dirty="0"/>
              <a:t> </a:t>
            </a:r>
            <a:r>
              <a:rPr lang="en-US" dirty="0" smtClean="0"/>
              <a:t>(or </a:t>
            </a:r>
            <a:r>
              <a:rPr lang="en-US" b="1" dirty="0" smtClean="0">
                <a:solidFill>
                  <a:srgbClr val="00B050"/>
                </a:solidFill>
              </a:rPr>
              <a:t>entities</a:t>
            </a:r>
            <a:r>
              <a:rPr lang="en-US" dirty="0" smtClean="0"/>
              <a:t>)</a:t>
            </a:r>
            <a:r>
              <a:rPr lang="en-US" b="1" dirty="0" smtClean="0"/>
              <a:t> </a:t>
            </a:r>
            <a:r>
              <a:rPr lang="en-US" dirty="0" smtClean="0"/>
              <a:t>thus </a:t>
            </a:r>
            <a:r>
              <a:rPr lang="en-US" dirty="0"/>
              <a:t>named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B050"/>
                </a:solidFill>
              </a:rPr>
              <a:t>One-place predicates</a:t>
            </a:r>
            <a:r>
              <a:rPr lang="en-US" dirty="0" smtClean="0"/>
              <a:t> like </a:t>
            </a:r>
            <a:r>
              <a:rPr lang="en-US" i="1" dirty="0" smtClean="0"/>
              <a:t>hikes</a:t>
            </a:r>
            <a:r>
              <a:rPr lang="en-US" dirty="0" smtClean="0"/>
              <a:t> denote </a:t>
            </a:r>
            <a:r>
              <a:rPr lang="en-US" b="1" dirty="0" smtClean="0">
                <a:solidFill>
                  <a:srgbClr val="00B050"/>
                </a:solidFill>
              </a:rPr>
              <a:t>properties</a:t>
            </a:r>
            <a:r>
              <a:rPr lang="en-US" dirty="0" smtClean="0"/>
              <a:t>. We can think of properties as unsaturated propositions that take an individual argument to </a:t>
            </a:r>
            <a:r>
              <a:rPr lang="en-US" b="1" dirty="0" smtClean="0">
                <a:solidFill>
                  <a:srgbClr val="00B050"/>
                </a:solidFill>
              </a:rPr>
              <a:t>saturate</a:t>
            </a:r>
            <a:r>
              <a:rPr lang="en-US" dirty="0" smtClean="0"/>
              <a:t> them.</a:t>
            </a:r>
          </a:p>
          <a:p>
            <a:pPr marL="0" indent="0">
              <a:buNone/>
            </a:pPr>
            <a:r>
              <a:rPr lang="en-US" dirty="0" smtClean="0"/>
              <a:t>But how do we model properties?</a:t>
            </a:r>
          </a:p>
        </p:txBody>
      </p:sp>
    </p:spTree>
    <p:extLst>
      <p:ext uri="{BB962C8B-B14F-4D97-AF65-F5344CB8AC3E}">
        <p14:creationId xmlns:p14="http://schemas.microsoft.com/office/powerpoint/2010/main" val="255587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Predication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/>
          </a:bodyPr>
          <a:lstStyle/>
          <a:p>
            <a:pPr marL="0" indent="0">
              <a:buClr>
                <a:schemeClr val="tx1"/>
              </a:buClr>
              <a:buNone/>
            </a:pPr>
            <a:r>
              <a:rPr lang="en-US" b="1" dirty="0">
                <a:solidFill>
                  <a:srgbClr val="00B050"/>
                </a:solidFill>
              </a:rPr>
              <a:t>Extensional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/>
              <a:t>approach: ignore multiple possible worlds and model properties as sets of </a:t>
            </a:r>
            <a:r>
              <a:rPr lang="en-US" dirty="0" smtClean="0"/>
              <a:t>individuals </a:t>
            </a:r>
            <a:r>
              <a:rPr lang="en-US" dirty="0"/>
              <a:t>that have a certain feature in a given world</a:t>
            </a:r>
            <a:r>
              <a:rPr lang="en-US" dirty="0" smtClean="0"/>
              <a:t>. E.g., the </a:t>
            </a:r>
            <a:r>
              <a:rPr lang="en-US" b="1" dirty="0" smtClean="0">
                <a:solidFill>
                  <a:srgbClr val="00B050"/>
                </a:solidFill>
              </a:rPr>
              <a:t>extension</a:t>
            </a:r>
            <a:r>
              <a:rPr lang="en-US" dirty="0" smtClean="0"/>
              <a:t> of </a:t>
            </a:r>
            <a:r>
              <a:rPr lang="en-US" i="1" dirty="0" smtClean="0"/>
              <a:t>hikes</a:t>
            </a:r>
            <a:r>
              <a:rPr lang="en-US" dirty="0" smtClean="0"/>
              <a:t> is the set of all hikers in the world of evaluation.</a:t>
            </a:r>
            <a:endParaRPr lang="en-US" b="1" dirty="0"/>
          </a:p>
          <a:p>
            <a:pPr marL="0" indent="0">
              <a:buClr>
                <a:schemeClr val="tx1"/>
              </a:buClr>
              <a:buNone/>
            </a:pPr>
            <a:r>
              <a:rPr lang="en-US" b="1" dirty="0">
                <a:solidFill>
                  <a:srgbClr val="00B050"/>
                </a:solidFill>
              </a:rPr>
              <a:t>Intensional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/>
              <a:t>approach: keep in mind multiple possible worlds and model properties as </a:t>
            </a:r>
            <a:r>
              <a:rPr lang="en-US" dirty="0" smtClean="0"/>
              <a:t>associations </a:t>
            </a:r>
            <a:r>
              <a:rPr lang="en-US" dirty="0"/>
              <a:t>between worlds and sets of </a:t>
            </a:r>
            <a:r>
              <a:rPr lang="en-US" dirty="0" smtClean="0"/>
              <a:t>individuals. E.g., the </a:t>
            </a:r>
            <a:r>
              <a:rPr lang="en-US" b="1" dirty="0" smtClean="0">
                <a:solidFill>
                  <a:srgbClr val="00B050"/>
                </a:solidFill>
              </a:rPr>
              <a:t>intension</a:t>
            </a:r>
            <a:r>
              <a:rPr lang="en-US" dirty="0" smtClean="0"/>
              <a:t> of </a:t>
            </a:r>
            <a:r>
              <a:rPr lang="en-US" i="1" dirty="0" smtClean="0"/>
              <a:t>hikes</a:t>
            </a:r>
            <a:r>
              <a:rPr lang="en-US" dirty="0" smtClean="0"/>
              <a:t> is an </a:t>
            </a:r>
            <a:r>
              <a:rPr lang="en-US" dirty="0"/>
              <a:t>association between possible worlds and the sets of all hikers in those worlds.</a:t>
            </a:r>
            <a:endParaRPr lang="en-US" dirty="0">
              <a:solidFill>
                <a:srgbClr val="00B050"/>
              </a:solidFill>
            </a:endParaRPr>
          </a:p>
          <a:p>
            <a:pPr marL="0" indent="0">
              <a:buClr>
                <a:schemeClr val="tx1"/>
              </a:buClr>
              <a:buNone/>
            </a:pPr>
            <a:r>
              <a:rPr lang="en-US" dirty="0" smtClean="0"/>
              <a:t>In this class we </a:t>
            </a:r>
            <a:r>
              <a:rPr lang="en-US" dirty="0"/>
              <a:t>will stick with the extensional approach </a:t>
            </a:r>
            <a:r>
              <a:rPr lang="en-US" dirty="0" smtClean="0"/>
              <a:t>to things that are not propositions for </a:t>
            </a:r>
            <a:r>
              <a:rPr lang="en-US" dirty="0"/>
              <a:t>simplicity.</a:t>
            </a:r>
          </a:p>
        </p:txBody>
      </p:sp>
    </p:spTree>
    <p:extLst>
      <p:ext uri="{BB962C8B-B14F-4D97-AF65-F5344CB8AC3E}">
        <p14:creationId xmlns:p14="http://schemas.microsoft.com/office/powerpoint/2010/main" val="42187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Predication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/>
          </a:bodyPr>
          <a:lstStyle/>
          <a:p>
            <a:pPr marL="0" indent="0">
              <a:buClr>
                <a:schemeClr val="tx1"/>
              </a:buClr>
              <a:buNone/>
            </a:pPr>
            <a:r>
              <a:rPr lang="en-US" dirty="0" smtClean="0"/>
              <a:t>The sentence of the form </a:t>
            </a:r>
            <a:r>
              <a:rPr lang="en-US" i="1" dirty="0"/>
              <a:t>x</a:t>
            </a:r>
            <a:r>
              <a:rPr lang="en-US" i="1" dirty="0" smtClean="0"/>
              <a:t> hikes</a:t>
            </a:r>
            <a:r>
              <a:rPr lang="en-US" dirty="0" smtClean="0"/>
              <a:t> is true in the world of evaluation </a:t>
            </a:r>
            <a:r>
              <a:rPr lang="en-US" i="1" dirty="0" smtClean="0"/>
              <a:t>w</a:t>
            </a:r>
            <a:r>
              <a:rPr lang="en-US" i="1" baseline="-25000" dirty="0" smtClean="0"/>
              <a:t>0</a:t>
            </a:r>
            <a:r>
              <a:rPr lang="en-US" i="1" dirty="0" smtClean="0"/>
              <a:t> </a:t>
            </a:r>
            <a:r>
              <a:rPr lang="en-US" dirty="0" err="1" smtClean="0"/>
              <a:t>iff</a:t>
            </a:r>
            <a:r>
              <a:rPr lang="en-US" dirty="0" smtClean="0"/>
              <a:t> </a:t>
            </a:r>
            <a:r>
              <a:rPr lang="en-US" i="1" dirty="0" smtClean="0"/>
              <a:t>x</a:t>
            </a:r>
            <a:r>
              <a:rPr lang="en-US" dirty="0" smtClean="0"/>
              <a:t> is a member of the set of individuals that hike in </a:t>
            </a:r>
            <a:r>
              <a:rPr lang="en-US" i="1" dirty="0" smtClean="0"/>
              <a:t>w</a:t>
            </a:r>
            <a:r>
              <a:rPr lang="en-US" i="1" baseline="-25000" dirty="0" smtClean="0"/>
              <a:t>0</a:t>
            </a:r>
            <a:r>
              <a:rPr lang="en-US" dirty="0" smtClean="0"/>
              <a:t>. 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dirty="0" smtClean="0"/>
              <a:t>Thus, if the scenario below is a partial depiction of </a:t>
            </a:r>
            <a:r>
              <a:rPr lang="en-US" i="1" dirty="0" smtClean="0"/>
              <a:t>w</a:t>
            </a:r>
            <a:r>
              <a:rPr lang="en-US" i="1" baseline="-25000" dirty="0" smtClean="0"/>
              <a:t>0</a:t>
            </a:r>
            <a:r>
              <a:rPr lang="en-US" dirty="0" smtClean="0"/>
              <a:t>, </a:t>
            </a:r>
            <a:r>
              <a:rPr lang="en-US" i="1" dirty="0" smtClean="0"/>
              <a:t>Hermione hikes</a:t>
            </a:r>
            <a:r>
              <a:rPr lang="en-US" dirty="0" smtClean="0"/>
              <a:t> is true in </a:t>
            </a:r>
            <a:r>
              <a:rPr lang="en-US" i="1" dirty="0" smtClean="0"/>
              <a:t>w</a:t>
            </a:r>
            <a:r>
              <a:rPr lang="en-US" i="1" baseline="-25000" dirty="0" smtClean="0"/>
              <a:t>0</a:t>
            </a:r>
            <a:r>
              <a:rPr lang="en-US" i="1" dirty="0" smtClean="0"/>
              <a:t> </a:t>
            </a:r>
            <a:r>
              <a:rPr lang="en-US" dirty="0" smtClean="0"/>
              <a:t>and </a:t>
            </a:r>
            <a:r>
              <a:rPr lang="en-US" i="1" dirty="0" smtClean="0"/>
              <a:t>Neville hikes</a:t>
            </a:r>
            <a:r>
              <a:rPr lang="en-US" dirty="0" smtClean="0"/>
              <a:t> is false. What about </a:t>
            </a:r>
            <a:r>
              <a:rPr lang="en-US" i="1" dirty="0" smtClean="0"/>
              <a:t>Harry hikes</a:t>
            </a:r>
            <a:r>
              <a:rPr lang="en-US" dirty="0" smtClean="0"/>
              <a:t> and </a:t>
            </a:r>
            <a:r>
              <a:rPr lang="en-US" i="1" dirty="0" smtClean="0"/>
              <a:t>Luna hikes</a:t>
            </a:r>
            <a:r>
              <a:rPr lang="en-US" dirty="0" smtClean="0"/>
              <a:t>?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2770007" y="3495368"/>
            <a:ext cx="6651985" cy="3087329"/>
            <a:chOff x="2768011" y="3505200"/>
            <a:chExt cx="6651985" cy="308732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768011" y="4477364"/>
              <a:ext cx="1146994" cy="114699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46" t="573" r="19939" b="29356"/>
            <a:stretch/>
          </p:blipFill>
          <p:spPr>
            <a:xfrm>
              <a:off x="8276996" y="4481358"/>
              <a:ext cx="1143000" cy="1143000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4552336" y="3505200"/>
              <a:ext cx="3087329" cy="3087329"/>
              <a:chOff x="4218039" y="3357716"/>
              <a:chExt cx="3087329" cy="3087329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4218039" y="3357716"/>
                <a:ext cx="3087329" cy="3087329"/>
              </a:xfrm>
              <a:prstGeom prst="ellips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r>
                  <a:rPr lang="en-US" sz="2000" b="1" dirty="0" smtClean="0">
                    <a:solidFill>
                      <a:srgbClr val="FF0000"/>
                    </a:solidFill>
                  </a:rPr>
                  <a:t>{</a:t>
                </a:r>
                <a:r>
                  <a:rPr lang="en-US" sz="2000" b="1" i="1" dirty="0" smtClean="0">
                    <a:solidFill>
                      <a:srgbClr val="FF0000"/>
                    </a:solidFill>
                  </a:rPr>
                  <a:t>x</a:t>
                </a:r>
                <a:r>
                  <a:rPr lang="en-US" sz="2000" b="1" dirty="0" smtClean="0">
                    <a:solidFill>
                      <a:srgbClr val="FF0000"/>
                    </a:solidFill>
                  </a:rPr>
                  <a:t> | </a:t>
                </a:r>
                <a:r>
                  <a:rPr lang="en-US" sz="2000" b="1" i="1" dirty="0" smtClean="0">
                    <a:solidFill>
                      <a:srgbClr val="FF0000"/>
                    </a:solidFill>
                  </a:rPr>
                  <a:t>x</a:t>
                </a:r>
                <a:r>
                  <a:rPr lang="en-US" sz="2000" b="1" dirty="0" smtClean="0">
                    <a:solidFill>
                      <a:srgbClr val="FF0000"/>
                    </a:solidFill>
                  </a:rPr>
                  <a:t> hikes}</a:t>
                </a:r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245" r="22245"/>
              <a:stretch/>
            </p:blipFill>
            <p:spPr>
              <a:xfrm>
                <a:off x="4498334" y="4329880"/>
                <a:ext cx="1138084" cy="1138084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948" t="1004" r="16937" b="25447"/>
              <a:stretch/>
            </p:blipFill>
            <p:spPr>
              <a:xfrm>
                <a:off x="5899393" y="4329880"/>
                <a:ext cx="1143000" cy="1143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51006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Predication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6427839" cy="934524"/>
          </a:xfrm>
        </p:spPr>
        <p:txBody>
          <a:bodyPr>
            <a:normAutofit lnSpcReduction="10000"/>
          </a:bodyPr>
          <a:lstStyle/>
          <a:p>
            <a:pPr marL="0" indent="0">
              <a:buClr>
                <a:schemeClr val="tx1"/>
              </a:buClr>
              <a:buNone/>
            </a:pPr>
            <a:r>
              <a:rPr lang="en-US" dirty="0" smtClean="0"/>
              <a:t>Deriving </a:t>
            </a:r>
            <a:r>
              <a:rPr lang="en-US" i="1" dirty="0" smtClean="0"/>
              <a:t>Hermione hikes </a:t>
            </a:r>
            <a:r>
              <a:rPr lang="en-US" dirty="0" smtClean="0"/>
              <a:t>compositionally:</a:t>
            </a:r>
          </a:p>
          <a:p>
            <a:pPr>
              <a:buClr>
                <a:schemeClr val="tx1"/>
              </a:buClr>
            </a:pPr>
            <a:r>
              <a:rPr lang="en-US" dirty="0" smtClean="0"/>
              <a:t>Draw a simplified tree of the sentence.</a:t>
            </a:r>
          </a:p>
          <a:p>
            <a:pPr>
              <a:buClr>
                <a:schemeClr val="tx1"/>
              </a:buClr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9" t="16631" r="49629" b="71756"/>
          <a:stretch/>
        </p:blipFill>
        <p:spPr>
          <a:xfrm>
            <a:off x="8343276" y="2881462"/>
            <a:ext cx="1933287" cy="109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603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Predication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6427839" cy="2773156"/>
          </a:xfrm>
        </p:spPr>
        <p:txBody>
          <a:bodyPr>
            <a:normAutofit lnSpcReduction="10000"/>
          </a:bodyPr>
          <a:lstStyle/>
          <a:p>
            <a:pPr marL="0" indent="0">
              <a:buClr>
                <a:schemeClr val="tx1"/>
              </a:buClr>
              <a:buNone/>
            </a:pPr>
            <a:r>
              <a:rPr lang="en-US" dirty="0" smtClean="0"/>
              <a:t>Deriving </a:t>
            </a:r>
            <a:r>
              <a:rPr lang="en-US" i="1" dirty="0" smtClean="0"/>
              <a:t>Hermione hikes </a:t>
            </a:r>
            <a:r>
              <a:rPr lang="en-US" dirty="0" smtClean="0"/>
              <a:t>compositionally:</a:t>
            </a:r>
          </a:p>
          <a:p>
            <a:pPr>
              <a:buClr>
                <a:schemeClr val="tx1"/>
              </a:buClr>
            </a:pPr>
            <a:r>
              <a:rPr lang="en-US" dirty="0" smtClean="0"/>
              <a:t>Draw a simplified tree of the sentence.</a:t>
            </a:r>
          </a:p>
          <a:p>
            <a:pPr>
              <a:buClr>
                <a:schemeClr val="tx1"/>
              </a:buClr>
            </a:pPr>
            <a:r>
              <a:rPr lang="en-US" dirty="0" smtClean="0"/>
              <a:t>Write denotations (extensions) of each terminal node, in predicate notation where relevant. (We write h for the individual Hermione so as not to confuse names with their referents.)</a:t>
            </a:r>
          </a:p>
          <a:p>
            <a:pPr>
              <a:buClr>
                <a:schemeClr val="tx1"/>
              </a:buClr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5" t="16631" r="37754" b="63871"/>
          <a:stretch/>
        </p:blipFill>
        <p:spPr>
          <a:xfrm>
            <a:off x="7917409" y="2509694"/>
            <a:ext cx="2785021" cy="183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04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Compositional semantics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Remember our toy lexical entry for </a:t>
            </a:r>
            <a:r>
              <a:rPr lang="en-US" i="1" dirty="0" smtClean="0"/>
              <a:t>wombat</a:t>
            </a:r>
            <a:r>
              <a:rPr lang="en-US" dirty="0"/>
              <a:t>?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B050"/>
                </a:solidFill>
              </a:rPr>
              <a:t>Lexical semantics</a:t>
            </a:r>
            <a:r>
              <a:rPr lang="en-US" dirty="0" smtClean="0"/>
              <a:t> is concerned with meanings of individual words as stored in the lexicon and relationships between them.</a:t>
            </a:r>
            <a:endParaRPr lang="en-US" dirty="0" smtClean="0">
              <a:solidFill>
                <a:srgbClr val="00B05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3472552"/>
              </p:ext>
            </p:extLst>
          </p:nvPr>
        </p:nvGraphicFramePr>
        <p:xfrm>
          <a:off x="838200" y="2377440"/>
          <a:ext cx="8127999" cy="2575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6574">
                  <a:extLst>
                    <a:ext uri="{9D8B030D-6E8A-4147-A177-3AD203B41FA5}">
                      <a16:colId xmlns:a16="http://schemas.microsoft.com/office/drawing/2014/main" val="4075067246"/>
                    </a:ext>
                  </a:extLst>
                </a:gridCol>
                <a:gridCol w="1386349">
                  <a:extLst>
                    <a:ext uri="{9D8B030D-6E8A-4147-A177-3AD203B41FA5}">
                      <a16:colId xmlns:a16="http://schemas.microsoft.com/office/drawing/2014/main" val="1571136270"/>
                    </a:ext>
                  </a:extLst>
                </a:gridCol>
                <a:gridCol w="5515076">
                  <a:extLst>
                    <a:ext uri="{9D8B030D-6E8A-4147-A177-3AD203B41FA5}">
                      <a16:colId xmlns:a16="http://schemas.microsoft.com/office/drawing/2014/main" val="15987127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solidFill>
                            <a:schemeClr val="tx1"/>
                          </a:solidFill>
                        </a:rPr>
                        <a:t>wombat</a:t>
                      </a:r>
                      <a:endParaRPr lang="en-US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solidFill>
                            <a:schemeClr val="tx1"/>
                          </a:solidFill>
                        </a:rPr>
                        <a:t>phonology:</a:t>
                      </a:r>
                      <a:endParaRPr lang="en-US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solidFill>
                            <a:schemeClr val="tx1"/>
                          </a:solidFill>
                        </a:rPr>
                        <a:t>/'wɑmˌbæt/</a:t>
                      </a:r>
                      <a:endParaRPr lang="en-US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9370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solidFill>
                            <a:schemeClr val="tx1"/>
                          </a:solidFill>
                        </a:rPr>
                        <a:t>syntax:</a:t>
                      </a:r>
                      <a:endParaRPr lang="en-US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solidFill>
                            <a:schemeClr val="tx1"/>
                          </a:solidFill>
                        </a:rPr>
                        <a:t>noun</a:t>
                      </a:r>
                      <a:endParaRPr lang="en-US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19556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solidFill>
                            <a:schemeClr val="tx1"/>
                          </a:solidFill>
                        </a:rPr>
                        <a:t>semantics:</a:t>
                      </a:r>
                      <a:endParaRPr lang="en-US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solidFill>
                            <a:schemeClr val="tx1"/>
                          </a:solidFill>
                        </a:rPr>
                        <a:t>{x | x is a wombat}</a:t>
                      </a:r>
                      <a:endParaRPr lang="en-US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9076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solidFill>
                            <a:schemeClr val="tx1"/>
                          </a:solidFill>
                        </a:rPr>
                        <a:t>concept:</a:t>
                      </a:r>
                      <a:endParaRPr lang="en-US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i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b="0" i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b="0" i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b="0" i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081808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278" y="3566160"/>
            <a:ext cx="2084440" cy="138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22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Predication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90"/>
            <a:ext cx="6427839" cy="3697388"/>
          </a:xfrm>
        </p:spPr>
        <p:txBody>
          <a:bodyPr>
            <a:normAutofit lnSpcReduction="10000"/>
          </a:bodyPr>
          <a:lstStyle/>
          <a:p>
            <a:pPr marL="0" indent="0">
              <a:buClr>
                <a:schemeClr val="tx1"/>
              </a:buClr>
              <a:buNone/>
            </a:pPr>
            <a:r>
              <a:rPr lang="en-US" dirty="0" smtClean="0"/>
              <a:t>Deriving </a:t>
            </a:r>
            <a:r>
              <a:rPr lang="en-US" i="1" dirty="0" smtClean="0"/>
              <a:t>Hermione hikes </a:t>
            </a:r>
            <a:r>
              <a:rPr lang="en-US" dirty="0" smtClean="0"/>
              <a:t>compositionally:</a:t>
            </a:r>
          </a:p>
          <a:p>
            <a:pPr>
              <a:buClr>
                <a:schemeClr val="tx1"/>
              </a:buClr>
            </a:pPr>
            <a:r>
              <a:rPr lang="en-US" dirty="0" smtClean="0"/>
              <a:t>Draw a simplified tree of the sentence.</a:t>
            </a:r>
          </a:p>
          <a:p>
            <a:pPr>
              <a:buClr>
                <a:schemeClr val="tx1"/>
              </a:buClr>
            </a:pPr>
            <a:r>
              <a:rPr lang="en-US" dirty="0" smtClean="0"/>
              <a:t>Write denotations (extensions) of each terminal node, in predicate notation where relevant. (We write h for the individual Hermione so as not to confuse names with their referents.)</a:t>
            </a:r>
          </a:p>
          <a:p>
            <a:pPr>
              <a:buClr>
                <a:schemeClr val="tx1"/>
              </a:buClr>
            </a:pPr>
            <a:r>
              <a:rPr lang="en-US" dirty="0" smtClean="0"/>
              <a:t>Write the truth conditions of the entire sentence in set theoretical notation.</a:t>
            </a:r>
          </a:p>
          <a:p>
            <a:pPr>
              <a:buClr>
                <a:schemeClr val="tx1"/>
              </a:buClr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9" t="15340" r="19572" b="61291"/>
          <a:stretch/>
        </p:blipFill>
        <p:spPr>
          <a:xfrm>
            <a:off x="7266039" y="2327181"/>
            <a:ext cx="4123428" cy="220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92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Predication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6427839" cy="5167311"/>
          </a:xfrm>
        </p:spPr>
        <p:txBody>
          <a:bodyPr>
            <a:normAutofit lnSpcReduction="10000"/>
          </a:bodyPr>
          <a:lstStyle/>
          <a:p>
            <a:pPr marL="0" indent="0">
              <a:buClr>
                <a:schemeClr val="tx1"/>
              </a:buClr>
              <a:buNone/>
            </a:pPr>
            <a:r>
              <a:rPr lang="en-US" dirty="0" smtClean="0"/>
              <a:t>Deriving </a:t>
            </a:r>
            <a:r>
              <a:rPr lang="en-US" i="1" dirty="0" smtClean="0"/>
              <a:t>Hermione hikes </a:t>
            </a:r>
            <a:r>
              <a:rPr lang="en-US" dirty="0" smtClean="0"/>
              <a:t>compositionally:</a:t>
            </a:r>
          </a:p>
          <a:p>
            <a:pPr>
              <a:buClr>
                <a:schemeClr val="tx1"/>
              </a:buClr>
            </a:pPr>
            <a:r>
              <a:rPr lang="en-US" dirty="0" smtClean="0"/>
              <a:t>Draw a simplified tree of the sentence.</a:t>
            </a:r>
          </a:p>
          <a:p>
            <a:pPr>
              <a:buClr>
                <a:schemeClr val="tx1"/>
              </a:buClr>
            </a:pPr>
            <a:r>
              <a:rPr lang="en-US" dirty="0" smtClean="0"/>
              <a:t>Write denotations (extensions) of each terminal node, in predicate notation where relevant. (We write h for the individual Hermione so as not to confuse names with their referents.)</a:t>
            </a:r>
          </a:p>
          <a:p>
            <a:pPr>
              <a:buClr>
                <a:schemeClr val="tx1"/>
              </a:buClr>
            </a:pPr>
            <a:r>
              <a:rPr lang="en-US" dirty="0" smtClean="0"/>
              <a:t>Write the truth conditions of the entire sentence in set theoretical notation.</a:t>
            </a:r>
          </a:p>
          <a:p>
            <a:pPr>
              <a:buClr>
                <a:schemeClr val="tx1"/>
              </a:buClr>
            </a:pPr>
            <a:r>
              <a:rPr lang="en-US" dirty="0" smtClean="0"/>
              <a:t>Write the denotation of the entire sentence as a proposition in set theoretical notation.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5" t="15771" r="10481" b="57706"/>
          <a:stretch/>
        </p:blipFill>
        <p:spPr>
          <a:xfrm>
            <a:off x="7266039" y="2178474"/>
            <a:ext cx="4772302" cy="250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38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Predication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1673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Now what </a:t>
            </a:r>
            <a:r>
              <a:rPr lang="en-US" dirty="0"/>
              <a:t>about sentences with </a:t>
            </a:r>
            <a:r>
              <a:rPr lang="en-US" b="1" dirty="0">
                <a:solidFill>
                  <a:srgbClr val="00B050"/>
                </a:solidFill>
              </a:rPr>
              <a:t>adjectival predicates</a:t>
            </a:r>
            <a:r>
              <a:rPr lang="en-US" dirty="0"/>
              <a:t>, as in </a:t>
            </a:r>
            <a:r>
              <a:rPr lang="en-US" dirty="0" smtClean="0"/>
              <a:t>(39)? </a:t>
            </a:r>
            <a:r>
              <a:rPr lang="en-US" dirty="0"/>
              <a:t>In particular, what does the copula </a:t>
            </a:r>
            <a:r>
              <a:rPr lang="en-US" i="1" dirty="0"/>
              <a:t>is</a:t>
            </a:r>
            <a:r>
              <a:rPr lang="en-US" dirty="0"/>
              <a:t> in (39) mean (putting aside tense), if </a:t>
            </a:r>
            <a:r>
              <a:rPr lang="en-US" i="1" dirty="0"/>
              <a:t>smart </a:t>
            </a:r>
            <a:r>
              <a:rPr lang="en-US" dirty="0"/>
              <a:t>also denotes a property? </a:t>
            </a:r>
          </a:p>
          <a:p>
            <a:pPr marL="0" indent="0">
              <a:buNone/>
            </a:pPr>
            <a:r>
              <a:rPr lang="en-US" dirty="0" smtClean="0"/>
              <a:t>(39) Hermione </a:t>
            </a:r>
            <a:r>
              <a:rPr lang="en-US" dirty="0"/>
              <a:t>is smart.</a:t>
            </a:r>
          </a:p>
          <a:p>
            <a:pPr marL="0" indent="0">
              <a:buNone/>
            </a:pPr>
            <a:r>
              <a:rPr lang="en-US" dirty="0" smtClean="0"/>
              <a:t>Two </a:t>
            </a:r>
            <a:r>
              <a:rPr lang="en-US" dirty="0"/>
              <a:t>options:</a:t>
            </a:r>
          </a:p>
          <a:p>
            <a:r>
              <a:rPr lang="en-US" dirty="0" smtClean="0"/>
              <a:t>The </a:t>
            </a:r>
            <a:r>
              <a:rPr lang="en-US" dirty="0"/>
              <a:t>role </a:t>
            </a:r>
            <a:r>
              <a:rPr lang="en-US" dirty="0" smtClean="0"/>
              <a:t>of the copula is </a:t>
            </a:r>
            <a:r>
              <a:rPr lang="en-US" dirty="0"/>
              <a:t>purely syntactic, </a:t>
            </a:r>
            <a:r>
              <a:rPr lang="en-US" dirty="0" smtClean="0"/>
              <a:t>it’s </a:t>
            </a:r>
            <a:r>
              <a:rPr lang="en-US" dirty="0"/>
              <a:t>not interpreted by the semantics.</a:t>
            </a:r>
          </a:p>
          <a:p>
            <a:r>
              <a:rPr lang="en-US" dirty="0" smtClean="0"/>
              <a:t>The copula </a:t>
            </a:r>
            <a:r>
              <a:rPr lang="en-US" dirty="0"/>
              <a:t>has a meaning, but a trivial one </a:t>
            </a:r>
            <a:r>
              <a:rPr lang="en-US" dirty="0" smtClean="0"/>
              <a:t>(takes a property and returns the same property).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Either </a:t>
            </a:r>
            <a:r>
              <a:rPr lang="en-US" dirty="0"/>
              <a:t>way, we can ignore the copula </a:t>
            </a:r>
            <a:r>
              <a:rPr lang="en-US" dirty="0" smtClean="0"/>
              <a:t>and </a:t>
            </a:r>
            <a:r>
              <a:rPr lang="en-US" dirty="0"/>
              <a:t>treat </a:t>
            </a:r>
            <a:r>
              <a:rPr lang="en-US" dirty="0" smtClean="0"/>
              <a:t>(39) in the same way as </a:t>
            </a:r>
            <a:r>
              <a:rPr lang="en-US" i="1" dirty="0" smtClean="0"/>
              <a:t>Hermione hikes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13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Predication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167311"/>
          </a:xfrm>
        </p:spPr>
        <p:txBody>
          <a:bodyPr>
            <a:normAutofit fontScale="85000" lnSpcReduction="10000"/>
          </a:bodyPr>
          <a:lstStyle/>
          <a:p>
            <a:pPr marL="0" indent="0">
              <a:buClr>
                <a:schemeClr val="tx1"/>
              </a:buClr>
              <a:buNone/>
            </a:pPr>
            <a:r>
              <a:rPr lang="en-US" dirty="0" smtClean="0"/>
              <a:t>What about sentences with </a:t>
            </a:r>
            <a:r>
              <a:rPr lang="en-US" b="1" dirty="0" smtClean="0">
                <a:solidFill>
                  <a:srgbClr val="00B050"/>
                </a:solidFill>
              </a:rPr>
              <a:t>nominal predicates</a:t>
            </a:r>
            <a:r>
              <a:rPr lang="en-US" dirty="0" smtClean="0"/>
              <a:t>, as in (40)? </a:t>
            </a:r>
            <a:r>
              <a:rPr lang="en-US" dirty="0"/>
              <a:t>Is the </a:t>
            </a:r>
            <a:r>
              <a:rPr lang="en-US" dirty="0" smtClean="0"/>
              <a:t>indefinite </a:t>
            </a:r>
            <a:r>
              <a:rPr lang="en-US" dirty="0"/>
              <a:t>article </a:t>
            </a:r>
            <a:r>
              <a:rPr lang="en-US" i="1" dirty="0"/>
              <a:t>a</a:t>
            </a:r>
            <a:r>
              <a:rPr lang="en-US" dirty="0"/>
              <a:t> also meaningless/trivial? </a:t>
            </a:r>
            <a:endParaRPr lang="en-US" dirty="0" smtClean="0"/>
          </a:p>
          <a:p>
            <a:pPr marL="0" indent="0">
              <a:buClr>
                <a:schemeClr val="tx1"/>
              </a:buClr>
              <a:buNone/>
            </a:pPr>
            <a:r>
              <a:rPr lang="en-US" dirty="0" smtClean="0"/>
              <a:t>(40) Hermione is a hiker.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dirty="0" smtClean="0"/>
              <a:t>When </a:t>
            </a:r>
            <a:r>
              <a:rPr lang="en-US" i="1" dirty="0"/>
              <a:t>a</a:t>
            </a:r>
            <a:r>
              <a:rPr lang="en-US" dirty="0"/>
              <a:t> </a:t>
            </a:r>
            <a:r>
              <a:rPr lang="en-US" dirty="0" smtClean="0"/>
              <a:t>is in </a:t>
            </a:r>
            <a:r>
              <a:rPr lang="en-US" dirty="0"/>
              <a:t>an NP in </a:t>
            </a:r>
            <a:r>
              <a:rPr lang="en-US" dirty="0" smtClean="0"/>
              <a:t>an argument </a:t>
            </a:r>
            <a:r>
              <a:rPr lang="en-US" dirty="0"/>
              <a:t>position, </a:t>
            </a:r>
            <a:r>
              <a:rPr lang="en-US" dirty="0" smtClean="0"/>
              <a:t>it </a:t>
            </a:r>
            <a:r>
              <a:rPr lang="en-US" dirty="0"/>
              <a:t>seems to be non-trivially meaningful:</a:t>
            </a:r>
          </a:p>
          <a:p>
            <a:pPr marL="0" indent="0">
              <a:buNone/>
            </a:pPr>
            <a:r>
              <a:rPr lang="en-US" dirty="0" smtClean="0"/>
              <a:t>(41) A </a:t>
            </a:r>
            <a:r>
              <a:rPr lang="en-US" dirty="0"/>
              <a:t>hiker fell.</a:t>
            </a:r>
          </a:p>
          <a:p>
            <a:pPr marL="0" indent="0">
              <a:buNone/>
            </a:pPr>
            <a:r>
              <a:rPr lang="en-US" dirty="0" smtClean="0"/>
              <a:t>(42) The/every/no/… </a:t>
            </a:r>
            <a:r>
              <a:rPr lang="en-US" dirty="0"/>
              <a:t>hiker fell.</a:t>
            </a:r>
          </a:p>
          <a:p>
            <a:pPr marL="0" indent="0">
              <a:buNone/>
            </a:pPr>
            <a:r>
              <a:rPr lang="en-US" dirty="0" smtClean="0"/>
              <a:t>Our </a:t>
            </a:r>
            <a:r>
              <a:rPr lang="en-US" dirty="0"/>
              <a:t>options:</a:t>
            </a:r>
          </a:p>
          <a:p>
            <a:r>
              <a:rPr lang="en-US" dirty="0" smtClean="0"/>
              <a:t>Lexical </a:t>
            </a:r>
            <a:r>
              <a:rPr lang="en-US" dirty="0"/>
              <a:t>ambiguity: there are two </a:t>
            </a:r>
            <a:r>
              <a:rPr lang="en-US" dirty="0" smtClean="0"/>
              <a:t>different </a:t>
            </a:r>
            <a:r>
              <a:rPr lang="en-US" i="1" dirty="0" smtClean="0"/>
              <a:t>a’s</a:t>
            </a:r>
            <a:r>
              <a:rPr lang="en-US" dirty="0"/>
              <a:t>, one meaningless, one meaningful.</a:t>
            </a:r>
          </a:p>
          <a:p>
            <a:r>
              <a:rPr lang="en-US" i="1" dirty="0" smtClean="0"/>
              <a:t>A</a:t>
            </a:r>
            <a:r>
              <a:rPr lang="en-US" dirty="0" smtClean="0"/>
              <a:t> </a:t>
            </a:r>
            <a:r>
              <a:rPr lang="en-US" dirty="0"/>
              <a:t>is meaningless in both cases; in </a:t>
            </a:r>
            <a:r>
              <a:rPr lang="en-US" smtClean="0"/>
              <a:t>(41) </a:t>
            </a:r>
            <a:r>
              <a:rPr lang="en-US" dirty="0"/>
              <a:t>it </a:t>
            </a:r>
            <a:r>
              <a:rPr lang="en-US" dirty="0" smtClean="0"/>
              <a:t>indicates </a:t>
            </a:r>
            <a:r>
              <a:rPr lang="en-US" dirty="0"/>
              <a:t>absence of </a:t>
            </a:r>
            <a:r>
              <a:rPr lang="en-US" i="1" dirty="0"/>
              <a:t>the</a:t>
            </a:r>
            <a:r>
              <a:rPr lang="en-US" dirty="0"/>
              <a:t>, </a:t>
            </a:r>
            <a:r>
              <a:rPr lang="en-US" i="1" dirty="0"/>
              <a:t>every</a:t>
            </a:r>
            <a:r>
              <a:rPr lang="en-US" dirty="0"/>
              <a:t>, </a:t>
            </a:r>
            <a:r>
              <a:rPr lang="en-US" i="1" dirty="0"/>
              <a:t>no</a:t>
            </a:r>
            <a:r>
              <a:rPr lang="en-US" dirty="0"/>
              <a:t>, etc.</a:t>
            </a:r>
          </a:p>
          <a:p>
            <a:r>
              <a:rPr lang="en-US" i="1" dirty="0" smtClean="0"/>
              <a:t>A</a:t>
            </a:r>
            <a:r>
              <a:rPr lang="en-US" dirty="0" smtClean="0"/>
              <a:t> </a:t>
            </a:r>
            <a:r>
              <a:rPr lang="en-US" dirty="0"/>
              <a:t>is meaningful in both cases, but nouns </a:t>
            </a:r>
            <a:r>
              <a:rPr lang="en-US" dirty="0" smtClean="0"/>
              <a:t>aren’t </a:t>
            </a:r>
            <a:r>
              <a:rPr lang="en-US" dirty="0"/>
              <a:t>born as properties; in </a:t>
            </a:r>
            <a:r>
              <a:rPr lang="en-US" dirty="0" smtClean="0"/>
              <a:t>(40) </a:t>
            </a:r>
            <a:r>
              <a:rPr lang="en-US" i="1" dirty="0"/>
              <a:t>a</a:t>
            </a:r>
            <a:r>
              <a:rPr lang="en-US" dirty="0"/>
              <a:t> </a:t>
            </a:r>
            <a:r>
              <a:rPr lang="en-US" dirty="0" smtClean="0"/>
              <a:t>combines with </a:t>
            </a:r>
            <a:r>
              <a:rPr lang="en-US" i="1" dirty="0" smtClean="0"/>
              <a:t>hiker</a:t>
            </a:r>
            <a:r>
              <a:rPr lang="en-US" dirty="0" smtClean="0"/>
              <a:t> </a:t>
            </a:r>
            <a:r>
              <a:rPr lang="en-US" dirty="0"/>
              <a:t>to yield a property.</a:t>
            </a:r>
          </a:p>
          <a:p>
            <a:pPr marL="0" indent="0">
              <a:buNone/>
            </a:pPr>
            <a:r>
              <a:rPr lang="en-US" dirty="0" smtClean="0"/>
              <a:t>We’ll </a:t>
            </a:r>
            <a:r>
              <a:rPr lang="en-US" dirty="0"/>
              <a:t>set this question aside </a:t>
            </a:r>
            <a:r>
              <a:rPr lang="en-US" dirty="0" smtClean="0"/>
              <a:t>and will treat </a:t>
            </a:r>
            <a:r>
              <a:rPr lang="en-US" i="1" dirty="0" smtClean="0"/>
              <a:t>a</a:t>
            </a:r>
            <a:r>
              <a:rPr lang="en-US" dirty="0" smtClean="0"/>
              <a:t> in nominal predicates as vacuous.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69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Predication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6427839" cy="885364"/>
          </a:xfrm>
        </p:spPr>
        <p:txBody>
          <a:bodyPr>
            <a:normAutofit fontScale="92500" lnSpcReduction="10000"/>
          </a:bodyPr>
          <a:lstStyle/>
          <a:p>
            <a:pPr marL="0" indent="0">
              <a:buClr>
                <a:schemeClr val="tx1"/>
              </a:buClr>
              <a:buNone/>
            </a:pPr>
            <a:r>
              <a:rPr lang="en-US" dirty="0" smtClean="0"/>
              <a:t>Deriving </a:t>
            </a:r>
            <a:r>
              <a:rPr lang="en-US" i="1" dirty="0" smtClean="0"/>
              <a:t>Hermione is a hiker </a:t>
            </a:r>
            <a:r>
              <a:rPr lang="en-US" dirty="0" smtClean="0"/>
              <a:t>compositionally:</a:t>
            </a:r>
          </a:p>
          <a:p>
            <a:pPr>
              <a:buClr>
                <a:schemeClr val="tx1"/>
              </a:buClr>
            </a:pPr>
            <a:r>
              <a:rPr lang="en-US" dirty="0" smtClean="0"/>
              <a:t>Draw a simplified tree of the sentence.</a:t>
            </a:r>
          </a:p>
          <a:p>
            <a:pPr>
              <a:buClr>
                <a:schemeClr val="tx1"/>
              </a:buClr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5" t="16775" r="38682" b="56989"/>
          <a:stretch/>
        </p:blipFill>
        <p:spPr>
          <a:xfrm>
            <a:off x="8102185" y="2329449"/>
            <a:ext cx="2415468" cy="219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00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Predication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6427839" cy="2006240"/>
          </a:xfrm>
        </p:spPr>
        <p:txBody>
          <a:bodyPr>
            <a:normAutofit fontScale="92500" lnSpcReduction="10000"/>
          </a:bodyPr>
          <a:lstStyle/>
          <a:p>
            <a:pPr marL="0" indent="0">
              <a:buClr>
                <a:schemeClr val="tx1"/>
              </a:buClr>
              <a:buNone/>
            </a:pPr>
            <a:r>
              <a:rPr lang="en-US" dirty="0" smtClean="0"/>
              <a:t>Deriving </a:t>
            </a:r>
            <a:r>
              <a:rPr lang="en-US" i="1" dirty="0" smtClean="0"/>
              <a:t>Hermione is a hiker </a:t>
            </a:r>
            <a:r>
              <a:rPr lang="en-US" dirty="0" smtClean="0"/>
              <a:t>compositionally:</a:t>
            </a:r>
          </a:p>
          <a:p>
            <a:pPr>
              <a:buClr>
                <a:schemeClr val="tx1"/>
              </a:buClr>
            </a:pPr>
            <a:r>
              <a:rPr lang="en-US" dirty="0" smtClean="0"/>
              <a:t>Draw a simplified tree of the sentence.</a:t>
            </a:r>
          </a:p>
          <a:p>
            <a:pPr>
              <a:buClr>
                <a:schemeClr val="tx1"/>
              </a:buClr>
            </a:pPr>
            <a:r>
              <a:rPr lang="en-US" dirty="0" smtClean="0"/>
              <a:t>Write denotations (extensions) of each terminal node except </a:t>
            </a:r>
            <a:r>
              <a:rPr lang="en-US" i="1" dirty="0" smtClean="0"/>
              <a:t>is </a:t>
            </a:r>
            <a:r>
              <a:rPr lang="en-US" dirty="0" smtClean="0"/>
              <a:t>and </a:t>
            </a:r>
            <a:r>
              <a:rPr lang="en-US" i="1" dirty="0" smtClean="0"/>
              <a:t>a</a:t>
            </a:r>
            <a:r>
              <a:rPr lang="en-US" dirty="0" smtClean="0"/>
              <a:t>, in predicate notation where relevant.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9" t="16344" r="21428" b="48100"/>
          <a:stretch/>
        </p:blipFill>
        <p:spPr>
          <a:xfrm>
            <a:off x="7537391" y="1938848"/>
            <a:ext cx="3545056" cy="2980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99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Predication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90"/>
            <a:ext cx="6427839" cy="3304097"/>
          </a:xfrm>
        </p:spPr>
        <p:txBody>
          <a:bodyPr>
            <a:normAutofit fontScale="92500" lnSpcReduction="10000"/>
          </a:bodyPr>
          <a:lstStyle/>
          <a:p>
            <a:pPr marL="0" indent="0">
              <a:buClr>
                <a:schemeClr val="tx1"/>
              </a:buClr>
              <a:buNone/>
            </a:pPr>
            <a:r>
              <a:rPr lang="en-US" dirty="0" smtClean="0"/>
              <a:t>Deriving </a:t>
            </a:r>
            <a:r>
              <a:rPr lang="en-US" i="1" dirty="0" smtClean="0"/>
              <a:t>Hermione is a hiker </a:t>
            </a:r>
            <a:r>
              <a:rPr lang="en-US" dirty="0" smtClean="0"/>
              <a:t>compositionally:</a:t>
            </a:r>
          </a:p>
          <a:p>
            <a:pPr>
              <a:buClr>
                <a:schemeClr val="tx1"/>
              </a:buClr>
            </a:pPr>
            <a:r>
              <a:rPr lang="en-US" dirty="0" smtClean="0"/>
              <a:t>Draw a simplified tree of the sentence.</a:t>
            </a:r>
          </a:p>
          <a:p>
            <a:pPr>
              <a:buClr>
                <a:schemeClr val="tx1"/>
              </a:buClr>
            </a:pPr>
            <a:r>
              <a:rPr lang="en-US" dirty="0" smtClean="0"/>
              <a:t>Write denotations (extensions) of each terminal node except </a:t>
            </a:r>
            <a:r>
              <a:rPr lang="en-US" i="1" dirty="0" smtClean="0"/>
              <a:t>is</a:t>
            </a:r>
            <a:r>
              <a:rPr lang="en-US" dirty="0" smtClean="0"/>
              <a:t> and </a:t>
            </a:r>
            <a:r>
              <a:rPr lang="en-US" i="1" dirty="0" smtClean="0"/>
              <a:t>a</a:t>
            </a:r>
            <a:r>
              <a:rPr lang="en-US" dirty="0" smtClean="0"/>
              <a:t>,</a:t>
            </a:r>
            <a:r>
              <a:rPr lang="en-US" i="1" dirty="0" smtClean="0"/>
              <a:t> </a:t>
            </a:r>
            <a:r>
              <a:rPr lang="en-US" dirty="0" smtClean="0"/>
              <a:t>in predicate notation where relevant. </a:t>
            </a:r>
          </a:p>
          <a:p>
            <a:pPr>
              <a:buClr>
                <a:schemeClr val="tx1"/>
              </a:buClr>
            </a:pPr>
            <a:r>
              <a:rPr lang="en-US" dirty="0" smtClean="0"/>
              <a:t>Write denotations (extensions) of each non-terminal non-root node, treating </a:t>
            </a:r>
            <a:r>
              <a:rPr lang="en-US" i="1" dirty="0" smtClean="0"/>
              <a:t>is</a:t>
            </a:r>
            <a:r>
              <a:rPr lang="en-US" dirty="0" smtClean="0"/>
              <a:t> and </a:t>
            </a:r>
            <a:r>
              <a:rPr lang="en-US" i="1" dirty="0" smtClean="0"/>
              <a:t>a</a:t>
            </a:r>
            <a:r>
              <a:rPr lang="en-US" dirty="0" smtClean="0"/>
              <a:t> as vacuous.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0" t="16631" r="14377" b="35627"/>
          <a:stretch/>
        </p:blipFill>
        <p:spPr>
          <a:xfrm>
            <a:off x="7321059" y="1690689"/>
            <a:ext cx="3977720" cy="400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20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Predication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6427839" cy="4012021"/>
          </a:xfrm>
        </p:spPr>
        <p:txBody>
          <a:bodyPr>
            <a:normAutofit fontScale="92500" lnSpcReduction="10000"/>
          </a:bodyPr>
          <a:lstStyle/>
          <a:p>
            <a:pPr marL="0" indent="0">
              <a:buClr>
                <a:schemeClr val="tx1"/>
              </a:buClr>
              <a:buNone/>
            </a:pPr>
            <a:r>
              <a:rPr lang="en-US" dirty="0" smtClean="0"/>
              <a:t>Deriving </a:t>
            </a:r>
            <a:r>
              <a:rPr lang="en-US" i="1" dirty="0" smtClean="0"/>
              <a:t>Hermione is a hiker </a:t>
            </a:r>
            <a:r>
              <a:rPr lang="en-US" dirty="0" smtClean="0"/>
              <a:t>compositionally:</a:t>
            </a:r>
          </a:p>
          <a:p>
            <a:pPr>
              <a:buClr>
                <a:schemeClr val="tx1"/>
              </a:buClr>
            </a:pPr>
            <a:r>
              <a:rPr lang="en-US" dirty="0"/>
              <a:t>Draw a simplified tree of the sentence.</a:t>
            </a:r>
          </a:p>
          <a:p>
            <a:pPr>
              <a:buClr>
                <a:schemeClr val="tx1"/>
              </a:buClr>
            </a:pPr>
            <a:r>
              <a:rPr lang="en-US" dirty="0"/>
              <a:t>Write denotations (extensions) of each terminal node except </a:t>
            </a:r>
            <a:r>
              <a:rPr lang="en-US" i="1" dirty="0"/>
              <a:t>is</a:t>
            </a:r>
            <a:r>
              <a:rPr lang="en-US" dirty="0"/>
              <a:t> and </a:t>
            </a:r>
            <a:r>
              <a:rPr lang="en-US" i="1" dirty="0"/>
              <a:t>a</a:t>
            </a:r>
            <a:r>
              <a:rPr lang="en-US" dirty="0"/>
              <a:t>,</a:t>
            </a:r>
            <a:r>
              <a:rPr lang="en-US" i="1" dirty="0"/>
              <a:t> </a:t>
            </a:r>
            <a:r>
              <a:rPr lang="en-US" dirty="0"/>
              <a:t>in predicate notation where relevant. </a:t>
            </a:r>
          </a:p>
          <a:p>
            <a:pPr>
              <a:buClr>
                <a:schemeClr val="tx1"/>
              </a:buClr>
            </a:pPr>
            <a:r>
              <a:rPr lang="en-US" dirty="0"/>
              <a:t>Write denotations (extensions) of each non-terminal non-root node, treating </a:t>
            </a:r>
            <a:r>
              <a:rPr lang="en-US" i="1" dirty="0"/>
              <a:t>is</a:t>
            </a:r>
            <a:r>
              <a:rPr lang="en-US" dirty="0"/>
              <a:t> and </a:t>
            </a:r>
            <a:r>
              <a:rPr lang="en-US" i="1" dirty="0"/>
              <a:t>a</a:t>
            </a:r>
            <a:r>
              <a:rPr lang="en-US" dirty="0"/>
              <a:t> as vacuous.</a:t>
            </a:r>
          </a:p>
          <a:p>
            <a:pPr>
              <a:buClr>
                <a:schemeClr val="tx1"/>
              </a:buClr>
            </a:pPr>
            <a:r>
              <a:rPr lang="en-US" dirty="0" smtClean="0"/>
              <a:t>Write the truth conditions of the entire sentence in set theoretical notation.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4" t="15484" r="2502" b="33333"/>
          <a:stretch/>
        </p:blipFill>
        <p:spPr>
          <a:xfrm>
            <a:off x="7266039" y="1690689"/>
            <a:ext cx="4758911" cy="429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16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Predication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90"/>
            <a:ext cx="6427839" cy="4985414"/>
          </a:xfrm>
        </p:spPr>
        <p:txBody>
          <a:bodyPr>
            <a:normAutofit fontScale="92500" lnSpcReduction="10000"/>
          </a:bodyPr>
          <a:lstStyle/>
          <a:p>
            <a:pPr marL="0" indent="0">
              <a:buClr>
                <a:schemeClr val="tx1"/>
              </a:buClr>
              <a:buNone/>
            </a:pPr>
            <a:r>
              <a:rPr lang="en-US" dirty="0" smtClean="0"/>
              <a:t>Deriving </a:t>
            </a:r>
            <a:r>
              <a:rPr lang="en-US" i="1" dirty="0" smtClean="0"/>
              <a:t>Hermione is a hiker </a:t>
            </a:r>
            <a:r>
              <a:rPr lang="en-US" dirty="0" smtClean="0"/>
              <a:t>compositionally:</a:t>
            </a:r>
          </a:p>
          <a:p>
            <a:pPr>
              <a:buClr>
                <a:schemeClr val="tx1"/>
              </a:buClr>
            </a:pPr>
            <a:r>
              <a:rPr lang="en-US" dirty="0"/>
              <a:t>Draw a simplified tree of the sentence.</a:t>
            </a:r>
          </a:p>
          <a:p>
            <a:pPr>
              <a:buClr>
                <a:schemeClr val="tx1"/>
              </a:buClr>
            </a:pPr>
            <a:r>
              <a:rPr lang="en-US" dirty="0"/>
              <a:t>Write denotations (extensions) of each terminal node except </a:t>
            </a:r>
            <a:r>
              <a:rPr lang="en-US" i="1" dirty="0"/>
              <a:t>is</a:t>
            </a:r>
            <a:r>
              <a:rPr lang="en-US" dirty="0"/>
              <a:t> and </a:t>
            </a:r>
            <a:r>
              <a:rPr lang="en-US" i="1" dirty="0"/>
              <a:t>a</a:t>
            </a:r>
            <a:r>
              <a:rPr lang="en-US" dirty="0"/>
              <a:t>,</a:t>
            </a:r>
            <a:r>
              <a:rPr lang="en-US" i="1" dirty="0"/>
              <a:t> </a:t>
            </a:r>
            <a:r>
              <a:rPr lang="en-US" dirty="0"/>
              <a:t>in predicate notation where relevant. </a:t>
            </a:r>
          </a:p>
          <a:p>
            <a:pPr>
              <a:buClr>
                <a:schemeClr val="tx1"/>
              </a:buClr>
            </a:pPr>
            <a:r>
              <a:rPr lang="en-US" dirty="0"/>
              <a:t>Write denotations (extensions) of each non-terminal non-root node, treating </a:t>
            </a:r>
            <a:r>
              <a:rPr lang="en-US" i="1" dirty="0"/>
              <a:t>is</a:t>
            </a:r>
            <a:r>
              <a:rPr lang="en-US" dirty="0"/>
              <a:t> and </a:t>
            </a:r>
            <a:r>
              <a:rPr lang="en-US" i="1" dirty="0"/>
              <a:t>a</a:t>
            </a:r>
            <a:r>
              <a:rPr lang="en-US" dirty="0"/>
              <a:t> as vacuous.</a:t>
            </a:r>
          </a:p>
          <a:p>
            <a:pPr>
              <a:buClr>
                <a:schemeClr val="tx1"/>
              </a:buClr>
            </a:pPr>
            <a:r>
              <a:rPr lang="en-US" dirty="0" smtClean="0"/>
              <a:t>Write the truth conditions of the entire sentence in set theoretical notation.</a:t>
            </a:r>
          </a:p>
          <a:p>
            <a:pPr>
              <a:buClr>
                <a:schemeClr val="tx1"/>
              </a:buClr>
            </a:pPr>
            <a:r>
              <a:rPr lang="en-US" dirty="0" smtClean="0"/>
              <a:t>Write the denotation of the entire sentence as a proposition in set theoretical notation.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0" t="15914" r="10666" b="38495"/>
          <a:stretch/>
        </p:blipFill>
        <p:spPr>
          <a:xfrm>
            <a:off x="7266039" y="1690689"/>
            <a:ext cx="4745342" cy="429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92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838200" y="688258"/>
            <a:ext cx="10515600" cy="616974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hlinkClick r:id="rId2" action="ppaction://hlinksldjump"/>
              </a:rPr>
              <a:t>What is semantics?</a:t>
            </a:r>
            <a:endParaRPr lang="en-US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 smtClean="0">
                <a:hlinkClick r:id="rId3" action="ppaction://hlinksldjump"/>
              </a:rPr>
              <a:t>Compositional semantics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4" action="ppaction://hlinksldjump"/>
              </a:rPr>
              <a:t>Truth conditions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5" action="ppaction://hlinksldjump"/>
              </a:rPr>
              <a:t>Propositions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6" action="ppaction://hlinksldjump"/>
              </a:rPr>
              <a:t>In-class practice I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7" action="ppaction://hlinksldjump"/>
              </a:rPr>
              <a:t>Baby set theory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8" action="ppaction://hlinksldjump"/>
              </a:rPr>
              <a:t>In-class practice II</a:t>
            </a:r>
            <a:endParaRPr lang="en-US" dirty="0" smtClean="0"/>
          </a:p>
          <a:p>
            <a:pPr marL="0" indent="0">
              <a:buNone/>
            </a:pPr>
            <a:r>
              <a:rPr lang="en-US" dirty="0">
                <a:hlinkClick r:id="rId9" action="ppaction://hlinksldjump"/>
              </a:rPr>
              <a:t>Predication</a:t>
            </a:r>
            <a:endParaRPr lang="en-US" dirty="0"/>
          </a:p>
          <a:p>
            <a:pPr marL="0" indent="0">
              <a:buNone/>
            </a:pPr>
            <a:r>
              <a:rPr lang="en-US" sz="4400" b="1" dirty="0" smtClean="0">
                <a:solidFill>
                  <a:srgbClr val="00B050"/>
                </a:solidFill>
              </a:rPr>
              <a:t>In-class </a:t>
            </a:r>
            <a:r>
              <a:rPr lang="en-US" sz="4400" b="1" dirty="0" smtClean="0">
                <a:solidFill>
                  <a:srgbClr val="00B050"/>
                </a:solidFill>
              </a:rPr>
              <a:t>practice III</a:t>
            </a:r>
          </a:p>
          <a:p>
            <a:pPr marL="0" indent="0">
              <a:buNone/>
            </a:pPr>
            <a:r>
              <a:rPr lang="en-US" dirty="0" smtClean="0">
                <a:hlinkClick r:id="rId10" action="ppaction://hlinksldjump"/>
              </a:rPr>
              <a:t>Modification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11" action="ppaction://hlinksldjump"/>
              </a:rPr>
              <a:t>In-class practice IV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12" action="ppaction://hlinksldjump"/>
              </a:rPr>
              <a:t>What you need to know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58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Compositional semantics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But what about the expressions</a:t>
            </a:r>
            <a:r>
              <a:rPr lang="en-US" dirty="0"/>
              <a:t> </a:t>
            </a:r>
            <a:r>
              <a:rPr lang="en-US" dirty="0" smtClean="0"/>
              <a:t>below, how do we figure out what they mean?</a:t>
            </a:r>
          </a:p>
          <a:p>
            <a:r>
              <a:rPr lang="en-US" dirty="0" smtClean="0"/>
              <a:t>a grey wombat</a:t>
            </a:r>
          </a:p>
          <a:p>
            <a:r>
              <a:rPr lang="en-US" dirty="0" smtClean="0"/>
              <a:t>a large grey wombat</a:t>
            </a:r>
          </a:p>
          <a:p>
            <a:r>
              <a:rPr lang="en-US" dirty="0" smtClean="0"/>
              <a:t>a large grey combat wombat named Lambda</a:t>
            </a:r>
          </a:p>
          <a:p>
            <a:pPr marL="0" indent="0">
              <a:buNone/>
            </a:pPr>
            <a:r>
              <a:rPr lang="en-US" dirty="0" smtClean="0"/>
              <a:t>We can’t possibly store their meanings in the lexicon.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B050"/>
                </a:solidFill>
              </a:rPr>
              <a:t>Compositional semantics</a:t>
            </a:r>
            <a:r>
              <a:rPr lang="en-US" dirty="0" smtClean="0"/>
              <a:t> is concerned with how we compute meanings of complex linguistic expressions based on the meanings of their parts and the </a:t>
            </a:r>
            <a:r>
              <a:rPr lang="en-US" dirty="0"/>
              <a:t>r</a:t>
            </a:r>
            <a:r>
              <a:rPr lang="en-US" dirty="0" smtClean="0"/>
              <a:t>ules </a:t>
            </a:r>
            <a:r>
              <a:rPr lang="en-US" dirty="0"/>
              <a:t>u</a:t>
            </a:r>
            <a:r>
              <a:rPr lang="en-US" dirty="0" smtClean="0"/>
              <a:t>sed to combine them.</a:t>
            </a:r>
          </a:p>
          <a:p>
            <a:pPr marL="0" indent="0">
              <a:buNone/>
            </a:pPr>
            <a:r>
              <a:rPr lang="en-US" dirty="0" smtClean="0"/>
              <a:t>We will mostly focus on compositional semantics in this course.</a:t>
            </a:r>
          </a:p>
        </p:txBody>
      </p:sp>
    </p:spTree>
    <p:extLst>
      <p:ext uri="{BB962C8B-B14F-4D97-AF65-F5344CB8AC3E}">
        <p14:creationId xmlns:p14="http://schemas.microsoft.com/office/powerpoint/2010/main" val="893527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In-class practice III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 lnSpcReduction="10000"/>
          </a:bodyPr>
          <a:lstStyle/>
          <a:p>
            <a:pPr>
              <a:buClr>
                <a:schemeClr val="tx1"/>
              </a:buClr>
            </a:pPr>
            <a:r>
              <a:rPr lang="en-US" dirty="0" smtClean="0"/>
              <a:t>Write </a:t>
            </a:r>
            <a:r>
              <a:rPr lang="en-US" dirty="0"/>
              <a:t>the truth conditions of </a:t>
            </a:r>
            <a:r>
              <a:rPr lang="en-US" dirty="0" smtClean="0"/>
              <a:t>(43) and (44) </a:t>
            </a:r>
            <a:r>
              <a:rPr lang="en-US" dirty="0"/>
              <a:t>in set theoretical notation.</a:t>
            </a:r>
          </a:p>
          <a:p>
            <a:pPr>
              <a:buClr>
                <a:schemeClr val="tx1"/>
              </a:buClr>
            </a:pPr>
            <a:r>
              <a:rPr lang="en-US" dirty="0"/>
              <a:t>Write the denotations of </a:t>
            </a:r>
            <a:r>
              <a:rPr lang="en-US" dirty="0" smtClean="0"/>
              <a:t>(43), (44), and (45) </a:t>
            </a:r>
            <a:r>
              <a:rPr lang="en-US" dirty="0"/>
              <a:t>as propositions in set theoretical notation.</a:t>
            </a:r>
          </a:p>
          <a:p>
            <a:pPr>
              <a:buClr>
                <a:schemeClr val="tx1"/>
              </a:buClr>
            </a:pPr>
            <a:r>
              <a:rPr lang="en-US" dirty="0" smtClean="0"/>
              <a:t>Derive </a:t>
            </a:r>
            <a:r>
              <a:rPr lang="en-US" dirty="0"/>
              <a:t>the truth conditions and the denotation of the sentence in (</a:t>
            </a:r>
            <a:r>
              <a:rPr lang="en-US" dirty="0" smtClean="0"/>
              <a:t>46) </a:t>
            </a:r>
            <a:r>
              <a:rPr lang="en-US" dirty="0"/>
              <a:t>compositionally, following the same steps as we did for </a:t>
            </a:r>
            <a:r>
              <a:rPr lang="en-US" i="1" dirty="0"/>
              <a:t>Hermione is a hiker</a:t>
            </a:r>
            <a:r>
              <a:rPr lang="en-US" dirty="0" smtClean="0"/>
              <a:t>.</a:t>
            </a:r>
            <a:endParaRPr lang="en-US" b="1" dirty="0" smtClean="0"/>
          </a:p>
          <a:p>
            <a:pPr marL="0" indent="0">
              <a:buClr>
                <a:schemeClr val="tx1"/>
              </a:buClr>
              <a:buNone/>
            </a:pPr>
            <a:r>
              <a:rPr lang="en-US" dirty="0" smtClean="0"/>
              <a:t>(43) Harry hikes.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dirty="0" smtClean="0"/>
              <a:t>(44) Luna doesn’t hike.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dirty="0" smtClean="0"/>
              <a:t>(45) Harry hikes and Luna doesn’t hike.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dirty="0" smtClean="0"/>
              <a:t>(46) Snape is a professor.</a:t>
            </a:r>
          </a:p>
        </p:txBody>
      </p:sp>
    </p:spTree>
    <p:extLst>
      <p:ext uri="{BB962C8B-B14F-4D97-AF65-F5344CB8AC3E}">
        <p14:creationId xmlns:p14="http://schemas.microsoft.com/office/powerpoint/2010/main" val="31987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838200" y="688258"/>
            <a:ext cx="10515600" cy="616974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hlinkClick r:id="rId2" action="ppaction://hlinksldjump"/>
              </a:rPr>
              <a:t>What is semantics?</a:t>
            </a:r>
            <a:endParaRPr lang="en-US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 smtClean="0">
                <a:hlinkClick r:id="rId3" action="ppaction://hlinksldjump"/>
              </a:rPr>
              <a:t>Compositional semantics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4" action="ppaction://hlinksldjump"/>
              </a:rPr>
              <a:t>Truth conditions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5" action="ppaction://hlinksldjump"/>
              </a:rPr>
              <a:t>Propositions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6" action="ppaction://hlinksldjump"/>
              </a:rPr>
              <a:t>In-class practice I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7" action="ppaction://hlinksldjump"/>
              </a:rPr>
              <a:t>Baby set theory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8" action="ppaction://hlinksldjump"/>
              </a:rPr>
              <a:t>In-class practice II</a:t>
            </a:r>
            <a:endParaRPr lang="en-US" dirty="0" smtClean="0"/>
          </a:p>
          <a:p>
            <a:pPr marL="0" indent="0">
              <a:buNone/>
            </a:pPr>
            <a:r>
              <a:rPr lang="en-US" dirty="0">
                <a:hlinkClick r:id="rId9" action="ppaction://hlinksldjump"/>
              </a:rPr>
              <a:t>Predication</a:t>
            </a:r>
            <a:endParaRPr lang="en-US" dirty="0"/>
          </a:p>
          <a:p>
            <a:pPr marL="0" indent="0">
              <a:buNone/>
            </a:pPr>
            <a:r>
              <a:rPr lang="en-US" dirty="0" smtClean="0">
                <a:hlinkClick r:id="rId10" action="ppaction://hlinksldjump"/>
              </a:rPr>
              <a:t>In-class </a:t>
            </a:r>
            <a:r>
              <a:rPr lang="en-US" dirty="0" smtClean="0">
                <a:hlinkClick r:id="rId10" action="ppaction://hlinksldjump"/>
              </a:rPr>
              <a:t>practice III</a:t>
            </a:r>
            <a:endParaRPr lang="en-US" dirty="0" smtClean="0"/>
          </a:p>
          <a:p>
            <a:pPr marL="0" indent="0">
              <a:buNone/>
            </a:pPr>
            <a:r>
              <a:rPr lang="en-US" sz="4400" b="1" dirty="0" smtClean="0">
                <a:solidFill>
                  <a:srgbClr val="00B050"/>
                </a:solidFill>
              </a:rPr>
              <a:t>Modification</a:t>
            </a:r>
          </a:p>
          <a:p>
            <a:pPr marL="0" indent="0">
              <a:buNone/>
            </a:pPr>
            <a:r>
              <a:rPr lang="en-US" dirty="0" smtClean="0">
                <a:hlinkClick r:id="rId11" action="ppaction://hlinksldjump"/>
              </a:rPr>
              <a:t>In-class practice IV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12" action="ppaction://hlinksldjump"/>
              </a:rPr>
              <a:t>What you need to know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22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Modification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1673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We have </a:t>
            </a:r>
            <a:r>
              <a:rPr lang="en-US" dirty="0"/>
              <a:t>learnt how to derive meanings of copula sentences with </a:t>
            </a:r>
            <a:r>
              <a:rPr lang="en-US" dirty="0" smtClean="0"/>
              <a:t>nominal and adjectival predicates: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(47) Hedwig </a:t>
            </a:r>
            <a:r>
              <a:rPr lang="en-US" dirty="0"/>
              <a:t>is an owl.</a:t>
            </a:r>
          </a:p>
          <a:p>
            <a:pPr marL="0" indent="0">
              <a:buNone/>
            </a:pPr>
            <a:r>
              <a:rPr lang="en-US" dirty="0" smtClean="0"/>
              <a:t>(48) Hedwig </a:t>
            </a:r>
            <a:r>
              <a:rPr lang="en-US" dirty="0"/>
              <a:t>is white.</a:t>
            </a:r>
          </a:p>
          <a:p>
            <a:pPr marL="0" indent="0">
              <a:buNone/>
            </a:pPr>
            <a:r>
              <a:rPr lang="en-US" dirty="0" smtClean="0"/>
              <a:t>But </a:t>
            </a:r>
            <a:r>
              <a:rPr lang="en-US" dirty="0"/>
              <a:t>we can also have sentences in which an adjective </a:t>
            </a:r>
            <a:r>
              <a:rPr lang="en-US" dirty="0" smtClean="0"/>
              <a:t>modifies </a:t>
            </a:r>
            <a:r>
              <a:rPr lang="en-US" dirty="0"/>
              <a:t>a noun:</a:t>
            </a:r>
          </a:p>
          <a:p>
            <a:pPr marL="0" indent="0">
              <a:buNone/>
            </a:pPr>
            <a:r>
              <a:rPr lang="en-US" dirty="0" smtClean="0"/>
              <a:t>(49) Hedwig </a:t>
            </a:r>
            <a:r>
              <a:rPr lang="en-US" dirty="0"/>
              <a:t>is </a:t>
            </a:r>
            <a:r>
              <a:rPr lang="en-US" dirty="0" smtClean="0"/>
              <a:t>a white owl. </a:t>
            </a:r>
          </a:p>
          <a:p>
            <a:pPr marL="0" indent="0">
              <a:buNone/>
            </a:pPr>
            <a:r>
              <a:rPr lang="en-US" dirty="0" smtClean="0"/>
              <a:t>If </a:t>
            </a:r>
            <a:r>
              <a:rPr lang="en-US" i="1" dirty="0" smtClean="0"/>
              <a:t>owl</a:t>
            </a:r>
            <a:r>
              <a:rPr lang="en-US" dirty="0" smtClean="0"/>
              <a:t> and </a:t>
            </a:r>
            <a:r>
              <a:rPr lang="en-US" i="1" dirty="0" smtClean="0"/>
              <a:t>white</a:t>
            </a:r>
            <a:r>
              <a:rPr lang="en-US" dirty="0" smtClean="0"/>
              <a:t> both denote properties that expect individual arguments, how do they combine? One can’t saturate the other! Nor do we want the resulting denotation of </a:t>
            </a:r>
            <a:r>
              <a:rPr lang="en-US" i="1" dirty="0" smtClean="0"/>
              <a:t>white owl</a:t>
            </a:r>
            <a:r>
              <a:rPr lang="en-US" dirty="0" smtClean="0"/>
              <a:t> to be a proposition—we want it to be a property that can be then saturated by </a:t>
            </a:r>
            <a:r>
              <a:rPr lang="en-US" i="1" dirty="0" smtClean="0"/>
              <a:t>Hedwig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8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Modification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6182032" cy="516731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Note that </a:t>
            </a:r>
            <a:r>
              <a:rPr lang="en-US" i="1" dirty="0" smtClean="0"/>
              <a:t>Hedwig is a white owl</a:t>
            </a:r>
            <a:r>
              <a:rPr lang="en-US" dirty="0" smtClean="0"/>
              <a:t> entails both that Hedwig is an owl and that Hedwig is white.</a:t>
            </a:r>
          </a:p>
          <a:p>
            <a:pPr marL="0" indent="0">
              <a:buNone/>
            </a:pPr>
            <a:r>
              <a:rPr lang="en-US" dirty="0" smtClean="0"/>
              <a:t>In other words this sentence says </a:t>
            </a:r>
            <a:r>
              <a:rPr lang="en-US" dirty="0"/>
              <a:t>that Hedwig is in the intersection of the </a:t>
            </a:r>
            <a:r>
              <a:rPr lang="en-US" dirty="0" smtClean="0"/>
              <a:t>set of </a:t>
            </a:r>
            <a:r>
              <a:rPr lang="en-US" dirty="0"/>
              <a:t>owls and the set of white things.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Adjectives </a:t>
            </a:r>
            <a:r>
              <a:rPr lang="en-US" dirty="0"/>
              <a:t>that behave like this are called </a:t>
            </a:r>
            <a:r>
              <a:rPr lang="en-US" b="1" dirty="0">
                <a:solidFill>
                  <a:srgbClr val="00B050"/>
                </a:solidFill>
              </a:rPr>
              <a:t>intersective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We can then introduce a new compositional mechanism to combine such adjectives with nouns, </a:t>
            </a:r>
            <a:r>
              <a:rPr lang="en-US" b="1" dirty="0" smtClean="0">
                <a:solidFill>
                  <a:srgbClr val="00B050"/>
                </a:solidFill>
              </a:rPr>
              <a:t>predicate modification</a:t>
            </a:r>
            <a:r>
              <a:rPr lang="en-US" dirty="0" smtClean="0"/>
              <a:t>, which combines two one-place predicates via set intersection.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7249569" y="1957275"/>
            <a:ext cx="4455721" cy="2943450"/>
            <a:chOff x="7249569" y="1957275"/>
            <a:chExt cx="4455721" cy="2943450"/>
          </a:xfrm>
        </p:grpSpPr>
        <p:grpSp>
          <p:nvGrpSpPr>
            <p:cNvPr id="8" name="Group 7"/>
            <p:cNvGrpSpPr/>
            <p:nvPr/>
          </p:nvGrpSpPr>
          <p:grpSpPr>
            <a:xfrm>
              <a:off x="7249569" y="1957275"/>
              <a:ext cx="4455721" cy="2943450"/>
              <a:chOff x="7498080" y="2090666"/>
              <a:chExt cx="4051873" cy="2676668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7498080" y="2090666"/>
                <a:ext cx="2676668" cy="2676668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r>
                  <a:rPr lang="en-US" sz="2000" b="1" dirty="0" smtClean="0">
                    <a:solidFill>
                      <a:srgbClr val="FF0000"/>
                    </a:solidFill>
                  </a:rPr>
                  <a:t>{</a:t>
                </a:r>
                <a:r>
                  <a:rPr lang="en-US" sz="2000" b="1" i="1" dirty="0" smtClean="0">
                    <a:solidFill>
                      <a:srgbClr val="FF0000"/>
                    </a:solidFill>
                  </a:rPr>
                  <a:t>x</a:t>
                </a:r>
                <a:r>
                  <a:rPr lang="en-US" sz="2000" b="1" dirty="0" smtClean="0">
                    <a:solidFill>
                      <a:srgbClr val="FF0000"/>
                    </a:solidFill>
                  </a:rPr>
                  <a:t> | </a:t>
                </a:r>
                <a:r>
                  <a:rPr lang="en-US" sz="2000" b="1" i="1" dirty="0" smtClean="0">
                    <a:solidFill>
                      <a:srgbClr val="FF0000"/>
                    </a:solidFill>
                  </a:rPr>
                  <a:t>x</a:t>
                </a:r>
                <a:r>
                  <a:rPr lang="en-US" sz="2000" b="1" dirty="0" smtClean="0">
                    <a:solidFill>
                      <a:srgbClr val="FF0000"/>
                    </a:solidFill>
                  </a:rPr>
                  <a:t> is</a:t>
                </a:r>
              </a:p>
              <a:p>
                <a:r>
                  <a:rPr lang="en-US" sz="2000" b="1" dirty="0" smtClean="0">
                    <a:solidFill>
                      <a:srgbClr val="FF0000"/>
                    </a:solidFill>
                  </a:rPr>
                  <a:t>an owl}</a:t>
                </a:r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8873285" y="2090666"/>
                <a:ext cx="2676668" cy="2676668"/>
              </a:xfrm>
              <a:prstGeom prst="ellipse">
                <a:avLst/>
              </a:prstGeom>
              <a:noFill/>
              <a:ln w="38100">
                <a:solidFill>
                  <a:schemeClr val="accent5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r"/>
                <a:r>
                  <a:rPr lang="en-US" sz="2000" b="1" dirty="0" smtClean="0">
                    <a:solidFill>
                      <a:schemeClr val="accent5"/>
                    </a:solidFill>
                  </a:rPr>
                  <a:t>{</a:t>
                </a:r>
                <a:r>
                  <a:rPr lang="en-US" sz="2000" b="1" i="1" dirty="0" smtClean="0">
                    <a:solidFill>
                      <a:schemeClr val="accent5"/>
                    </a:solidFill>
                  </a:rPr>
                  <a:t>x</a:t>
                </a:r>
                <a:r>
                  <a:rPr lang="en-US" sz="2000" b="1" dirty="0" smtClean="0">
                    <a:solidFill>
                      <a:schemeClr val="accent5"/>
                    </a:solidFill>
                  </a:rPr>
                  <a:t> | </a:t>
                </a:r>
                <a:r>
                  <a:rPr lang="en-US" sz="2000" b="1" i="1" dirty="0" smtClean="0">
                    <a:solidFill>
                      <a:schemeClr val="accent5"/>
                    </a:solidFill>
                  </a:rPr>
                  <a:t>x</a:t>
                </a:r>
                <a:r>
                  <a:rPr lang="en-US" sz="2000" b="1" dirty="0" smtClean="0">
                    <a:solidFill>
                      <a:schemeClr val="accent5"/>
                    </a:solidFill>
                  </a:rPr>
                  <a:t> is</a:t>
                </a:r>
                <a:endParaRPr lang="en-US" sz="2000" b="1" i="1" dirty="0" smtClean="0">
                  <a:solidFill>
                    <a:schemeClr val="accent5"/>
                  </a:solidFill>
                </a:endParaRPr>
              </a:p>
              <a:p>
                <a:pPr algn="r"/>
                <a:r>
                  <a:rPr lang="en-US" sz="2000" b="1" dirty="0" smtClean="0">
                    <a:solidFill>
                      <a:schemeClr val="accent5"/>
                    </a:solidFill>
                  </a:rPr>
                  <a:t>white}</a:t>
                </a:r>
                <a:endParaRPr lang="en-US" sz="2000" b="1" dirty="0">
                  <a:solidFill>
                    <a:schemeClr val="accent5"/>
                  </a:solidFill>
                </a:endParaRPr>
              </a:p>
            </p:txBody>
          </p:sp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3802" y="2829897"/>
              <a:ext cx="987255" cy="11982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5221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Modification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690688"/>
            <a:ext cx="6083710" cy="885364"/>
          </a:xfrm>
        </p:spPr>
        <p:txBody>
          <a:bodyPr>
            <a:normAutofit fontScale="85000" lnSpcReduction="10000"/>
          </a:bodyPr>
          <a:lstStyle/>
          <a:p>
            <a:pPr marL="0" indent="0">
              <a:buClr>
                <a:schemeClr val="tx1"/>
              </a:buClr>
              <a:buNone/>
            </a:pPr>
            <a:r>
              <a:rPr lang="en-US" dirty="0" smtClean="0"/>
              <a:t>Deriving </a:t>
            </a:r>
            <a:r>
              <a:rPr lang="en-US" i="1" dirty="0" smtClean="0"/>
              <a:t>Hedwig is a white owl</a:t>
            </a:r>
            <a:r>
              <a:rPr lang="en-US" dirty="0" smtClean="0"/>
              <a:t> compositionally:</a:t>
            </a:r>
          </a:p>
          <a:p>
            <a:pPr>
              <a:buClr>
                <a:schemeClr val="tx1"/>
              </a:buClr>
            </a:pPr>
            <a:r>
              <a:rPr lang="en-US" dirty="0" smtClean="0"/>
              <a:t>Draw a simplified tree of the sentence.</a:t>
            </a:r>
          </a:p>
          <a:p>
            <a:pPr>
              <a:buClr>
                <a:schemeClr val="tx1"/>
              </a:buClr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0" t="16774" r="34045" b="48531"/>
          <a:stretch/>
        </p:blipFill>
        <p:spPr>
          <a:xfrm>
            <a:off x="7958007" y="1974933"/>
            <a:ext cx="2703824" cy="290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20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Modification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690687"/>
            <a:ext cx="6083710" cy="1848926"/>
          </a:xfrm>
        </p:spPr>
        <p:txBody>
          <a:bodyPr>
            <a:normAutofit fontScale="85000" lnSpcReduction="10000"/>
          </a:bodyPr>
          <a:lstStyle/>
          <a:p>
            <a:pPr marL="0" indent="0">
              <a:buClr>
                <a:schemeClr val="tx1"/>
              </a:buClr>
              <a:buNone/>
            </a:pPr>
            <a:r>
              <a:rPr lang="en-US" dirty="0" smtClean="0"/>
              <a:t>Deriving </a:t>
            </a:r>
            <a:r>
              <a:rPr lang="en-US" i="1" dirty="0" smtClean="0"/>
              <a:t>Hedwig is a white owl</a:t>
            </a:r>
            <a:r>
              <a:rPr lang="en-US" dirty="0" smtClean="0"/>
              <a:t> compositionally:</a:t>
            </a:r>
          </a:p>
          <a:p>
            <a:pPr>
              <a:buClr>
                <a:schemeClr val="tx1"/>
              </a:buClr>
            </a:pPr>
            <a:r>
              <a:rPr lang="en-US" dirty="0" smtClean="0"/>
              <a:t>Draw a simplified tree of the sentence.</a:t>
            </a:r>
          </a:p>
          <a:p>
            <a:pPr>
              <a:buClr>
                <a:schemeClr val="tx1"/>
              </a:buClr>
            </a:pPr>
            <a:r>
              <a:rPr lang="en-US" dirty="0"/>
              <a:t>Write denotations (extensions) of each terminal node except </a:t>
            </a:r>
            <a:r>
              <a:rPr lang="en-US" i="1" dirty="0"/>
              <a:t>is </a:t>
            </a:r>
            <a:r>
              <a:rPr lang="en-US" dirty="0"/>
              <a:t>and </a:t>
            </a:r>
            <a:r>
              <a:rPr lang="en-US" i="1" dirty="0"/>
              <a:t>a</a:t>
            </a:r>
            <a:r>
              <a:rPr lang="en-US" dirty="0"/>
              <a:t>, in predicate notation where relevant. </a:t>
            </a:r>
          </a:p>
          <a:p>
            <a:pPr>
              <a:buClr>
                <a:schemeClr val="tx1"/>
              </a:buClr>
            </a:pPr>
            <a:endParaRPr lang="en-US" dirty="0" smtClean="0"/>
          </a:p>
          <a:p>
            <a:pPr>
              <a:buClr>
                <a:schemeClr val="tx1"/>
              </a:buClr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0" t="16631" r="11779" b="34337"/>
          <a:stretch/>
        </p:blipFill>
        <p:spPr>
          <a:xfrm>
            <a:off x="7064859" y="1374069"/>
            <a:ext cx="4145992" cy="410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44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Modification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690686"/>
            <a:ext cx="6083710" cy="2871482"/>
          </a:xfrm>
        </p:spPr>
        <p:txBody>
          <a:bodyPr>
            <a:normAutofit fontScale="85000" lnSpcReduction="10000"/>
          </a:bodyPr>
          <a:lstStyle/>
          <a:p>
            <a:pPr marL="0" indent="0">
              <a:buClr>
                <a:schemeClr val="tx1"/>
              </a:buClr>
              <a:buNone/>
            </a:pPr>
            <a:r>
              <a:rPr lang="en-US" dirty="0" smtClean="0"/>
              <a:t>Deriving </a:t>
            </a:r>
            <a:r>
              <a:rPr lang="en-US" i="1" dirty="0" smtClean="0"/>
              <a:t>Hedwig is a white owl</a:t>
            </a:r>
            <a:r>
              <a:rPr lang="en-US" dirty="0" smtClean="0"/>
              <a:t> compositionally:</a:t>
            </a:r>
          </a:p>
          <a:p>
            <a:pPr>
              <a:buClr>
                <a:schemeClr val="tx1"/>
              </a:buClr>
            </a:pPr>
            <a:r>
              <a:rPr lang="en-US" dirty="0" smtClean="0"/>
              <a:t>Draw a simplified tree of the sentence.</a:t>
            </a:r>
          </a:p>
          <a:p>
            <a:pPr>
              <a:buClr>
                <a:schemeClr val="tx1"/>
              </a:buClr>
            </a:pPr>
            <a:r>
              <a:rPr lang="en-US" dirty="0"/>
              <a:t>Write denotations (extensions) of each terminal node except </a:t>
            </a:r>
            <a:r>
              <a:rPr lang="en-US" i="1" dirty="0"/>
              <a:t>is </a:t>
            </a:r>
            <a:r>
              <a:rPr lang="en-US" dirty="0"/>
              <a:t>and </a:t>
            </a:r>
            <a:r>
              <a:rPr lang="en-US" i="1" dirty="0"/>
              <a:t>a</a:t>
            </a:r>
            <a:r>
              <a:rPr lang="en-US" dirty="0"/>
              <a:t>, in predicate notation where relevant. </a:t>
            </a:r>
            <a:endParaRPr lang="en-US" dirty="0" smtClean="0"/>
          </a:p>
          <a:p>
            <a:pPr>
              <a:buClr>
                <a:schemeClr val="tx1"/>
              </a:buClr>
            </a:pPr>
            <a:r>
              <a:rPr lang="en-US" dirty="0"/>
              <a:t>Write denotations (extensions) of each non-terminal non-root node, treating </a:t>
            </a:r>
            <a:r>
              <a:rPr lang="en-US" i="1" dirty="0"/>
              <a:t>is</a:t>
            </a:r>
            <a:r>
              <a:rPr lang="en-US" dirty="0"/>
              <a:t> and </a:t>
            </a:r>
            <a:r>
              <a:rPr lang="en-US" i="1" dirty="0"/>
              <a:t>a</a:t>
            </a:r>
            <a:r>
              <a:rPr lang="en-US" dirty="0"/>
              <a:t> as vacuous</a:t>
            </a:r>
            <a:r>
              <a:rPr lang="en-US" dirty="0" smtClean="0"/>
              <a:t>.</a:t>
            </a:r>
          </a:p>
          <a:p>
            <a:pPr>
              <a:buClr>
                <a:schemeClr val="tx1"/>
              </a:buClr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6" t="16631" r="10851" b="20001"/>
          <a:stretch/>
        </p:blipFill>
        <p:spPr>
          <a:xfrm>
            <a:off x="7028847" y="773247"/>
            <a:ext cx="4218017" cy="531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Modification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690683"/>
            <a:ext cx="6083710" cy="4130013"/>
          </a:xfrm>
        </p:spPr>
        <p:txBody>
          <a:bodyPr>
            <a:normAutofit fontScale="85000" lnSpcReduction="10000"/>
          </a:bodyPr>
          <a:lstStyle/>
          <a:p>
            <a:pPr marL="0" indent="0">
              <a:buClr>
                <a:schemeClr val="tx1"/>
              </a:buClr>
              <a:buNone/>
            </a:pPr>
            <a:r>
              <a:rPr lang="en-US" dirty="0" smtClean="0"/>
              <a:t>Deriving </a:t>
            </a:r>
            <a:r>
              <a:rPr lang="en-US" i="1" dirty="0" smtClean="0"/>
              <a:t>Hedwig is a white owl</a:t>
            </a:r>
            <a:r>
              <a:rPr lang="en-US" dirty="0" smtClean="0"/>
              <a:t> compositionally:</a:t>
            </a:r>
          </a:p>
          <a:p>
            <a:pPr>
              <a:buClr>
                <a:schemeClr val="tx1"/>
              </a:buClr>
            </a:pPr>
            <a:r>
              <a:rPr lang="en-US" dirty="0" smtClean="0"/>
              <a:t>Draw a simplified tree of the sentence.</a:t>
            </a:r>
          </a:p>
          <a:p>
            <a:pPr>
              <a:buClr>
                <a:schemeClr val="tx1"/>
              </a:buClr>
            </a:pPr>
            <a:r>
              <a:rPr lang="en-US" dirty="0"/>
              <a:t>Write denotations (extensions) of each terminal node except </a:t>
            </a:r>
            <a:r>
              <a:rPr lang="en-US" i="1" dirty="0"/>
              <a:t>is </a:t>
            </a:r>
            <a:r>
              <a:rPr lang="en-US" dirty="0"/>
              <a:t>and </a:t>
            </a:r>
            <a:r>
              <a:rPr lang="en-US" i="1" dirty="0"/>
              <a:t>a</a:t>
            </a:r>
            <a:r>
              <a:rPr lang="en-US" dirty="0"/>
              <a:t>, in predicate notation where relevant. </a:t>
            </a:r>
            <a:endParaRPr lang="en-US" dirty="0" smtClean="0"/>
          </a:p>
          <a:p>
            <a:pPr>
              <a:buClr>
                <a:schemeClr val="tx1"/>
              </a:buClr>
            </a:pPr>
            <a:r>
              <a:rPr lang="en-US" dirty="0"/>
              <a:t>Write denotations (extensions) of each non-terminal non-root node, treating </a:t>
            </a:r>
            <a:r>
              <a:rPr lang="en-US" i="1" dirty="0"/>
              <a:t>is</a:t>
            </a:r>
            <a:r>
              <a:rPr lang="en-US" dirty="0"/>
              <a:t> and </a:t>
            </a:r>
            <a:r>
              <a:rPr lang="en-US" i="1" dirty="0"/>
              <a:t>a</a:t>
            </a:r>
            <a:r>
              <a:rPr lang="en-US" dirty="0"/>
              <a:t> as vacuous</a:t>
            </a:r>
            <a:r>
              <a:rPr lang="en-US" dirty="0" smtClean="0"/>
              <a:t>.</a:t>
            </a:r>
          </a:p>
          <a:p>
            <a:pPr>
              <a:buClr>
                <a:schemeClr val="tx1"/>
              </a:buClr>
            </a:pPr>
            <a:r>
              <a:rPr lang="en-US" dirty="0"/>
              <a:t>Write the truth conditions of the entire sentence in set theoretical notation</a:t>
            </a:r>
            <a:r>
              <a:rPr lang="en-US" dirty="0" smtClean="0"/>
              <a:t>. You may simplify things at this step (get rid of the intersection symbol).</a:t>
            </a:r>
          </a:p>
          <a:p>
            <a:pPr>
              <a:buClr>
                <a:schemeClr val="tx1"/>
              </a:buClr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5" t="15771" r="7512" b="25161"/>
          <a:stretch/>
        </p:blipFill>
        <p:spPr>
          <a:xfrm>
            <a:off x="6921911" y="644018"/>
            <a:ext cx="4988642" cy="556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55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Modification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690684"/>
            <a:ext cx="6083710" cy="4867432"/>
          </a:xfrm>
        </p:spPr>
        <p:txBody>
          <a:bodyPr>
            <a:normAutofit fontScale="85000" lnSpcReduction="10000"/>
          </a:bodyPr>
          <a:lstStyle/>
          <a:p>
            <a:pPr marL="0" indent="0">
              <a:buClr>
                <a:schemeClr val="tx1"/>
              </a:buClr>
              <a:buNone/>
            </a:pPr>
            <a:r>
              <a:rPr lang="en-US" dirty="0" smtClean="0"/>
              <a:t>Deriving </a:t>
            </a:r>
            <a:r>
              <a:rPr lang="en-US" i="1" dirty="0" smtClean="0"/>
              <a:t>Hedwig is a white owl</a:t>
            </a:r>
            <a:r>
              <a:rPr lang="en-US" dirty="0" smtClean="0"/>
              <a:t> compositionally:</a:t>
            </a:r>
          </a:p>
          <a:p>
            <a:pPr>
              <a:buClr>
                <a:schemeClr val="tx1"/>
              </a:buClr>
            </a:pPr>
            <a:r>
              <a:rPr lang="en-US" dirty="0" smtClean="0"/>
              <a:t>Draw a simplified tree of the sentence.</a:t>
            </a:r>
          </a:p>
          <a:p>
            <a:pPr>
              <a:buClr>
                <a:schemeClr val="tx1"/>
              </a:buClr>
            </a:pPr>
            <a:r>
              <a:rPr lang="en-US" dirty="0"/>
              <a:t>Write denotations (extensions) of each terminal node except </a:t>
            </a:r>
            <a:r>
              <a:rPr lang="en-US" i="1" dirty="0"/>
              <a:t>is </a:t>
            </a:r>
            <a:r>
              <a:rPr lang="en-US" dirty="0"/>
              <a:t>and </a:t>
            </a:r>
            <a:r>
              <a:rPr lang="en-US" i="1" dirty="0"/>
              <a:t>a</a:t>
            </a:r>
            <a:r>
              <a:rPr lang="en-US" dirty="0"/>
              <a:t>, in predicate notation where relevant. </a:t>
            </a:r>
            <a:endParaRPr lang="en-US" dirty="0" smtClean="0"/>
          </a:p>
          <a:p>
            <a:pPr>
              <a:buClr>
                <a:schemeClr val="tx1"/>
              </a:buClr>
            </a:pPr>
            <a:r>
              <a:rPr lang="en-US" dirty="0"/>
              <a:t>Write denotations (extensions) of each non-terminal non-root node, treating </a:t>
            </a:r>
            <a:r>
              <a:rPr lang="en-US" i="1" dirty="0"/>
              <a:t>is</a:t>
            </a:r>
            <a:r>
              <a:rPr lang="en-US" dirty="0"/>
              <a:t> and </a:t>
            </a:r>
            <a:r>
              <a:rPr lang="en-US" i="1" dirty="0"/>
              <a:t>a</a:t>
            </a:r>
            <a:r>
              <a:rPr lang="en-US" dirty="0"/>
              <a:t> as vacuous</a:t>
            </a:r>
            <a:r>
              <a:rPr lang="en-US" dirty="0" smtClean="0"/>
              <a:t>.</a:t>
            </a:r>
          </a:p>
          <a:p>
            <a:pPr>
              <a:buClr>
                <a:schemeClr val="tx1"/>
              </a:buClr>
            </a:pPr>
            <a:r>
              <a:rPr lang="en-US" dirty="0"/>
              <a:t>Write the truth conditions of the entire sentence in set theoretical notation</a:t>
            </a:r>
            <a:r>
              <a:rPr lang="en-US" dirty="0" smtClean="0"/>
              <a:t>. You may simplify things at this step (get rid of the intersection symbol).</a:t>
            </a:r>
          </a:p>
          <a:p>
            <a:pPr>
              <a:buClr>
                <a:schemeClr val="tx1"/>
              </a:buClr>
            </a:pPr>
            <a:r>
              <a:rPr lang="en-US" dirty="0"/>
              <a:t>Write the denotation of the entire sentence as a proposition in set theoretical notation.</a:t>
            </a:r>
            <a:endParaRPr lang="en-US" dirty="0" smtClean="0"/>
          </a:p>
          <a:p>
            <a:pPr>
              <a:buClr>
                <a:schemeClr val="tx1"/>
              </a:buClr>
            </a:pPr>
            <a:endParaRPr lang="en-US" dirty="0" smtClean="0"/>
          </a:p>
          <a:p>
            <a:pPr>
              <a:buClr>
                <a:schemeClr val="tx1"/>
              </a:buClr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0" t="15771" b="18996"/>
          <a:stretch/>
        </p:blipFill>
        <p:spPr>
          <a:xfrm>
            <a:off x="6921911" y="558389"/>
            <a:ext cx="5154364" cy="574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0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Modification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16731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Not all adjectives are intersective, however. Consider </a:t>
            </a:r>
            <a:r>
              <a:rPr lang="en-US" dirty="0" smtClean="0"/>
              <a:t>(50) </a:t>
            </a:r>
            <a:r>
              <a:rPr lang="en-US" dirty="0"/>
              <a:t>and </a:t>
            </a:r>
            <a:r>
              <a:rPr lang="en-US" dirty="0" smtClean="0"/>
              <a:t>(51) </a:t>
            </a:r>
            <a:r>
              <a:rPr lang="en-US" dirty="0"/>
              <a:t>below. In </a:t>
            </a:r>
            <a:r>
              <a:rPr lang="en-US" dirty="0" smtClean="0"/>
              <a:t>(50) </a:t>
            </a:r>
            <a:r>
              <a:rPr lang="en-US" dirty="0"/>
              <a:t>the </a:t>
            </a:r>
            <a:r>
              <a:rPr lang="en-US" dirty="0" smtClean="0"/>
              <a:t>conclusion </a:t>
            </a:r>
            <a:r>
              <a:rPr lang="en-US" dirty="0"/>
              <a:t>is </a:t>
            </a:r>
            <a:r>
              <a:rPr lang="en-US" dirty="0" smtClean="0"/>
              <a:t>justified</a:t>
            </a:r>
            <a:r>
              <a:rPr lang="en-US" dirty="0"/>
              <a:t>, but in </a:t>
            </a:r>
            <a:r>
              <a:rPr lang="en-US" dirty="0" smtClean="0"/>
              <a:t>(51) it’s </a:t>
            </a:r>
            <a:r>
              <a:rPr lang="en-US" dirty="0"/>
              <a:t>not.</a:t>
            </a:r>
          </a:p>
          <a:p>
            <a:pPr marL="0" indent="0" defTabSz="91440">
              <a:buNone/>
            </a:pPr>
            <a:r>
              <a:rPr lang="en-US" dirty="0" smtClean="0"/>
              <a:t>(50)		a.</a:t>
            </a:r>
            <a:r>
              <a:rPr lang="en-US" dirty="0"/>
              <a:t>		</a:t>
            </a:r>
            <a:r>
              <a:rPr lang="en-US" dirty="0" smtClean="0"/>
              <a:t>Snape </a:t>
            </a:r>
            <a:r>
              <a:rPr lang="en-US" dirty="0"/>
              <a:t>is a male </a:t>
            </a:r>
            <a:r>
              <a:rPr lang="en-US" dirty="0" smtClean="0"/>
              <a:t>potioneer.</a:t>
            </a:r>
          </a:p>
          <a:p>
            <a:pPr marL="0" indent="0" defTabSz="91440">
              <a:buNone/>
            </a:pPr>
            <a:r>
              <a:rPr lang="en-US" dirty="0"/>
              <a:t>	</a:t>
            </a:r>
            <a:r>
              <a:rPr lang="en-US" dirty="0" smtClean="0"/>
              <a:t>							b.	Snape </a:t>
            </a:r>
            <a:r>
              <a:rPr lang="en-US" dirty="0"/>
              <a:t>is a </a:t>
            </a:r>
            <a:r>
              <a:rPr lang="en-US" dirty="0" smtClean="0"/>
              <a:t>cellist.</a:t>
            </a:r>
          </a:p>
          <a:p>
            <a:pPr marL="0" indent="0" defTabSz="91440">
              <a:buNone/>
            </a:pPr>
            <a:r>
              <a:rPr lang="en-US" dirty="0"/>
              <a:t>	</a:t>
            </a:r>
            <a:r>
              <a:rPr lang="en-US" dirty="0" smtClean="0"/>
              <a:t>							c.		Therefore</a:t>
            </a:r>
            <a:r>
              <a:rPr lang="en-US" dirty="0"/>
              <a:t>, Snape is a male cellist</a:t>
            </a:r>
            <a:r>
              <a:rPr lang="en-US" dirty="0" smtClean="0"/>
              <a:t>.</a:t>
            </a:r>
          </a:p>
          <a:p>
            <a:pPr marL="0" indent="0" defTabSz="91440">
              <a:buNone/>
            </a:pPr>
            <a:r>
              <a:rPr lang="en-US" dirty="0"/>
              <a:t>(</a:t>
            </a:r>
            <a:r>
              <a:rPr lang="en-US" dirty="0" smtClean="0"/>
              <a:t>51)</a:t>
            </a:r>
            <a:r>
              <a:rPr lang="en-US" dirty="0"/>
              <a:t>		a.		Snape is a </a:t>
            </a:r>
            <a:r>
              <a:rPr lang="en-US" dirty="0" smtClean="0"/>
              <a:t>skillful </a:t>
            </a:r>
            <a:r>
              <a:rPr lang="en-US" dirty="0"/>
              <a:t>potioneer.</a:t>
            </a:r>
          </a:p>
          <a:p>
            <a:pPr marL="0" indent="0" defTabSz="91440">
              <a:buNone/>
            </a:pPr>
            <a:r>
              <a:rPr lang="en-US" dirty="0"/>
              <a:t>								b.	Snape is a cellist.</a:t>
            </a:r>
          </a:p>
          <a:p>
            <a:pPr marL="0" indent="0" defTabSz="91440">
              <a:buNone/>
            </a:pPr>
            <a:r>
              <a:rPr lang="en-US" dirty="0"/>
              <a:t>								c.		Therefore, Snape is a </a:t>
            </a:r>
            <a:r>
              <a:rPr lang="en-US" dirty="0" smtClean="0"/>
              <a:t>skillful </a:t>
            </a:r>
            <a:r>
              <a:rPr lang="en-US" dirty="0"/>
              <a:t>cellist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>In </a:t>
            </a:r>
            <a:r>
              <a:rPr lang="en-US" dirty="0" smtClean="0"/>
              <a:t>(51) </a:t>
            </a:r>
            <a:r>
              <a:rPr lang="en-US" i="1" dirty="0"/>
              <a:t>skillful potioneer </a:t>
            </a:r>
            <a:r>
              <a:rPr lang="en-US" dirty="0" smtClean="0"/>
              <a:t>doesn’t </a:t>
            </a:r>
            <a:r>
              <a:rPr lang="en-US" dirty="0"/>
              <a:t>denote the intersection of skillful entities and </a:t>
            </a:r>
            <a:r>
              <a:rPr lang="en-US" dirty="0" smtClean="0"/>
              <a:t>potioneers; rather </a:t>
            </a:r>
            <a:r>
              <a:rPr lang="en-US" dirty="0"/>
              <a:t>it picks out a subset of potioneers. Adjectives that behave like this are </a:t>
            </a:r>
            <a:r>
              <a:rPr lang="en-US" dirty="0" smtClean="0"/>
              <a:t>called </a:t>
            </a:r>
            <a:r>
              <a:rPr lang="en-US" b="1" dirty="0" smtClean="0">
                <a:solidFill>
                  <a:srgbClr val="00B050"/>
                </a:solidFill>
              </a:rPr>
              <a:t>subsective</a:t>
            </a:r>
            <a:r>
              <a:rPr lang="en-US" dirty="0"/>
              <a:t>.</a:t>
            </a:r>
          </a:p>
          <a:p>
            <a:pPr marL="0" indent="0" defTabSz="9144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57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Compositional semantics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6216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In compositional semantics we assume that </a:t>
            </a:r>
            <a:r>
              <a:rPr lang="en-US" dirty="0"/>
              <a:t>we read semantic structure off syntactic trees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4" t="16487" r="41836" b="55556"/>
          <a:stretch/>
        </p:blipFill>
        <p:spPr>
          <a:xfrm>
            <a:off x="4643111" y="2478317"/>
            <a:ext cx="2905777" cy="304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8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Modification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700521"/>
            <a:ext cx="6064045" cy="7683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Subsective adjectives </a:t>
            </a:r>
            <a:r>
              <a:rPr lang="en-US" dirty="0" smtClean="0"/>
              <a:t>can’t possibly denote sets of individuals.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6902243" y="1477216"/>
            <a:ext cx="4657349" cy="3937981"/>
            <a:chOff x="6902243" y="1477216"/>
            <a:chExt cx="4657349" cy="3937981"/>
          </a:xfrm>
        </p:grpSpPr>
        <p:sp>
          <p:nvSpPr>
            <p:cNvPr id="7" name="Oval 6"/>
            <p:cNvSpPr/>
            <p:nvPr/>
          </p:nvSpPr>
          <p:spPr>
            <a:xfrm>
              <a:off x="6902243" y="1477216"/>
              <a:ext cx="3076646" cy="307664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{</a:t>
              </a:r>
              <a:r>
                <a:rPr lang="en-US" b="1" i="1" dirty="0" smtClean="0">
                  <a:solidFill>
                    <a:srgbClr val="FF0000"/>
                  </a:solidFill>
                </a:rPr>
                <a:t>x</a:t>
              </a:r>
              <a:r>
                <a:rPr lang="en-US" b="1" dirty="0" smtClean="0">
                  <a:solidFill>
                    <a:srgbClr val="FF0000"/>
                  </a:solidFill>
                </a:rPr>
                <a:t> | </a:t>
              </a:r>
              <a:r>
                <a:rPr lang="en-US" b="1" i="1" dirty="0" smtClean="0">
                  <a:solidFill>
                    <a:srgbClr val="FF0000"/>
                  </a:solidFill>
                </a:rPr>
                <a:t>x </a:t>
              </a:r>
              <a:r>
                <a:rPr lang="en-US" b="1" dirty="0" smtClean="0">
                  <a:solidFill>
                    <a:srgbClr val="FF0000"/>
                  </a:solidFill>
                </a:rPr>
                <a:t>is a</a:t>
              </a:r>
            </a:p>
            <a:p>
              <a:r>
                <a:rPr lang="en-US" b="1" dirty="0" smtClean="0">
                  <a:solidFill>
                    <a:srgbClr val="FF0000"/>
                  </a:solidFill>
                </a:rPr>
                <a:t>potioneer}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8482946" y="1477216"/>
              <a:ext cx="3076646" cy="3076646"/>
            </a:xfrm>
            <a:prstGeom prst="ellipse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r"/>
              <a:r>
                <a:rPr lang="en-US" b="1" dirty="0" smtClean="0">
                  <a:solidFill>
                    <a:schemeClr val="accent5"/>
                  </a:solidFill>
                </a:rPr>
                <a:t>{</a:t>
              </a:r>
              <a:r>
                <a:rPr lang="en-US" b="1" i="1" dirty="0" smtClean="0">
                  <a:solidFill>
                    <a:schemeClr val="accent5"/>
                  </a:solidFill>
                </a:rPr>
                <a:t>x</a:t>
              </a:r>
              <a:r>
                <a:rPr lang="en-US" b="1" dirty="0" smtClean="0">
                  <a:solidFill>
                    <a:schemeClr val="accent5"/>
                  </a:solidFill>
                </a:rPr>
                <a:t> | </a:t>
              </a:r>
              <a:r>
                <a:rPr lang="en-US" b="1" i="1" dirty="0" smtClean="0">
                  <a:solidFill>
                    <a:schemeClr val="accent5"/>
                  </a:solidFill>
                </a:rPr>
                <a:t>x </a:t>
              </a:r>
            </a:p>
            <a:p>
              <a:pPr algn="r"/>
              <a:r>
                <a:rPr lang="en-US" b="1" dirty="0" smtClean="0">
                  <a:solidFill>
                    <a:schemeClr val="accent5"/>
                  </a:solidFill>
                </a:rPr>
                <a:t>is skillful}</a:t>
              </a:r>
              <a:endParaRPr lang="en-US" b="1" dirty="0">
                <a:solidFill>
                  <a:schemeClr val="accent5"/>
                </a:solidFill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816" t="3588" r="9235" b="23992"/>
            <a:stretch/>
          </p:blipFill>
          <p:spPr>
            <a:xfrm>
              <a:off x="8712596" y="2468880"/>
              <a:ext cx="1043445" cy="1260828"/>
            </a:xfrm>
            <a:prstGeom prst="rect">
              <a:avLst/>
            </a:prstGeom>
          </p:spPr>
        </p:pic>
        <p:sp>
          <p:nvSpPr>
            <p:cNvPr id="12" name="Oval 11"/>
            <p:cNvSpPr/>
            <p:nvPr/>
          </p:nvSpPr>
          <p:spPr>
            <a:xfrm>
              <a:off x="7692592" y="2338551"/>
              <a:ext cx="3076646" cy="3076646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US" b="1" dirty="0" smtClean="0">
                  <a:solidFill>
                    <a:srgbClr val="00B050"/>
                  </a:solidFill>
                </a:rPr>
                <a:t>{</a:t>
              </a:r>
              <a:r>
                <a:rPr lang="en-US" b="1" i="1" dirty="0" smtClean="0">
                  <a:solidFill>
                    <a:srgbClr val="00B050"/>
                  </a:solidFill>
                </a:rPr>
                <a:t>x</a:t>
              </a:r>
              <a:r>
                <a:rPr lang="en-US" b="1" dirty="0" smtClean="0">
                  <a:solidFill>
                    <a:srgbClr val="00B050"/>
                  </a:solidFill>
                </a:rPr>
                <a:t> | </a:t>
              </a:r>
              <a:r>
                <a:rPr lang="en-US" b="1" i="1" dirty="0" smtClean="0">
                  <a:solidFill>
                    <a:srgbClr val="00B050"/>
                  </a:solidFill>
                </a:rPr>
                <a:t>x </a:t>
              </a:r>
              <a:r>
                <a:rPr lang="en-US" b="1" dirty="0" smtClean="0">
                  <a:solidFill>
                    <a:srgbClr val="00B050"/>
                  </a:solidFill>
                </a:rPr>
                <a:t>is a cellist}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10" name="Multiply 9"/>
          <p:cNvSpPr/>
          <p:nvPr/>
        </p:nvSpPr>
        <p:spPr>
          <a:xfrm>
            <a:off x="6038749" y="-107801"/>
            <a:ext cx="6384332" cy="6384332"/>
          </a:xfrm>
          <a:prstGeom prst="mathMultiply">
            <a:avLst>
              <a:gd name="adj1" fmla="val 3290"/>
            </a:avLst>
          </a:prstGeom>
          <a:solidFill>
            <a:srgbClr val="FF00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28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Modification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690689"/>
            <a:ext cx="6064045" cy="465934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Subsective adjectives </a:t>
            </a:r>
            <a:r>
              <a:rPr lang="en-US" dirty="0" smtClean="0"/>
              <a:t>can’t possibly denote </a:t>
            </a:r>
            <a:r>
              <a:rPr lang="en-US" dirty="0"/>
              <a:t>sets of individuals. </a:t>
            </a:r>
          </a:p>
          <a:p>
            <a:pPr marL="0" indent="0">
              <a:buNone/>
            </a:pPr>
            <a:r>
              <a:rPr lang="en-US" dirty="0" smtClean="0"/>
              <a:t>Instead let’s treat adjectives like </a:t>
            </a:r>
            <a:r>
              <a:rPr lang="en-US" i="1" dirty="0" smtClean="0"/>
              <a:t>skillful</a:t>
            </a:r>
            <a:r>
              <a:rPr lang="en-US" dirty="0" smtClean="0"/>
              <a:t> as </a:t>
            </a:r>
            <a:r>
              <a:rPr lang="en-US" dirty="0"/>
              <a:t>higher-order </a:t>
            </a:r>
            <a:r>
              <a:rPr lang="en-US" dirty="0" smtClean="0"/>
              <a:t>properties, saturated </a:t>
            </a:r>
            <a:r>
              <a:rPr lang="en-US" dirty="0"/>
              <a:t>by </a:t>
            </a:r>
            <a:r>
              <a:rPr lang="en-US" dirty="0" smtClean="0"/>
              <a:t>ordinary properties like </a:t>
            </a:r>
            <a:r>
              <a:rPr lang="en-US" i="1" dirty="0" smtClean="0"/>
              <a:t>potioneer</a:t>
            </a:r>
            <a:r>
              <a:rPr lang="en-US" dirty="0" smtClean="0"/>
              <a:t>. </a:t>
            </a:r>
            <a:r>
              <a:rPr lang="en-US" dirty="0"/>
              <a:t>The result </a:t>
            </a:r>
            <a:r>
              <a:rPr lang="en-US" dirty="0" smtClean="0"/>
              <a:t>is a </a:t>
            </a:r>
            <a:r>
              <a:rPr lang="en-US" dirty="0"/>
              <a:t>complex </a:t>
            </a:r>
            <a:r>
              <a:rPr lang="en-US" dirty="0" smtClean="0"/>
              <a:t>ordinary property. </a:t>
            </a:r>
          </a:p>
          <a:p>
            <a:pPr marL="0" indent="0">
              <a:buNone/>
            </a:pPr>
            <a:r>
              <a:rPr lang="en-US" dirty="0" smtClean="0"/>
              <a:t>This is </a:t>
            </a:r>
            <a:r>
              <a:rPr lang="en-US" b="1" dirty="0" smtClean="0">
                <a:solidFill>
                  <a:srgbClr val="00B050"/>
                </a:solidFill>
              </a:rPr>
              <a:t>higher-order saturation</a:t>
            </a:r>
            <a:r>
              <a:rPr lang="en-US" dirty="0" smtClean="0"/>
              <a:t>, but it is still the same compositional mechanism as ordinary saturation.</a:t>
            </a:r>
          </a:p>
          <a:p>
            <a:pPr marL="0" indent="0">
              <a:buNone/>
            </a:pPr>
            <a:r>
              <a:rPr lang="en-US" dirty="0" smtClean="0"/>
              <a:t>Thus, subsective </a:t>
            </a:r>
            <a:r>
              <a:rPr lang="en-US" dirty="0"/>
              <a:t>adjectives like </a:t>
            </a:r>
            <a:r>
              <a:rPr lang="en-US" i="1" dirty="0"/>
              <a:t>skillful</a:t>
            </a:r>
            <a:r>
              <a:rPr lang="en-US" dirty="0"/>
              <a:t> </a:t>
            </a:r>
            <a:r>
              <a:rPr lang="en-US" dirty="0" smtClean="0"/>
              <a:t>are associations between </a:t>
            </a:r>
            <a:r>
              <a:rPr lang="en-US" dirty="0"/>
              <a:t>sets of </a:t>
            </a:r>
            <a:r>
              <a:rPr lang="en-US" dirty="0" smtClean="0"/>
              <a:t>individuals </a:t>
            </a:r>
            <a:r>
              <a:rPr lang="en-US" dirty="0"/>
              <a:t>like {</a:t>
            </a:r>
            <a:r>
              <a:rPr lang="en-US" i="1" dirty="0" smtClean="0"/>
              <a:t>x</a:t>
            </a:r>
            <a:r>
              <a:rPr lang="en-US" dirty="0" smtClean="0"/>
              <a:t> </a:t>
            </a:r>
            <a:r>
              <a:rPr lang="en-US" dirty="0"/>
              <a:t>|</a:t>
            </a:r>
            <a:r>
              <a:rPr lang="en-US" dirty="0" smtClean="0"/>
              <a:t> </a:t>
            </a:r>
            <a:r>
              <a:rPr lang="en-US" i="1" dirty="0"/>
              <a:t>x</a:t>
            </a:r>
            <a:r>
              <a:rPr lang="en-US" dirty="0"/>
              <a:t> is a </a:t>
            </a:r>
            <a:r>
              <a:rPr lang="en-US" dirty="0" smtClean="0"/>
              <a:t>potioneer} </a:t>
            </a:r>
            <a:r>
              <a:rPr lang="en-US" dirty="0"/>
              <a:t>and subsets of such </a:t>
            </a:r>
            <a:r>
              <a:rPr lang="en-US" dirty="0" smtClean="0"/>
              <a:t>sets like </a:t>
            </a:r>
            <a:r>
              <a:rPr lang="en-US" dirty="0"/>
              <a:t>{</a:t>
            </a:r>
            <a:r>
              <a:rPr lang="en-US" i="1" dirty="0" smtClean="0"/>
              <a:t>x</a:t>
            </a:r>
            <a:r>
              <a:rPr lang="en-US" dirty="0" smtClean="0"/>
              <a:t> | </a:t>
            </a:r>
            <a:r>
              <a:rPr lang="en-US" i="1" dirty="0" smtClean="0"/>
              <a:t>x</a:t>
            </a:r>
            <a:r>
              <a:rPr lang="en-US" dirty="0" smtClean="0"/>
              <a:t> </a:t>
            </a:r>
            <a:r>
              <a:rPr lang="en-US" dirty="0"/>
              <a:t>is </a:t>
            </a:r>
            <a:r>
              <a:rPr lang="en-US" dirty="0" smtClean="0"/>
              <a:t>a skillful potioneer}.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7500536" y="507970"/>
            <a:ext cx="3853264" cy="5842061"/>
            <a:chOff x="7500536" y="845345"/>
            <a:chExt cx="3853264" cy="5842061"/>
          </a:xfrm>
        </p:grpSpPr>
        <p:sp>
          <p:nvSpPr>
            <p:cNvPr id="7" name="Oval 6"/>
            <p:cNvSpPr/>
            <p:nvPr/>
          </p:nvSpPr>
          <p:spPr>
            <a:xfrm>
              <a:off x="7500536" y="845345"/>
              <a:ext cx="3853264" cy="385326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{</a:t>
              </a:r>
              <a:r>
                <a:rPr lang="en-US" b="1" i="1" dirty="0" smtClean="0">
                  <a:solidFill>
                    <a:srgbClr val="FF0000"/>
                  </a:solidFill>
                </a:rPr>
                <a:t>x</a:t>
              </a:r>
              <a:r>
                <a:rPr lang="en-US" b="1" dirty="0" smtClean="0">
                  <a:solidFill>
                    <a:srgbClr val="FF0000"/>
                  </a:solidFill>
                </a:rPr>
                <a:t> | </a:t>
              </a:r>
              <a:r>
                <a:rPr lang="en-US" b="1" i="1" dirty="0" smtClean="0">
                  <a:solidFill>
                    <a:srgbClr val="FF0000"/>
                  </a:solidFill>
                </a:rPr>
                <a:t>x</a:t>
              </a:r>
              <a:r>
                <a:rPr lang="en-US" b="1" dirty="0" smtClean="0">
                  <a:solidFill>
                    <a:srgbClr val="FF0000"/>
                  </a:solidFill>
                </a:rPr>
                <a:t> is a potioneer}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8047537" y="1815018"/>
              <a:ext cx="2759262" cy="2759262"/>
            </a:xfrm>
            <a:prstGeom prst="ellipse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b="1" dirty="0" smtClean="0">
                  <a:solidFill>
                    <a:schemeClr val="accent5"/>
                  </a:solidFill>
                </a:rPr>
                <a:t>{</a:t>
              </a:r>
              <a:r>
                <a:rPr lang="en-US" b="1" i="1" dirty="0" smtClean="0">
                  <a:solidFill>
                    <a:schemeClr val="accent5"/>
                  </a:solidFill>
                </a:rPr>
                <a:t>x</a:t>
              </a:r>
              <a:r>
                <a:rPr lang="en-US" b="1" dirty="0" smtClean="0">
                  <a:solidFill>
                    <a:schemeClr val="accent5"/>
                  </a:solidFill>
                </a:rPr>
                <a:t> | </a:t>
              </a:r>
              <a:r>
                <a:rPr lang="en-US" b="1" i="1" dirty="0" smtClean="0">
                  <a:solidFill>
                    <a:schemeClr val="accent5"/>
                  </a:solidFill>
                </a:rPr>
                <a:t>x </a:t>
              </a:r>
              <a:r>
                <a:rPr lang="en-US" b="1" dirty="0" smtClean="0">
                  <a:solidFill>
                    <a:schemeClr val="accent5"/>
                  </a:solidFill>
                </a:rPr>
                <a:t>is a skillful potioneer}</a:t>
              </a:r>
              <a:endParaRPr lang="en-US" b="1" dirty="0">
                <a:solidFill>
                  <a:schemeClr val="accent5"/>
                </a:solidFill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65" t="3301" r="12839" b="69255"/>
            <a:stretch/>
          </p:blipFill>
          <p:spPr>
            <a:xfrm>
              <a:off x="8837614" y="3029960"/>
              <a:ext cx="1179108" cy="1314832"/>
            </a:xfrm>
            <a:prstGeom prst="rect">
              <a:avLst/>
            </a:prstGeom>
          </p:spPr>
        </p:pic>
        <p:sp>
          <p:nvSpPr>
            <p:cNvPr id="12" name="Oval 11"/>
            <p:cNvSpPr/>
            <p:nvPr/>
          </p:nvSpPr>
          <p:spPr>
            <a:xfrm>
              <a:off x="7500536" y="2834142"/>
              <a:ext cx="3853264" cy="3853264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r"/>
              <a:r>
                <a:rPr lang="en-US" b="1" dirty="0" smtClean="0">
                  <a:solidFill>
                    <a:srgbClr val="00B050"/>
                  </a:solidFill>
                </a:rPr>
                <a:t>{</a:t>
              </a:r>
              <a:r>
                <a:rPr lang="en-US" b="1" i="1" dirty="0" smtClean="0">
                  <a:solidFill>
                    <a:srgbClr val="00B050"/>
                  </a:solidFill>
                </a:rPr>
                <a:t>x</a:t>
              </a:r>
              <a:r>
                <a:rPr lang="en-US" b="1" dirty="0" smtClean="0">
                  <a:solidFill>
                    <a:srgbClr val="00B050"/>
                  </a:solidFill>
                </a:rPr>
                <a:t> | </a:t>
              </a:r>
              <a:r>
                <a:rPr lang="en-US" b="1" i="1" dirty="0" smtClean="0">
                  <a:solidFill>
                    <a:srgbClr val="00B050"/>
                  </a:solidFill>
                </a:rPr>
                <a:t>x</a:t>
              </a:r>
              <a:r>
                <a:rPr lang="en-US" b="1" dirty="0" smtClean="0">
                  <a:solidFill>
                    <a:srgbClr val="00B050"/>
                  </a:solidFill>
                </a:rPr>
                <a:t> is a cellist}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7880389" y="4698609"/>
              <a:ext cx="1381599" cy="1381599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b="1" dirty="0" smtClean="0">
                  <a:solidFill>
                    <a:srgbClr val="FFC000"/>
                  </a:solidFill>
                </a:rPr>
                <a:t>{</a:t>
              </a:r>
              <a:r>
                <a:rPr lang="en-US" b="1" i="1" dirty="0" smtClean="0">
                  <a:solidFill>
                    <a:srgbClr val="FFC000"/>
                  </a:solidFill>
                </a:rPr>
                <a:t>x</a:t>
              </a:r>
              <a:r>
                <a:rPr lang="en-US" b="1" dirty="0" smtClean="0">
                  <a:solidFill>
                    <a:srgbClr val="FFC000"/>
                  </a:solidFill>
                </a:rPr>
                <a:t> | </a:t>
              </a:r>
              <a:r>
                <a:rPr lang="en-US" b="1" i="1" dirty="0" smtClean="0">
                  <a:solidFill>
                    <a:srgbClr val="FFC000"/>
                  </a:solidFill>
                </a:rPr>
                <a:t>x </a:t>
              </a:r>
              <a:r>
                <a:rPr lang="en-US" b="1" dirty="0" smtClean="0">
                  <a:solidFill>
                    <a:srgbClr val="FFC000"/>
                  </a:solidFill>
                </a:rPr>
                <a:t>is a skillful cellist}</a:t>
              </a:r>
              <a:endParaRPr lang="en-US" b="1" dirty="0">
                <a:solidFill>
                  <a:srgbClr val="FFC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717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r>
              <a:rPr lang="en-US" smtClean="0">
                <a:solidFill>
                  <a:srgbClr val="00B050"/>
                </a:solidFill>
              </a:rPr>
              <a:t>Modification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But once </a:t>
            </a:r>
            <a:r>
              <a:rPr lang="en-US" dirty="0" smtClean="0"/>
              <a:t>we’ve </a:t>
            </a:r>
            <a:r>
              <a:rPr lang="en-US" dirty="0"/>
              <a:t>helped ourselves to higher-order saturation, we could use it </a:t>
            </a:r>
            <a:r>
              <a:rPr lang="en-US" dirty="0" smtClean="0"/>
              <a:t>for </a:t>
            </a:r>
            <a:r>
              <a:rPr lang="en-US" dirty="0"/>
              <a:t>all adjectives, including the intersective ones. That way we </a:t>
            </a:r>
            <a:r>
              <a:rPr lang="en-US" dirty="0" smtClean="0"/>
              <a:t>don’t </a:t>
            </a:r>
            <a:r>
              <a:rPr lang="en-US" dirty="0"/>
              <a:t>have to </a:t>
            </a:r>
            <a:r>
              <a:rPr lang="en-US" dirty="0" smtClean="0"/>
              <a:t>introduce </a:t>
            </a:r>
            <a:r>
              <a:rPr lang="en-US" dirty="0"/>
              <a:t>a </a:t>
            </a:r>
            <a:r>
              <a:rPr lang="en-US" dirty="0" smtClean="0"/>
              <a:t>different </a:t>
            </a:r>
            <a:r>
              <a:rPr lang="en-US" dirty="0"/>
              <a:t>compositional mechanism (predicate </a:t>
            </a:r>
            <a:r>
              <a:rPr lang="en-US" dirty="0" smtClean="0"/>
              <a:t>modification</a:t>
            </a:r>
            <a:r>
              <a:rPr lang="en-US" dirty="0"/>
              <a:t>).</a:t>
            </a:r>
          </a:p>
          <a:p>
            <a:pPr marL="0" indent="0">
              <a:buNone/>
            </a:pPr>
            <a:r>
              <a:rPr lang="en-US" dirty="0" smtClean="0"/>
              <a:t>But </a:t>
            </a:r>
            <a:r>
              <a:rPr lang="en-US" dirty="0"/>
              <a:t>what would we do with predicative uses of adjectives then, as in </a:t>
            </a:r>
            <a:r>
              <a:rPr lang="en-US" i="1" dirty="0" smtClean="0"/>
              <a:t>Hermione is smart</a:t>
            </a:r>
            <a:r>
              <a:rPr lang="en-US" dirty="0" smtClean="0"/>
              <a:t>? </a:t>
            </a:r>
          </a:p>
          <a:p>
            <a:pPr marL="0" indent="0">
              <a:buNone/>
            </a:pPr>
            <a:r>
              <a:rPr lang="en-US" dirty="0" smtClean="0"/>
              <a:t>Two </a:t>
            </a:r>
            <a:r>
              <a:rPr lang="en-US" dirty="0"/>
              <a:t>options:</a:t>
            </a:r>
          </a:p>
          <a:p>
            <a:r>
              <a:rPr lang="en-US" dirty="0" smtClean="0"/>
              <a:t>Adjectives </a:t>
            </a:r>
            <a:r>
              <a:rPr lang="en-US" dirty="0"/>
              <a:t>have two meanings </a:t>
            </a:r>
            <a:r>
              <a:rPr lang="en-US" dirty="0" smtClean="0"/>
              <a:t>(for </a:t>
            </a:r>
            <a:r>
              <a:rPr lang="en-US" dirty="0"/>
              <a:t>predicative and </a:t>
            </a:r>
            <a:r>
              <a:rPr lang="en-US" dirty="0" smtClean="0"/>
              <a:t>attributive uses).</a:t>
            </a:r>
            <a:endParaRPr lang="en-US" dirty="0"/>
          </a:p>
          <a:p>
            <a:r>
              <a:rPr lang="en-US" dirty="0" smtClean="0"/>
              <a:t>Adjectives </a:t>
            </a:r>
            <a:r>
              <a:rPr lang="en-US" dirty="0"/>
              <a:t>have only one meaning (the more complex one), but copula sentences </a:t>
            </a:r>
            <a:r>
              <a:rPr lang="en-US" dirty="0" smtClean="0"/>
              <a:t>with adjectives </a:t>
            </a:r>
            <a:r>
              <a:rPr lang="en-US" dirty="0"/>
              <a:t>are not composed by simply saturating an adjectival predicate with an </a:t>
            </a:r>
            <a:r>
              <a:rPr lang="en-US" dirty="0" smtClean="0"/>
              <a:t>individual argument </a:t>
            </a:r>
            <a:r>
              <a:rPr lang="en-US" dirty="0"/>
              <a:t>(e.g., we could give a non-trivial meaning to </a:t>
            </a:r>
            <a:r>
              <a:rPr lang="en-US" i="1" dirty="0"/>
              <a:t>is</a:t>
            </a:r>
            <a:r>
              <a:rPr lang="en-U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11089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r>
              <a:rPr lang="en-US" smtClean="0">
                <a:solidFill>
                  <a:srgbClr val="00B050"/>
                </a:solidFill>
              </a:rPr>
              <a:t>Modification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There are other types of non-intersective adjectives that would also need to be treated </a:t>
            </a:r>
            <a:r>
              <a:rPr lang="en-US" dirty="0" smtClean="0"/>
              <a:t>as higher-order </a:t>
            </a:r>
            <a:r>
              <a:rPr lang="en-US" dirty="0"/>
              <a:t>properties. From </a:t>
            </a:r>
            <a:r>
              <a:rPr lang="en-US" i="1" dirty="0"/>
              <a:t>Snape is a skillful potioneer</a:t>
            </a:r>
            <a:r>
              <a:rPr lang="en-US" dirty="0"/>
              <a:t> we can at least infer that </a:t>
            </a:r>
            <a:r>
              <a:rPr lang="en-US" dirty="0" smtClean="0"/>
              <a:t>Snape is </a:t>
            </a:r>
            <a:r>
              <a:rPr lang="en-US" dirty="0"/>
              <a:t>a potioneer. But what about the </a:t>
            </a:r>
            <a:r>
              <a:rPr lang="en-US" dirty="0" smtClean="0"/>
              <a:t>following examples?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(</a:t>
            </a:r>
            <a:r>
              <a:rPr lang="en-US" dirty="0" smtClean="0"/>
              <a:t>52) </a:t>
            </a:r>
            <a:r>
              <a:rPr lang="en-US" dirty="0"/>
              <a:t>Draco is an alleged Death Eater.</a:t>
            </a:r>
          </a:p>
          <a:p>
            <a:pPr marL="0" indent="0">
              <a:buNone/>
            </a:pPr>
            <a:r>
              <a:rPr lang="en-US" dirty="0" smtClean="0"/>
              <a:t>↛ Draco </a:t>
            </a:r>
            <a:r>
              <a:rPr lang="en-US" dirty="0"/>
              <a:t>is a Death Eater.</a:t>
            </a:r>
          </a:p>
          <a:p>
            <a:pPr marL="0" indent="0">
              <a:buNone/>
            </a:pPr>
            <a:r>
              <a:rPr lang="en-US" dirty="0" smtClean="0"/>
              <a:t>↛ Draco </a:t>
            </a:r>
            <a:r>
              <a:rPr lang="en-US" dirty="0"/>
              <a:t>is not a Death Eater.</a:t>
            </a:r>
          </a:p>
          <a:p>
            <a:pPr marL="0" indent="0">
              <a:buNone/>
            </a:pPr>
            <a:r>
              <a:rPr lang="en-US" dirty="0" smtClean="0"/>
              <a:t>(53) Snape </a:t>
            </a:r>
            <a:r>
              <a:rPr lang="en-US" dirty="0"/>
              <a:t>is a former Headmaster.</a:t>
            </a:r>
          </a:p>
          <a:p>
            <a:pPr marL="0" indent="0">
              <a:buNone/>
            </a:pPr>
            <a:r>
              <a:rPr lang="en-US" dirty="0" smtClean="0"/>
              <a:t>↛ Snape </a:t>
            </a:r>
            <a:r>
              <a:rPr lang="en-US" dirty="0"/>
              <a:t>is a Headmaster.</a:t>
            </a:r>
          </a:p>
          <a:p>
            <a:pPr marL="0" indent="0">
              <a:buNone/>
            </a:pP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→</a:t>
            </a:r>
            <a:r>
              <a:rPr lang="en-US" dirty="0" smtClean="0"/>
              <a:t> Snape </a:t>
            </a:r>
            <a:r>
              <a:rPr lang="en-US" dirty="0"/>
              <a:t>is not a Headmaster.</a:t>
            </a:r>
          </a:p>
          <a:p>
            <a:pPr marL="0" indent="0">
              <a:buNone/>
            </a:pPr>
            <a:r>
              <a:rPr lang="en-US" dirty="0" smtClean="0"/>
              <a:t>(54) This </a:t>
            </a:r>
            <a:r>
              <a:rPr lang="en-US" dirty="0"/>
              <a:t>is a fake wand.</a:t>
            </a:r>
          </a:p>
          <a:p>
            <a:pPr marL="0" indent="0">
              <a:buNone/>
            </a:pPr>
            <a:r>
              <a:rPr lang="en-US" dirty="0" smtClean="0"/>
              <a:t>?↛ This </a:t>
            </a:r>
            <a:r>
              <a:rPr lang="en-US" dirty="0"/>
              <a:t>is a wand.</a:t>
            </a:r>
          </a:p>
          <a:p>
            <a:pPr marL="0" indent="0">
              <a:buNone/>
            </a:pPr>
            <a:r>
              <a:rPr lang="en-US" dirty="0" smtClean="0"/>
              <a:t>?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→</a:t>
            </a:r>
            <a:r>
              <a:rPr lang="en-US" dirty="0" smtClean="0"/>
              <a:t> This </a:t>
            </a:r>
            <a:r>
              <a:rPr lang="en-US" dirty="0"/>
              <a:t>is not a wand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81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r>
              <a:rPr lang="en-US" smtClean="0">
                <a:solidFill>
                  <a:srgbClr val="00B050"/>
                </a:solidFill>
              </a:rPr>
              <a:t>Modification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/>
              <a:t>Alleged N</a:t>
            </a:r>
            <a:r>
              <a:rPr lang="en-US" dirty="0"/>
              <a:t> </a:t>
            </a:r>
            <a:r>
              <a:rPr lang="en-US" dirty="0" smtClean="0"/>
              <a:t>doesn’t </a:t>
            </a:r>
            <a:r>
              <a:rPr lang="en-US" dirty="0"/>
              <a:t>entail </a:t>
            </a:r>
            <a:r>
              <a:rPr lang="en-US" i="1" dirty="0"/>
              <a:t>N</a:t>
            </a:r>
            <a:r>
              <a:rPr lang="en-US" dirty="0"/>
              <a:t>, nor does it entail </a:t>
            </a:r>
            <a:r>
              <a:rPr lang="en-US" i="1" dirty="0"/>
              <a:t>not N</a:t>
            </a:r>
            <a:r>
              <a:rPr lang="en-US" dirty="0"/>
              <a:t> (the complement set of </a:t>
            </a:r>
            <a:r>
              <a:rPr lang="en-US" i="1" dirty="0"/>
              <a:t>N</a:t>
            </a:r>
            <a:r>
              <a:rPr lang="en-US" dirty="0"/>
              <a:t>). </a:t>
            </a:r>
            <a:r>
              <a:rPr lang="en-US" dirty="0" smtClean="0"/>
              <a:t>Adjectives that </a:t>
            </a:r>
            <a:r>
              <a:rPr lang="en-US" dirty="0"/>
              <a:t>behave like this are called </a:t>
            </a:r>
            <a:r>
              <a:rPr lang="en-US" b="1" dirty="0">
                <a:solidFill>
                  <a:srgbClr val="00B050"/>
                </a:solidFill>
              </a:rPr>
              <a:t>plain </a:t>
            </a:r>
            <a:r>
              <a:rPr lang="en-US" b="1" dirty="0" smtClean="0">
                <a:solidFill>
                  <a:srgbClr val="00B050"/>
                </a:solidFill>
              </a:rPr>
              <a:t>non-subsective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i="1" dirty="0" smtClean="0"/>
              <a:t>Former </a:t>
            </a:r>
            <a:r>
              <a:rPr lang="en-US" i="1" dirty="0"/>
              <a:t>N</a:t>
            </a:r>
            <a:r>
              <a:rPr lang="en-US" dirty="0"/>
              <a:t> or </a:t>
            </a:r>
            <a:r>
              <a:rPr lang="en-US" i="1" dirty="0"/>
              <a:t>fake N</a:t>
            </a:r>
            <a:r>
              <a:rPr lang="en-US" dirty="0"/>
              <a:t> seem to entail </a:t>
            </a:r>
            <a:r>
              <a:rPr lang="en-US" i="1" dirty="0"/>
              <a:t>not N</a:t>
            </a:r>
            <a:r>
              <a:rPr lang="en-US" dirty="0"/>
              <a:t> (even though </a:t>
            </a:r>
            <a:r>
              <a:rPr lang="en-US" dirty="0" smtClean="0"/>
              <a:t>it’s a controversial </a:t>
            </a:r>
            <a:r>
              <a:rPr lang="en-US" dirty="0"/>
              <a:t>issue). </a:t>
            </a:r>
            <a:r>
              <a:rPr lang="en-US" dirty="0" smtClean="0"/>
              <a:t>Adjectives </a:t>
            </a:r>
            <a:r>
              <a:rPr lang="en-US" dirty="0"/>
              <a:t>that behave like this are called </a:t>
            </a:r>
            <a:r>
              <a:rPr lang="en-US" b="1" dirty="0">
                <a:solidFill>
                  <a:srgbClr val="00B050"/>
                </a:solidFill>
              </a:rPr>
              <a:t>privative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6274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r>
              <a:rPr lang="en-US" smtClean="0">
                <a:solidFill>
                  <a:srgbClr val="00B050"/>
                </a:solidFill>
              </a:rPr>
              <a:t>Modification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Sometimes adjectives are </a:t>
            </a:r>
            <a:r>
              <a:rPr lang="en-US" b="1" dirty="0">
                <a:solidFill>
                  <a:srgbClr val="00B050"/>
                </a:solidFill>
              </a:rPr>
              <a:t>vague</a:t>
            </a:r>
            <a:r>
              <a:rPr lang="en-US" dirty="0"/>
              <a:t>. </a:t>
            </a:r>
            <a:r>
              <a:rPr lang="en-US" b="1" dirty="0">
                <a:solidFill>
                  <a:srgbClr val="00B050"/>
                </a:solidFill>
              </a:rPr>
              <a:t>Gradable adjectives </a:t>
            </a:r>
            <a:r>
              <a:rPr lang="en-US" dirty="0"/>
              <a:t>are often vague. For example, </a:t>
            </a:r>
            <a:r>
              <a:rPr lang="en-US" dirty="0" smtClean="0"/>
              <a:t>does (55) </a:t>
            </a:r>
            <a:r>
              <a:rPr lang="en-US" dirty="0"/>
              <a:t>entail </a:t>
            </a:r>
            <a:r>
              <a:rPr lang="en-US" dirty="0" smtClean="0"/>
              <a:t>(56)? </a:t>
            </a:r>
          </a:p>
          <a:p>
            <a:pPr marL="0" indent="0">
              <a:buNone/>
            </a:pPr>
            <a:r>
              <a:rPr lang="en-US" dirty="0" smtClean="0"/>
              <a:t>(55) </a:t>
            </a:r>
            <a:r>
              <a:rPr lang="en-US" dirty="0" err="1" smtClean="0"/>
              <a:t>Griphook</a:t>
            </a:r>
            <a:r>
              <a:rPr lang="en-US" dirty="0" smtClean="0"/>
              <a:t> </a:t>
            </a:r>
            <a:r>
              <a:rPr lang="en-US" dirty="0"/>
              <a:t>is a tall goblin.</a:t>
            </a:r>
          </a:p>
          <a:p>
            <a:pPr marL="0" indent="0">
              <a:buNone/>
            </a:pPr>
            <a:r>
              <a:rPr lang="en-US" dirty="0" smtClean="0"/>
              <a:t>(56) </a:t>
            </a:r>
            <a:r>
              <a:rPr lang="en-US" dirty="0" err="1" smtClean="0"/>
              <a:t>Griphook</a:t>
            </a:r>
            <a:r>
              <a:rPr lang="en-US" dirty="0" smtClean="0"/>
              <a:t> </a:t>
            </a:r>
            <a:r>
              <a:rPr lang="en-US" dirty="0"/>
              <a:t>is tall.</a:t>
            </a:r>
          </a:p>
          <a:p>
            <a:pPr marL="0" indent="0">
              <a:buNone/>
            </a:pPr>
            <a:r>
              <a:rPr lang="en-US" dirty="0" err="1"/>
              <a:t>Griphook</a:t>
            </a:r>
            <a:r>
              <a:rPr lang="en-US" dirty="0"/>
              <a:t> might be tall for a goblin, but not necessarily if our comparison set includes all magical beings.</a:t>
            </a:r>
          </a:p>
          <a:p>
            <a:pPr marL="0" indent="0">
              <a:buNone/>
            </a:pPr>
            <a:r>
              <a:rPr lang="en-US" dirty="0" smtClean="0"/>
              <a:t>Thus, vague adjectives can’t denote sets of individuals that combine with nouns via predicate modification either, but </a:t>
            </a:r>
            <a:r>
              <a:rPr lang="en-US" dirty="0"/>
              <a:t>have to be treated as higher-order </a:t>
            </a:r>
            <a:r>
              <a:rPr lang="en-US" dirty="0" smtClean="0"/>
              <a:t>properties.</a:t>
            </a:r>
          </a:p>
        </p:txBody>
      </p:sp>
    </p:spTree>
    <p:extLst>
      <p:ext uri="{BB962C8B-B14F-4D97-AF65-F5344CB8AC3E}">
        <p14:creationId xmlns:p14="http://schemas.microsoft.com/office/powerpoint/2010/main" val="116055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838200" y="688258"/>
            <a:ext cx="10515600" cy="616974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hlinkClick r:id="rId2" action="ppaction://hlinksldjump"/>
              </a:rPr>
              <a:t>What is semantics?</a:t>
            </a:r>
            <a:endParaRPr lang="en-US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 smtClean="0">
                <a:hlinkClick r:id="rId3" action="ppaction://hlinksldjump"/>
              </a:rPr>
              <a:t>Compositional semantics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4" action="ppaction://hlinksldjump"/>
              </a:rPr>
              <a:t>Truth conditions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5" action="ppaction://hlinksldjump"/>
              </a:rPr>
              <a:t>Propositions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6" action="ppaction://hlinksldjump"/>
              </a:rPr>
              <a:t>In-class practice I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7" action="ppaction://hlinksldjump"/>
              </a:rPr>
              <a:t>Baby set theory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8" action="ppaction://hlinksldjump"/>
              </a:rPr>
              <a:t>In-class practice II</a:t>
            </a:r>
            <a:endParaRPr lang="en-US" dirty="0" smtClean="0"/>
          </a:p>
          <a:p>
            <a:pPr marL="0" indent="0">
              <a:buNone/>
            </a:pPr>
            <a:r>
              <a:rPr lang="en-US" dirty="0">
                <a:hlinkClick r:id="rId9" action="ppaction://hlinksldjump"/>
              </a:rPr>
              <a:t>Predication</a:t>
            </a:r>
            <a:endParaRPr lang="en-US" dirty="0"/>
          </a:p>
          <a:p>
            <a:pPr marL="0" indent="0">
              <a:buNone/>
            </a:pPr>
            <a:r>
              <a:rPr lang="en-US" dirty="0" smtClean="0">
                <a:hlinkClick r:id="rId10" action="ppaction://hlinksldjump"/>
              </a:rPr>
              <a:t>In-class </a:t>
            </a:r>
            <a:r>
              <a:rPr lang="en-US" dirty="0" smtClean="0">
                <a:hlinkClick r:id="rId10" action="ppaction://hlinksldjump"/>
              </a:rPr>
              <a:t>practice III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11" action="ppaction://hlinksldjump"/>
              </a:rPr>
              <a:t>Modification</a:t>
            </a:r>
            <a:endParaRPr lang="en-US" dirty="0" smtClean="0"/>
          </a:p>
          <a:p>
            <a:pPr marL="0" indent="0">
              <a:buNone/>
            </a:pPr>
            <a:r>
              <a:rPr lang="en-US" sz="4400" b="1" dirty="0" smtClean="0">
                <a:solidFill>
                  <a:srgbClr val="00B050"/>
                </a:solidFill>
              </a:rPr>
              <a:t>In-class practice IV</a:t>
            </a:r>
          </a:p>
          <a:p>
            <a:pPr marL="0" indent="0">
              <a:buNone/>
            </a:pPr>
            <a:r>
              <a:rPr lang="en-US" dirty="0" smtClean="0">
                <a:hlinkClick r:id="rId12" action="ppaction://hlinksldjump"/>
              </a:rPr>
              <a:t>What you need to know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86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In-class practice IV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/>
          </a:bodyPr>
          <a:lstStyle/>
          <a:p>
            <a:r>
              <a:rPr lang="en-US" dirty="0"/>
              <a:t>Derive the truth conditions and the denotation of the sentence in </a:t>
            </a:r>
            <a:r>
              <a:rPr lang="en-US" dirty="0" smtClean="0"/>
              <a:t>(57) </a:t>
            </a:r>
            <a:r>
              <a:rPr lang="en-US" dirty="0"/>
              <a:t>compositionally, following the same steps as we did for </a:t>
            </a:r>
            <a:r>
              <a:rPr lang="en-US" i="1" dirty="0" smtClean="0"/>
              <a:t>Hedwig is a white owl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(57) Crookshanks is a ginger cat.</a:t>
            </a:r>
          </a:p>
          <a:p>
            <a:r>
              <a:rPr lang="en-US" dirty="0"/>
              <a:t>Come up with one </a:t>
            </a:r>
            <a:r>
              <a:rPr lang="en-US" dirty="0" smtClean="0"/>
              <a:t>intersective, </a:t>
            </a:r>
            <a:r>
              <a:rPr lang="en-US" dirty="0"/>
              <a:t>one </a:t>
            </a:r>
            <a:r>
              <a:rPr lang="en-US" dirty="0" smtClean="0"/>
              <a:t>subsective, one plain non-subsective, and one privative </a:t>
            </a:r>
            <a:r>
              <a:rPr lang="en-US" dirty="0"/>
              <a:t>adjective </a:t>
            </a:r>
            <a:r>
              <a:rPr lang="en-US" dirty="0" smtClean="0"/>
              <a:t>(different </a:t>
            </a:r>
            <a:r>
              <a:rPr lang="en-US" dirty="0"/>
              <a:t>from those </a:t>
            </a:r>
            <a:r>
              <a:rPr lang="en-US" dirty="0" smtClean="0"/>
              <a:t>used in these slides). </a:t>
            </a:r>
            <a:r>
              <a:rPr lang="en-US" dirty="0"/>
              <a:t>Use </a:t>
            </a:r>
            <a:r>
              <a:rPr lang="en-US" dirty="0" smtClean="0"/>
              <a:t>the inference </a:t>
            </a:r>
            <a:r>
              <a:rPr lang="en-US" dirty="0"/>
              <a:t>test </a:t>
            </a:r>
            <a:r>
              <a:rPr lang="en-US" dirty="0" smtClean="0"/>
              <a:t>to </a:t>
            </a:r>
            <a:r>
              <a:rPr lang="en-US" dirty="0"/>
              <a:t>demonstrate their </a:t>
            </a:r>
            <a:r>
              <a:rPr lang="en-US" dirty="0" smtClean="0"/>
              <a:t>nature (see examples (50)–(54) for reference).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796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838200" y="688258"/>
            <a:ext cx="10515600" cy="616974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hlinkClick r:id="rId2" action="ppaction://hlinksldjump"/>
              </a:rPr>
              <a:t>What is semantics?</a:t>
            </a:r>
            <a:endParaRPr lang="en-US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 smtClean="0">
                <a:hlinkClick r:id="rId3" action="ppaction://hlinksldjump"/>
              </a:rPr>
              <a:t>Compositional semantics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4" action="ppaction://hlinksldjump"/>
              </a:rPr>
              <a:t>Truth conditions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5" action="ppaction://hlinksldjump"/>
              </a:rPr>
              <a:t>Propositions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6" action="ppaction://hlinksldjump"/>
              </a:rPr>
              <a:t>In-class practice I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7" action="ppaction://hlinksldjump"/>
              </a:rPr>
              <a:t>Baby set theory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8" action="ppaction://hlinksldjump"/>
              </a:rPr>
              <a:t>In-class practice II</a:t>
            </a:r>
            <a:endParaRPr lang="en-US" dirty="0" smtClean="0"/>
          </a:p>
          <a:p>
            <a:pPr marL="0" indent="0">
              <a:buNone/>
            </a:pPr>
            <a:r>
              <a:rPr lang="en-US">
                <a:hlinkClick r:id="rId9" action="ppaction://hlinksldjump"/>
              </a:rPr>
              <a:t>Predication</a:t>
            </a:r>
            <a:endParaRPr lang="en-US"/>
          </a:p>
          <a:p>
            <a:pPr marL="0" indent="0">
              <a:buNone/>
            </a:pPr>
            <a:r>
              <a:rPr lang="en-US" smtClean="0">
                <a:hlinkClick r:id="rId10" action="ppaction://hlinksldjump"/>
              </a:rPr>
              <a:t>In-class </a:t>
            </a:r>
            <a:r>
              <a:rPr lang="en-US" dirty="0" smtClean="0">
                <a:hlinkClick r:id="rId10" action="ppaction://hlinksldjump"/>
              </a:rPr>
              <a:t>practice III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11" action="ppaction://hlinksldjump"/>
              </a:rPr>
              <a:t>Modification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12" action="ppaction://hlinksldjump"/>
              </a:rPr>
              <a:t>In-class practice IV</a:t>
            </a:r>
            <a:endParaRPr lang="en-US" dirty="0" smtClean="0"/>
          </a:p>
          <a:p>
            <a:pPr marL="0" indent="0">
              <a:buNone/>
            </a:pPr>
            <a:r>
              <a:rPr lang="en-US" sz="4400" b="1" dirty="0" smtClean="0">
                <a:solidFill>
                  <a:srgbClr val="00B050"/>
                </a:solidFill>
              </a:rPr>
              <a:t>What you need to know</a:t>
            </a:r>
            <a:endParaRPr lang="en-US" sz="4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17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What you need to know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16731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Key notions:</a:t>
            </a:r>
            <a:r>
              <a:rPr lang="en-US" dirty="0" smtClean="0"/>
              <a:t> </a:t>
            </a:r>
          </a:p>
          <a:p>
            <a:r>
              <a:rPr lang="en-US" dirty="0" smtClean="0"/>
              <a:t>approaches to meaning: semantics; lexical semantics; compositional semantics; truth conditions vs. truth values; possible worlds</a:t>
            </a:r>
            <a:r>
              <a:rPr lang="en-US" dirty="0"/>
              <a:t>; denotations; intensions vs. extensions</a:t>
            </a:r>
            <a:endParaRPr lang="en-US" dirty="0" smtClean="0"/>
          </a:p>
          <a:p>
            <a:r>
              <a:rPr lang="en-US" dirty="0" smtClean="0"/>
              <a:t>types of linguistic expressions: declarative, interrogative, and imperative sentences</a:t>
            </a:r>
            <a:r>
              <a:rPr lang="en-US" dirty="0"/>
              <a:t>; logical </a:t>
            </a:r>
            <a:r>
              <a:rPr lang="en-US" dirty="0" smtClean="0"/>
              <a:t>connectives (conjunction</a:t>
            </a:r>
            <a:r>
              <a:rPr lang="en-US" dirty="0"/>
              <a:t>, disjunction, and negation); names</a:t>
            </a:r>
            <a:r>
              <a:rPr lang="en-US" dirty="0" smtClean="0"/>
              <a:t>; one-place verbal, nominal, and adjectival predicates; predicative and attributive adjectives</a:t>
            </a:r>
          </a:p>
          <a:p>
            <a:r>
              <a:rPr lang="en-US" dirty="0"/>
              <a:t>types of adjectives: </a:t>
            </a:r>
            <a:r>
              <a:rPr lang="en-US" dirty="0" smtClean="0"/>
              <a:t>intersective; subsective; </a:t>
            </a:r>
            <a:r>
              <a:rPr lang="en-US" dirty="0"/>
              <a:t>plain </a:t>
            </a:r>
            <a:r>
              <a:rPr lang="en-US" dirty="0" smtClean="0"/>
              <a:t>non-subsective; privative; vague</a:t>
            </a:r>
          </a:p>
          <a:p>
            <a:r>
              <a:rPr lang="en-US" dirty="0" smtClean="0"/>
              <a:t>types of denotations: propositions; referents/individuals/entities; ordinary and higher-order properties </a:t>
            </a:r>
          </a:p>
          <a:p>
            <a:r>
              <a:rPr lang="en-US" dirty="0" smtClean="0"/>
              <a:t>compositional mechanisms: ordinary and higher-order saturation; predicate modification</a:t>
            </a:r>
          </a:p>
          <a:p>
            <a:r>
              <a:rPr lang="en-US" dirty="0" smtClean="0"/>
              <a:t>types of semantic relationships between sentences: entailment; contradiction</a:t>
            </a:r>
          </a:p>
          <a:p>
            <a:r>
              <a:rPr lang="en-US" dirty="0" smtClean="0"/>
              <a:t>set-theoretical notions: sets; set members/elements; cardinality; infinite sets; singleton sets; the empty set; (proper) subsets; (proper) supersets; set intersection; set union; set difference; relative and absolute complements; disjoint sets</a:t>
            </a:r>
          </a:p>
          <a:p>
            <a:r>
              <a:rPr lang="en-US" dirty="0" smtClean="0"/>
              <a:t>other</a:t>
            </a:r>
            <a:r>
              <a:rPr lang="en-US" dirty="0"/>
              <a:t>: exclusive vs. inclusive </a:t>
            </a:r>
            <a:r>
              <a:rPr lang="en-US" dirty="0" smtClean="0"/>
              <a:t>disjunction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47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838200" y="688258"/>
            <a:ext cx="10515600" cy="616974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hlinkClick r:id="rId2" action="ppaction://hlinksldjump"/>
              </a:rPr>
              <a:t>What is semantics?</a:t>
            </a:r>
            <a:endParaRPr lang="en-US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 smtClean="0">
                <a:hlinkClick r:id="rId3" action="ppaction://hlinksldjump"/>
              </a:rPr>
              <a:t>Compositional semantics</a:t>
            </a:r>
            <a:endParaRPr lang="en-US" dirty="0" smtClean="0"/>
          </a:p>
          <a:p>
            <a:pPr marL="0" indent="0">
              <a:buNone/>
            </a:pPr>
            <a:r>
              <a:rPr lang="en-US" sz="4400" b="1" dirty="0" smtClean="0">
                <a:solidFill>
                  <a:srgbClr val="00B050"/>
                </a:solidFill>
              </a:rPr>
              <a:t>Truth conditions</a:t>
            </a:r>
          </a:p>
          <a:p>
            <a:pPr marL="0" indent="0">
              <a:buNone/>
            </a:pPr>
            <a:r>
              <a:rPr lang="en-US" dirty="0" smtClean="0">
                <a:hlinkClick r:id="rId4" action="ppaction://hlinksldjump"/>
              </a:rPr>
              <a:t>Propositions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5" action="ppaction://hlinksldjump"/>
              </a:rPr>
              <a:t>In-class practice I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6" action="ppaction://hlinksldjump"/>
              </a:rPr>
              <a:t>Baby set theory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7" action="ppaction://hlinksldjump"/>
              </a:rPr>
              <a:t>In-class practice II</a:t>
            </a:r>
            <a:endParaRPr lang="en-US" dirty="0" smtClean="0"/>
          </a:p>
          <a:p>
            <a:pPr marL="0" indent="0">
              <a:buNone/>
            </a:pPr>
            <a:r>
              <a:rPr lang="en-US" dirty="0">
                <a:hlinkClick r:id="rId8" action="ppaction://hlinksldjump"/>
              </a:rPr>
              <a:t>Predication</a:t>
            </a:r>
            <a:endParaRPr lang="en-US" dirty="0"/>
          </a:p>
          <a:p>
            <a:pPr marL="0" indent="0">
              <a:buNone/>
            </a:pPr>
            <a:r>
              <a:rPr lang="en-US" dirty="0" smtClean="0">
                <a:hlinkClick r:id="rId9" action="ppaction://hlinksldjump"/>
              </a:rPr>
              <a:t>In-class </a:t>
            </a:r>
            <a:r>
              <a:rPr lang="en-US" dirty="0" smtClean="0">
                <a:hlinkClick r:id="rId9" action="ppaction://hlinksldjump"/>
              </a:rPr>
              <a:t>practice III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10" action="ppaction://hlinksldjump"/>
              </a:rPr>
              <a:t>Modification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11" action="ppaction://hlinksldjump"/>
              </a:rPr>
              <a:t>In-class practice IV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12" action="ppaction://hlinksldjump"/>
              </a:rPr>
              <a:t>What you need to know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75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What you need to know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1673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Answers to the following questions:</a:t>
            </a:r>
            <a:r>
              <a:rPr lang="en-US" dirty="0" smtClean="0"/>
              <a:t> </a:t>
            </a:r>
          </a:p>
          <a:p>
            <a:r>
              <a:rPr lang="en-US" dirty="0"/>
              <a:t>Why should we think of </a:t>
            </a:r>
            <a:r>
              <a:rPr lang="en-US" dirty="0" smtClean="0"/>
              <a:t>what declarative sentences mean in terms of their </a:t>
            </a:r>
            <a:r>
              <a:rPr lang="en-US" dirty="0"/>
              <a:t>truth conditions?</a:t>
            </a:r>
          </a:p>
          <a:p>
            <a:r>
              <a:rPr lang="en-US" dirty="0" smtClean="0"/>
              <a:t>Why </a:t>
            </a:r>
            <a:r>
              <a:rPr lang="en-US" dirty="0"/>
              <a:t>do we model meanings of declarative sentences as sets of possible worlds</a:t>
            </a:r>
            <a:r>
              <a:rPr lang="en-US" dirty="0" smtClean="0"/>
              <a:t>?</a:t>
            </a:r>
            <a:endParaRPr lang="en-US" dirty="0"/>
          </a:p>
          <a:p>
            <a:r>
              <a:rPr lang="en-US" dirty="0" smtClean="0"/>
              <a:t>What </a:t>
            </a:r>
            <a:r>
              <a:rPr lang="en-US" dirty="0"/>
              <a:t>two options do we have for combining an adjective and a noun into a </a:t>
            </a:r>
            <a:r>
              <a:rPr lang="en-US" dirty="0" smtClean="0"/>
              <a:t>complex predicate</a:t>
            </a:r>
            <a:r>
              <a:rPr lang="en-US" dirty="0"/>
              <a:t>? What are their pros and cons? Which one can handle all types of </a:t>
            </a:r>
            <a:r>
              <a:rPr lang="en-US" dirty="0" smtClean="0"/>
              <a:t>adjectives better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4574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What you need to know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1673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Skills:</a:t>
            </a:r>
            <a:r>
              <a:rPr lang="en-US" dirty="0" smtClean="0"/>
              <a:t> </a:t>
            </a:r>
          </a:p>
          <a:p>
            <a:r>
              <a:rPr lang="en-US" dirty="0" smtClean="0"/>
              <a:t>Model conjunction, disjunction, and negation of declarative sentences via set operations; draw diagrams of complex sentences that contain these connectives.</a:t>
            </a:r>
          </a:p>
          <a:p>
            <a:r>
              <a:rPr lang="en-US" dirty="0" smtClean="0"/>
              <a:t>Compositionally derive truth conditions and propositional denotations of the following types of declarative sentences using set-theoretical notions and notation:</a:t>
            </a:r>
          </a:p>
          <a:p>
            <a:pPr lvl="1"/>
            <a:r>
              <a:rPr lang="en-US" dirty="0" smtClean="0"/>
              <a:t>sentences </a:t>
            </a:r>
            <a:r>
              <a:rPr lang="en-US" dirty="0"/>
              <a:t>consisting of a name and a one-place predicate (verbal, nominal, or adjectival), such as </a:t>
            </a:r>
            <a:r>
              <a:rPr lang="en-US" i="1" dirty="0"/>
              <a:t>Hermione hikes</a:t>
            </a:r>
            <a:r>
              <a:rPr lang="en-US" dirty="0"/>
              <a:t>, </a:t>
            </a:r>
            <a:r>
              <a:rPr lang="en-US" i="1" dirty="0"/>
              <a:t>Hermione is smart</a:t>
            </a:r>
            <a:r>
              <a:rPr lang="en-US" dirty="0"/>
              <a:t>, </a:t>
            </a:r>
            <a:r>
              <a:rPr lang="en-US" i="1" dirty="0"/>
              <a:t>Hedwig is an </a:t>
            </a:r>
            <a:r>
              <a:rPr lang="en-US" i="1" dirty="0" smtClean="0"/>
              <a:t>owl</a:t>
            </a:r>
            <a:r>
              <a:rPr lang="en-US" dirty="0" smtClean="0"/>
              <a:t>;</a:t>
            </a:r>
            <a:endParaRPr lang="en-US" i="1" dirty="0" smtClean="0"/>
          </a:p>
          <a:p>
            <a:pPr lvl="1"/>
            <a:r>
              <a:rPr lang="en-US" dirty="0" smtClean="0"/>
              <a:t>sentences consisting of a name and a nominal predicate modified by adjectival predicates, such as </a:t>
            </a:r>
            <a:r>
              <a:rPr lang="en-US" i="1" dirty="0" smtClean="0"/>
              <a:t>Hedwig is a white owl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8039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Truth conditions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16731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What do sentences mean? </a:t>
            </a:r>
          </a:p>
          <a:p>
            <a:pPr marL="0" indent="0">
              <a:buNone/>
            </a:pPr>
            <a:r>
              <a:rPr lang="en-US" dirty="0" smtClean="0"/>
              <a:t>What do you know when you know what a sentence means? </a:t>
            </a:r>
          </a:p>
          <a:p>
            <a:pPr marL="0" indent="0">
              <a:buNone/>
            </a:pPr>
            <a:r>
              <a:rPr lang="en-US" b="1" dirty="0" smtClean="0"/>
              <a:t>In-class Exercise 1 </a:t>
            </a:r>
          </a:p>
          <a:p>
            <a:pPr marL="0" indent="0">
              <a:buNone/>
            </a:pPr>
            <a:r>
              <a:rPr lang="en-US" dirty="0" smtClean="0"/>
              <a:t>Draw a scenario T in which (1) is true and another one, F, in which it is false (both should contain a single triangle and a single circle, and </a:t>
            </a:r>
            <a:r>
              <a:rPr lang="en-US" i="1" dirty="0" smtClean="0"/>
              <a:t>inside</a:t>
            </a:r>
            <a:r>
              <a:rPr lang="en-US" dirty="0" smtClean="0"/>
              <a:t> should be understood as ‘completely inside’).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(1) The triangle is inside the circle.</a:t>
            </a:r>
          </a:p>
          <a:p>
            <a:pPr marL="0" indent="0">
              <a:buNone/>
            </a:pPr>
            <a:r>
              <a:rPr lang="en-US" dirty="0"/>
              <a:t>Now add a few more scenarios to your </a:t>
            </a:r>
            <a:r>
              <a:rPr lang="en-US" dirty="0" smtClean="0"/>
              <a:t>drawing, </a:t>
            </a:r>
            <a:r>
              <a:rPr lang="en-US" dirty="0"/>
              <a:t>different from your </a:t>
            </a:r>
            <a:r>
              <a:rPr lang="en-US" dirty="0" smtClean="0"/>
              <a:t>original scenarios </a:t>
            </a:r>
            <a:r>
              <a:rPr lang="en-US" dirty="0"/>
              <a:t>T and F and from each other (for example, they can contain other figures</a:t>
            </a:r>
            <a:r>
              <a:rPr lang="en-US" dirty="0" smtClean="0"/>
              <a:t>), such </a:t>
            </a:r>
            <a:r>
              <a:rPr lang="en-US" dirty="0"/>
              <a:t>that they all contain </a:t>
            </a:r>
            <a:r>
              <a:rPr lang="en-US" dirty="0" smtClean="0"/>
              <a:t>a single triangle and a single circle, </a:t>
            </a:r>
            <a:r>
              <a:rPr lang="en-US" dirty="0"/>
              <a:t>but in some of them (1) is </a:t>
            </a:r>
            <a:r>
              <a:rPr lang="en-US" dirty="0" smtClean="0"/>
              <a:t>true and </a:t>
            </a:r>
            <a:r>
              <a:rPr lang="en-US" dirty="0"/>
              <a:t>in some of them it’s false. Circle the “true set”.</a:t>
            </a:r>
          </a:p>
        </p:txBody>
      </p:sp>
    </p:spTree>
    <p:extLst>
      <p:ext uri="{BB962C8B-B14F-4D97-AF65-F5344CB8AC3E}">
        <p14:creationId xmlns:p14="http://schemas.microsoft.com/office/powerpoint/2010/main" val="102066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grey hyperlink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7F7F7F"/>
      </a:hlink>
      <a:folHlink>
        <a:srgbClr val="7F7F7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13072</TotalTime>
  <Words>5549</Words>
  <Application>Microsoft Office PowerPoint</Application>
  <PresentationFormat>Widescreen</PresentationFormat>
  <Paragraphs>588</Paragraphs>
  <Slides>81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6" baseType="lpstr">
      <vt:lpstr>Arial</vt:lpstr>
      <vt:lpstr>Calibri</vt:lpstr>
      <vt:lpstr>Calibri Light</vt:lpstr>
      <vt:lpstr>Cambria Math</vt:lpstr>
      <vt:lpstr>Office Theme</vt:lpstr>
      <vt:lpstr>Semantics</vt:lpstr>
      <vt:lpstr>PowerPoint Presentation</vt:lpstr>
      <vt:lpstr>What is semantics?</vt:lpstr>
      <vt:lpstr>PowerPoint Presentation</vt:lpstr>
      <vt:lpstr>Compositional semantics</vt:lpstr>
      <vt:lpstr>Compositional semantics</vt:lpstr>
      <vt:lpstr>Compositional semantics</vt:lpstr>
      <vt:lpstr>PowerPoint Presentation</vt:lpstr>
      <vt:lpstr>Truth conditions</vt:lpstr>
      <vt:lpstr>Truth conditions</vt:lpstr>
      <vt:lpstr>Truth conditions</vt:lpstr>
      <vt:lpstr>PowerPoint Presentation</vt:lpstr>
      <vt:lpstr>Propositions</vt:lpstr>
      <vt:lpstr>Propositions</vt:lpstr>
      <vt:lpstr>Propositions</vt:lpstr>
      <vt:lpstr>Propositions</vt:lpstr>
      <vt:lpstr>Propositions</vt:lpstr>
      <vt:lpstr>Propositions</vt:lpstr>
      <vt:lpstr>Propositions</vt:lpstr>
      <vt:lpstr>Propositions</vt:lpstr>
      <vt:lpstr>Propositions</vt:lpstr>
      <vt:lpstr>Propositions</vt:lpstr>
      <vt:lpstr>Propositions</vt:lpstr>
      <vt:lpstr>Propositions</vt:lpstr>
      <vt:lpstr>Propositions</vt:lpstr>
      <vt:lpstr>Propositions</vt:lpstr>
      <vt:lpstr>Propositions</vt:lpstr>
      <vt:lpstr>Propositions</vt:lpstr>
      <vt:lpstr>PowerPoint Presentation</vt:lpstr>
      <vt:lpstr>In-class practice I</vt:lpstr>
      <vt:lpstr>PowerPoint Presentation</vt:lpstr>
      <vt:lpstr>Baby set theory</vt:lpstr>
      <vt:lpstr>Baby set theory</vt:lpstr>
      <vt:lpstr>Baby set theory</vt:lpstr>
      <vt:lpstr>Baby set theory</vt:lpstr>
      <vt:lpstr>Baby set theory</vt:lpstr>
      <vt:lpstr>Baby set theory</vt:lpstr>
      <vt:lpstr>Baby set theory</vt:lpstr>
      <vt:lpstr>Baby set theory</vt:lpstr>
      <vt:lpstr>Baby set theory</vt:lpstr>
      <vt:lpstr>PowerPoint Presentation</vt:lpstr>
      <vt:lpstr>In-class practice II</vt:lpstr>
      <vt:lpstr>PowerPoint Presentation</vt:lpstr>
      <vt:lpstr>Predication</vt:lpstr>
      <vt:lpstr>Predication</vt:lpstr>
      <vt:lpstr>Predication</vt:lpstr>
      <vt:lpstr>Predication</vt:lpstr>
      <vt:lpstr>Predication</vt:lpstr>
      <vt:lpstr>Predication</vt:lpstr>
      <vt:lpstr>Predication</vt:lpstr>
      <vt:lpstr>Predication</vt:lpstr>
      <vt:lpstr>Predication</vt:lpstr>
      <vt:lpstr>Predication</vt:lpstr>
      <vt:lpstr>Predication</vt:lpstr>
      <vt:lpstr>Predication</vt:lpstr>
      <vt:lpstr>Predication</vt:lpstr>
      <vt:lpstr>Predication</vt:lpstr>
      <vt:lpstr>Predication</vt:lpstr>
      <vt:lpstr>PowerPoint Presentation</vt:lpstr>
      <vt:lpstr>In-class practice III</vt:lpstr>
      <vt:lpstr>PowerPoint Presentation</vt:lpstr>
      <vt:lpstr>Modification</vt:lpstr>
      <vt:lpstr>Modification</vt:lpstr>
      <vt:lpstr>Modification</vt:lpstr>
      <vt:lpstr>Modification</vt:lpstr>
      <vt:lpstr>Modification</vt:lpstr>
      <vt:lpstr>Modification</vt:lpstr>
      <vt:lpstr>Modification</vt:lpstr>
      <vt:lpstr>Modification</vt:lpstr>
      <vt:lpstr>Modification</vt:lpstr>
      <vt:lpstr>Modification</vt:lpstr>
      <vt:lpstr>Modification</vt:lpstr>
      <vt:lpstr>Modification</vt:lpstr>
      <vt:lpstr>Modification</vt:lpstr>
      <vt:lpstr>Modification</vt:lpstr>
      <vt:lpstr>PowerPoint Presentation</vt:lpstr>
      <vt:lpstr>In-class practice IV</vt:lpstr>
      <vt:lpstr>PowerPoint Presentation</vt:lpstr>
      <vt:lpstr>What you need to know</vt:lpstr>
      <vt:lpstr>What you need to know</vt:lpstr>
      <vt:lpstr>What you need to know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Semantics/Pragmatics</dc:title>
  <dc:creator>Masha Esipova</dc:creator>
  <cp:lastModifiedBy>Masha Esipova</cp:lastModifiedBy>
  <cp:revision>140</cp:revision>
  <dcterms:created xsi:type="dcterms:W3CDTF">2018-04-21T20:04:15Z</dcterms:created>
  <dcterms:modified xsi:type="dcterms:W3CDTF">2018-06-21T22:05:54Z</dcterms:modified>
</cp:coreProperties>
</file>