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86"/>
  </p:notesMasterIdLst>
  <p:sldIdLst>
    <p:sldId id="359" r:id="rId3"/>
    <p:sldId id="284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355" r:id="rId18"/>
    <p:sldId id="356" r:id="rId19"/>
    <p:sldId id="357" r:id="rId20"/>
    <p:sldId id="358" r:id="rId21"/>
    <p:sldId id="273" r:id="rId22"/>
    <p:sldId id="274" r:id="rId23"/>
    <p:sldId id="283" r:id="rId24"/>
    <p:sldId id="276" r:id="rId25"/>
    <p:sldId id="257" r:id="rId26"/>
    <p:sldId id="275" r:id="rId27"/>
    <p:sldId id="258" r:id="rId28"/>
    <p:sldId id="277" r:id="rId29"/>
    <p:sldId id="285" r:id="rId30"/>
    <p:sldId id="287" r:id="rId31"/>
    <p:sldId id="288" r:id="rId32"/>
    <p:sldId id="290" r:id="rId33"/>
    <p:sldId id="291" r:id="rId34"/>
    <p:sldId id="292" r:id="rId35"/>
    <p:sldId id="289" r:id="rId36"/>
    <p:sldId id="352" r:id="rId37"/>
    <p:sldId id="295" r:id="rId38"/>
    <p:sldId id="293" r:id="rId39"/>
    <p:sldId id="296" r:id="rId40"/>
    <p:sldId id="299" r:id="rId41"/>
    <p:sldId id="300" r:id="rId42"/>
    <p:sldId id="298" r:id="rId43"/>
    <p:sldId id="301" r:id="rId44"/>
    <p:sldId id="302" r:id="rId45"/>
    <p:sldId id="360" r:id="rId46"/>
    <p:sldId id="303" r:id="rId47"/>
    <p:sldId id="304" r:id="rId48"/>
    <p:sldId id="305" r:id="rId49"/>
    <p:sldId id="318" r:id="rId50"/>
    <p:sldId id="319" r:id="rId51"/>
    <p:sldId id="320" r:id="rId52"/>
    <p:sldId id="321" r:id="rId53"/>
    <p:sldId id="326" r:id="rId54"/>
    <p:sldId id="328" r:id="rId55"/>
    <p:sldId id="329" r:id="rId56"/>
    <p:sldId id="331" r:id="rId57"/>
    <p:sldId id="332" r:id="rId58"/>
    <p:sldId id="334" r:id="rId59"/>
    <p:sldId id="335" r:id="rId60"/>
    <p:sldId id="330" r:id="rId61"/>
    <p:sldId id="337" r:id="rId62"/>
    <p:sldId id="338" r:id="rId63"/>
    <p:sldId id="307" r:id="rId64"/>
    <p:sldId id="336" r:id="rId65"/>
    <p:sldId id="309" r:id="rId66"/>
    <p:sldId id="308" r:id="rId67"/>
    <p:sldId id="339" r:id="rId68"/>
    <p:sldId id="340" r:id="rId69"/>
    <p:sldId id="341" r:id="rId70"/>
    <p:sldId id="342" r:id="rId71"/>
    <p:sldId id="315" r:id="rId72"/>
    <p:sldId id="314" r:id="rId73"/>
    <p:sldId id="311" r:id="rId74"/>
    <p:sldId id="310" r:id="rId75"/>
    <p:sldId id="343" r:id="rId76"/>
    <p:sldId id="344" r:id="rId77"/>
    <p:sldId id="313" r:id="rId78"/>
    <p:sldId id="312" r:id="rId79"/>
    <p:sldId id="345" r:id="rId80"/>
    <p:sldId id="346" r:id="rId81"/>
    <p:sldId id="349" r:id="rId82"/>
    <p:sldId id="351" r:id="rId83"/>
    <p:sldId id="317" r:id="rId84"/>
    <p:sldId id="316" r:id="rId85"/>
  </p:sldIdLst>
  <p:sldSz cx="12192000" cy="6858000"/>
  <p:notesSz cx="6858000" cy="9144000"/>
  <p:custDataLst>
    <p:tags r:id="rId8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69A73-F2C0-4EAB-A548-D782DCE2EAB3}">
          <p14:sldIdLst>
            <p14:sldId id="359"/>
          </p14:sldIdLst>
        </p14:section>
        <p14:section name="What is syntax?" id="{CD0C2C8A-290C-4CB2-8FD0-A85DE76FC677}">
          <p14:sldIdLst>
            <p14:sldId id="284"/>
            <p14:sldId id="259"/>
            <p14:sldId id="260"/>
            <p14:sldId id="261"/>
          </p14:sldIdLst>
        </p14:section>
        <p14:section name="Syntactic categories" id="{99A6F850-4EC8-40E9-88F0-493A9C89D4FC}">
          <p14:sldIdLst>
            <p14:sldId id="282"/>
            <p14:sldId id="262"/>
            <p14:sldId id="263"/>
            <p14:sldId id="264"/>
            <p14:sldId id="266"/>
            <p14:sldId id="267"/>
            <p14:sldId id="269"/>
            <p14:sldId id="270"/>
            <p14:sldId id="271"/>
            <p14:sldId id="272"/>
            <p14:sldId id="355"/>
            <p14:sldId id="356"/>
            <p14:sldId id="357"/>
            <p14:sldId id="358"/>
            <p14:sldId id="273"/>
            <p14:sldId id="274"/>
          </p14:sldIdLst>
        </p14:section>
        <p14:section name="Syntactic constituency" id="{4CC99B47-F8B2-4ED4-BA54-2AF7AA1B06DB}">
          <p14:sldIdLst>
            <p14:sldId id="283"/>
            <p14:sldId id="276"/>
            <p14:sldId id="257"/>
            <p14:sldId id="275"/>
            <p14:sldId id="258"/>
            <p14:sldId id="277"/>
            <p14:sldId id="285"/>
            <p14:sldId id="287"/>
            <p14:sldId id="288"/>
            <p14:sldId id="290"/>
            <p14:sldId id="291"/>
            <p14:sldId id="292"/>
            <p14:sldId id="289"/>
            <p14:sldId id="352"/>
          </p14:sldIdLst>
        </p14:section>
        <p14:section name="In-class practice I" id="{7EBE38EE-AC2E-41DB-8B81-1ABD911CF4E2}">
          <p14:sldIdLst>
            <p14:sldId id="295"/>
            <p14:sldId id="293"/>
          </p14:sldIdLst>
        </p14:section>
        <p14:section name="Building phrases" id="{B37E4416-2D7C-4AFE-8E8D-D4C8D34FB5B6}">
          <p14:sldIdLst>
            <p14:sldId id="296"/>
            <p14:sldId id="299"/>
            <p14:sldId id="300"/>
            <p14:sldId id="298"/>
            <p14:sldId id="301"/>
            <p14:sldId id="302"/>
            <p14:sldId id="360"/>
            <p14:sldId id="303"/>
            <p14:sldId id="304"/>
            <p14:sldId id="305"/>
            <p14:sldId id="318"/>
            <p14:sldId id="319"/>
            <p14:sldId id="320"/>
            <p14:sldId id="321"/>
            <p14:sldId id="326"/>
            <p14:sldId id="328"/>
            <p14:sldId id="329"/>
            <p14:sldId id="331"/>
            <p14:sldId id="332"/>
            <p14:sldId id="334"/>
            <p14:sldId id="335"/>
            <p14:sldId id="330"/>
            <p14:sldId id="337"/>
            <p14:sldId id="338"/>
          </p14:sldIdLst>
        </p14:section>
        <p14:section name="In-class practice II" id="{2B39C8F3-66F7-459F-B22D-03010BA4EF6F}">
          <p14:sldIdLst>
            <p14:sldId id="307"/>
            <p14:sldId id="336"/>
          </p14:sldIdLst>
        </p14:section>
        <p14:section name="Building sentences" id="{265A0BD6-FC52-423F-A7DC-0C3010F7E0BF}">
          <p14:sldIdLst>
            <p14:sldId id="309"/>
            <p14:sldId id="308"/>
            <p14:sldId id="339"/>
            <p14:sldId id="340"/>
            <p14:sldId id="341"/>
            <p14:sldId id="342"/>
          </p14:sldIdLst>
        </p14:section>
        <p14:section name="In-class practice III" id="{BE5D8B78-1F3F-47FE-A8E5-353729A14855}">
          <p14:sldIdLst>
            <p14:sldId id="315"/>
            <p14:sldId id="314"/>
          </p14:sldIdLst>
        </p14:section>
        <p14:section name="Embedding" id="{E68B44C4-8665-4787-AA06-FCFA63F976DA}">
          <p14:sldIdLst>
            <p14:sldId id="311"/>
            <p14:sldId id="310"/>
            <p14:sldId id="343"/>
            <p14:sldId id="344"/>
          </p14:sldIdLst>
        </p14:section>
        <p14:section name="Movement" id="{D20AB397-45F3-49B0-A380-8A9EFC4C9CCB}">
          <p14:sldIdLst>
            <p14:sldId id="313"/>
            <p14:sldId id="312"/>
            <p14:sldId id="345"/>
            <p14:sldId id="346"/>
            <p14:sldId id="349"/>
            <p14:sldId id="351"/>
          </p14:sldIdLst>
        </p14:section>
        <p14:section name="What you need to know" id="{7AFD2921-DD9B-4FE9-A7D4-58F8DFC4AF89}">
          <p14:sldIdLst>
            <p14:sldId id="317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DE802-C4E4-4EA1-88FF-38343ACDDB2B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906F-8BEE-4FAA-8533-FB031E636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" Target="../slides/slide58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7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3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/>
          <p:cNvSpPr/>
          <p:nvPr userDrawn="1">
            <p:custDataLst>
              <p:tags r:id="rId1"/>
            </p:custDataLst>
          </p:nvPr>
        </p:nvSpPr>
        <p:spPr>
          <a:xfrm>
            <a:off x="439385" y="1434690"/>
            <a:ext cx="11287910" cy="458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/>
          </a:p>
        </p:txBody>
      </p:sp>
      <p:sp>
        <p:nvSpPr>
          <p:cNvPr id="34" name="TextBox 14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1451257" y="1251809"/>
            <a:ext cx="276038" cy="182880"/>
          </a:xfrm>
          <a:prstGeom prst="rect">
            <a:avLst/>
          </a:prstGeom>
          <a:noFill/>
        </p:spPr>
        <p:txBody>
          <a:bodyPr vert="horz" wrap="none" lIns="0" tIns="0" rIns="0" bIns="36000" rtlCol="0" anchor="t" anchorCtr="0">
            <a:noAutofit/>
          </a:bodyPr>
          <a:lstStyle/>
          <a:p>
            <a:pPr algn="r"/>
            <a:r>
              <a:rPr lang="en-GB" sz="1400" b="1" dirty="0">
                <a:solidFill>
                  <a:srgbClr val="0070C0"/>
                </a:solidFill>
                <a:latin typeface="+mj-lt"/>
              </a:rPr>
              <a:t>3</a:t>
            </a:r>
          </a:p>
        </p:txBody>
      </p:sp>
      <p:sp>
        <p:nvSpPr>
          <p:cNvPr id="35" name="TextBox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439385" y="1251809"/>
            <a:ext cx="358241" cy="182880"/>
          </a:xfrm>
          <a:prstGeom prst="rect">
            <a:avLst/>
          </a:prstGeom>
          <a:noFill/>
        </p:spPr>
        <p:txBody>
          <a:bodyPr vert="horz" wrap="none" lIns="0" tIns="0" rIns="0" bIns="36000" rtlCol="0" anchor="t" anchorCtr="0">
            <a:no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" name="TextBox 16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797626" y="1251809"/>
            <a:ext cx="9717973" cy="182880"/>
          </a:xfrm>
          <a:prstGeom prst="rect">
            <a:avLst/>
          </a:prstGeom>
          <a:noFill/>
        </p:spPr>
        <p:txBody>
          <a:bodyPr vert="horz" wrap="square" lIns="0" tIns="0" rIns="0" bIns="36000" rtlCol="0" anchor="t" anchorCtr="0">
            <a:noAutofit/>
          </a:bodyPr>
          <a:lstStyle/>
          <a:p>
            <a:pPr fontAlgn="base"/>
            <a:r>
              <a:rPr lang="en-GB" sz="1400" b="1" cap="none" baseline="0" dirty="0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37" name="ZoneTexte 3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39386" y="1545699"/>
            <a:ext cx="358240" cy="182880"/>
          </a:xfrm>
          <a:prstGeom prst="rect">
            <a:avLst/>
          </a:prstGeom>
          <a:noFill/>
        </p:spPr>
        <p:txBody>
          <a:bodyPr vert="horz" wrap="none" lIns="0" tIns="18000" rIns="0" rtlCol="0" anchor="t" anchorCtr="0">
            <a:noAutofit/>
          </a:bodyPr>
          <a:lstStyle/>
          <a:p>
            <a:r>
              <a:rPr lang="en-GB" sz="1200" i="0" dirty="0"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38" name="ZoneTexte 3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797626" y="1545699"/>
            <a:ext cx="9717973" cy="182880"/>
          </a:xfrm>
          <a:prstGeom prst="rect">
            <a:avLst/>
          </a:prstGeom>
          <a:noFill/>
        </p:spPr>
        <p:txBody>
          <a:bodyPr vert="horz" wrap="square" lIns="0" tIns="18000" rIns="0" rtlCol="0" anchor="t" anchorCtr="0">
            <a:noAutofit/>
          </a:bodyPr>
          <a:lstStyle/>
          <a:p>
            <a:r>
              <a:rPr lang="en-GB" sz="1200" i="0" cap="none" baseline="0" dirty="0">
                <a:cs typeface="Arial" panose="020B0604020202020204" pitchFamily="34" charset="0"/>
              </a:rPr>
              <a:t>trgdyh</a:t>
            </a:r>
          </a:p>
        </p:txBody>
      </p:sp>
      <p:sp>
        <p:nvSpPr>
          <p:cNvPr id="39" name="ZoneTexte 3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451257" y="1545699"/>
            <a:ext cx="276038" cy="182880"/>
          </a:xfrm>
          <a:prstGeom prst="rect">
            <a:avLst/>
          </a:prstGeom>
          <a:noFill/>
        </p:spPr>
        <p:txBody>
          <a:bodyPr vert="horz" wrap="none" lIns="0" tIns="18000" rIns="0" bIns="0" rtlCol="0" anchor="t" anchorCtr="0">
            <a:noAutofit/>
          </a:bodyPr>
          <a:lstStyle/>
          <a:p>
            <a:pPr algn="r"/>
            <a:r>
              <a:rPr lang="en-GB" sz="1200" i="0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ZoneTexte 3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797626" y="1866911"/>
            <a:ext cx="9717973" cy="182880"/>
          </a:xfrm>
          <a:prstGeom prst="rect">
            <a:avLst/>
          </a:prstGeom>
          <a:noFill/>
        </p:spPr>
        <p:txBody>
          <a:bodyPr vert="horz" wrap="square" lIns="0" tIns="0" rtlCol="0" anchor="t" anchorCtr="0">
            <a:noAutofit/>
          </a:bodyPr>
          <a:lstStyle/>
          <a:p>
            <a:r>
              <a:rPr lang="en-GB" sz="1200" i="0" dirty="0" err="1">
                <a:cs typeface="Arial" panose="020B0604020202020204" pitchFamily="34" charset="0"/>
              </a:rPr>
              <a:t>sqfes</a:t>
            </a:r>
            <a:endParaRPr lang="en-GB" sz="1200" i="0" dirty="0"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1451257" y="1866911"/>
            <a:ext cx="276038" cy="18288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i="0" dirty="0"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1244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/>
          <p:cNvSpPr/>
          <p:nvPr userDrawn="1"/>
        </p:nvSpPr>
        <p:spPr>
          <a:xfrm>
            <a:off x="180314" y="2721903"/>
            <a:ext cx="11822806" cy="99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350"/>
          </a:p>
        </p:txBody>
      </p:sp>
      <p:sp>
        <p:nvSpPr>
          <p:cNvPr id="36" name="ZoneTexte 35"/>
          <p:cNvSpPr txBox="1"/>
          <p:nvPr userDrawn="1">
            <p:custDataLst>
              <p:tags r:id="rId1"/>
            </p:custDataLst>
          </p:nvPr>
        </p:nvSpPr>
        <p:spPr>
          <a:xfrm>
            <a:off x="1734400" y="2139765"/>
            <a:ext cx="9474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>
                <a:solidFill>
                  <a:srgbClr val="0070C0"/>
                </a:solidFill>
                <a:latin typeface="Garamond" pitchFamily="18" charset="0"/>
              </a:rPr>
              <a:t>Titre de Section</a:t>
            </a:r>
          </a:p>
        </p:txBody>
      </p:sp>
      <p:sp>
        <p:nvSpPr>
          <p:cNvPr id="37" name="ZoneTexte 36"/>
          <p:cNvSpPr txBox="1"/>
          <p:nvPr userDrawn="1">
            <p:custDataLst>
              <p:tags r:id="rId2"/>
            </p:custDataLst>
          </p:nvPr>
        </p:nvSpPr>
        <p:spPr>
          <a:xfrm>
            <a:off x="11359051" y="2139774"/>
            <a:ext cx="36805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050" i="1">
                <a:solidFill>
                  <a:srgbClr val="0070C0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38" name="Rectangle 37"/>
          <p:cNvSpPr/>
          <p:nvPr userDrawn="1">
            <p:custDataLst>
              <p:tags r:id="rId3"/>
            </p:custDataLst>
          </p:nvPr>
        </p:nvSpPr>
        <p:spPr>
          <a:xfrm>
            <a:off x="725587" y="2721904"/>
            <a:ext cx="11259989" cy="3280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/>
          </a:p>
        </p:txBody>
      </p:sp>
      <p:sp>
        <p:nvSpPr>
          <p:cNvPr id="39" name="TextBox 15">
            <a:hlinkClick r:id="rId11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931372" y="3165799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GB" sz="100" b="1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en-GB" sz="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17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278384" y="3903962"/>
            <a:ext cx="1125415" cy="396000"/>
          </a:xfrm>
          <a:prstGeom prst="rect">
            <a:avLst/>
          </a:prstGeom>
          <a:noFill/>
        </p:spPr>
        <p:txBody>
          <a:bodyPr vert="horz" wrap="none" lIns="91440" tIns="144000" rIns="0" rtlCol="0" anchor="t" anchorCtr="0">
            <a:noAutofit/>
          </a:bodyPr>
          <a:lstStyle/>
          <a:p>
            <a:r>
              <a:rPr lang="en-GB" sz="1600" dirty="0"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41" name="TextBox 18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403801" y="3903962"/>
            <a:ext cx="8369258" cy="396000"/>
          </a:xfrm>
          <a:prstGeom prst="rect">
            <a:avLst/>
          </a:prstGeom>
          <a:noFill/>
        </p:spPr>
        <p:txBody>
          <a:bodyPr vert="horz" wrap="square" tIns="144000" rtlCol="0" anchor="t" anchorCtr="0">
            <a:noAutofit/>
          </a:bodyPr>
          <a:lstStyle/>
          <a:p>
            <a:r>
              <a:rPr lang="en-GB" sz="1600" cap="none" dirty="0">
                <a:cs typeface="Arial" panose="020B0604020202020204" pitchFamily="34" charset="0"/>
              </a:rPr>
              <a:t>Sous </a:t>
            </a:r>
            <a:r>
              <a:rPr lang="en-GB" sz="1600" cap="none" baseline="0" dirty="0">
                <a:cs typeface="Arial" panose="020B0604020202020204" pitchFamily="34" charset="0"/>
              </a:rPr>
              <a:t>Section</a:t>
            </a:r>
            <a:r>
              <a:rPr lang="en-GB" sz="1600" cap="none" dirty="0">
                <a:cs typeface="Arial" panose="020B0604020202020204" pitchFamily="34" charset="0"/>
              </a:rPr>
              <a:t> 1</a:t>
            </a:r>
          </a:p>
        </p:txBody>
      </p:sp>
      <p:sp>
        <p:nvSpPr>
          <p:cNvPr id="42" name="TextBox 19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42805" y="3890654"/>
            <a:ext cx="310154" cy="396000"/>
          </a:xfrm>
          <a:prstGeom prst="rect">
            <a:avLst/>
          </a:prstGeom>
          <a:noFill/>
        </p:spPr>
        <p:txBody>
          <a:bodyPr vert="horz" wrap="none" lIns="0" tIns="144000" rIns="0" bIns="0" rtlCol="0" anchor="t" anchorCtr="0">
            <a:noAutofit/>
          </a:bodyPr>
          <a:lstStyle/>
          <a:p>
            <a:pPr algn="r"/>
            <a:r>
              <a:rPr lang="en-GB" sz="1600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ZoneTexte 42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725587" y="2721904"/>
            <a:ext cx="552798" cy="9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bIns="0" rtlCol="0" anchor="ctr" anchorCtr="0">
            <a:noAutofit/>
          </a:bodyPr>
          <a:lstStyle/>
          <a:p>
            <a:pPr algn="l"/>
            <a:r>
              <a:rPr lang="fr-FR" sz="3200" b="1" dirty="0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44" name="ZoneTexte 4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278385" y="2721903"/>
            <a:ext cx="9659623" cy="972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54864" bIns="0" rtlCol="0" anchor="ctr" anchorCtr="0">
            <a:noAutofit/>
          </a:bodyPr>
          <a:lstStyle/>
          <a:p>
            <a: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r-FR" sz="3200" b="1" kern="1200" cap="none" baseline="0" dirty="0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09032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/>
          <p:cNvSpPr/>
          <p:nvPr userDrawn="1"/>
        </p:nvSpPr>
        <p:spPr>
          <a:xfrm>
            <a:off x="180314" y="2721903"/>
            <a:ext cx="11822806" cy="99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350"/>
          </a:p>
        </p:txBody>
      </p:sp>
      <p:sp>
        <p:nvSpPr>
          <p:cNvPr id="36" name="ZoneTexte 35"/>
          <p:cNvSpPr txBox="1"/>
          <p:nvPr userDrawn="1">
            <p:custDataLst>
              <p:tags r:id="rId1"/>
            </p:custDataLst>
          </p:nvPr>
        </p:nvSpPr>
        <p:spPr>
          <a:xfrm>
            <a:off x="1734400" y="2139765"/>
            <a:ext cx="9474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>
                <a:latin typeface="Garamond" pitchFamily="18" charset="0"/>
              </a:rPr>
              <a:t>Titre de Section</a:t>
            </a:r>
          </a:p>
        </p:txBody>
      </p:sp>
      <p:sp>
        <p:nvSpPr>
          <p:cNvPr id="37" name="ZoneTexte 36"/>
          <p:cNvSpPr txBox="1"/>
          <p:nvPr userDrawn="1">
            <p:custDataLst>
              <p:tags r:id="rId2"/>
            </p:custDataLst>
          </p:nvPr>
        </p:nvSpPr>
        <p:spPr>
          <a:xfrm>
            <a:off x="11359051" y="2139774"/>
            <a:ext cx="36805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050" i="1">
                <a:solidFill>
                  <a:schemeClr val="bg1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38" name="ZoneTexte 37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0931372" y="3622167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fr-FR" sz="100" b="1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ZoneTexte 38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25587" y="2721904"/>
            <a:ext cx="552798" cy="9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bIns="0" rtlCol="0" anchor="ctr" anchorCtr="0">
            <a:noAutofit/>
          </a:bodyPr>
          <a:lstStyle/>
          <a:p>
            <a:pPr algn="l"/>
            <a:r>
              <a:rPr lang="fr-FR" sz="3200" b="1" dirty="0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40" name="ZoneTexte 3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931372" y="3821167"/>
            <a:ext cx="310154" cy="396000"/>
          </a:xfrm>
          <a:prstGeom prst="rect">
            <a:avLst/>
          </a:prstGeom>
          <a:noFill/>
        </p:spPr>
        <p:txBody>
          <a:bodyPr vert="horz" wrap="none" lIns="0" tIns="144000" rIns="0" bIns="0" rtlCol="0" anchor="t" anchorCtr="0">
            <a:noAutofit/>
          </a:bodyPr>
          <a:lstStyle/>
          <a:p>
            <a:pPr algn="r"/>
            <a:r>
              <a:rPr lang="fr-FR" sz="1600">
                <a:cs typeface="Arial" panose="020B0604020202020204" pitchFamily="34" charset="0"/>
              </a:rPr>
              <a:t>4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278384" y="3821167"/>
            <a:ext cx="1125415" cy="396000"/>
          </a:xfrm>
          <a:prstGeom prst="rect">
            <a:avLst/>
          </a:prstGeom>
          <a:noFill/>
        </p:spPr>
        <p:txBody>
          <a:bodyPr vert="horz" wrap="none" lIns="91440" tIns="144000" rIns="0" rtlCol="0" anchor="t" anchorCtr="0">
            <a:noAutofit/>
          </a:bodyPr>
          <a:lstStyle/>
          <a:p>
            <a:r>
              <a:rPr lang="fr-FR" sz="1600" dirty="0"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42" name="ZoneTexte 41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403801" y="3821167"/>
            <a:ext cx="8534208" cy="396000"/>
          </a:xfrm>
          <a:prstGeom prst="rect">
            <a:avLst/>
          </a:prstGeom>
          <a:noFill/>
        </p:spPr>
        <p:txBody>
          <a:bodyPr vert="horz" wrap="square" tIns="144000" rtlCol="0" anchor="t" anchorCtr="0">
            <a:noAutofit/>
          </a:bodyPr>
          <a:lstStyle/>
          <a:p>
            <a:r>
              <a:rPr lang="fr-FR" sz="1600" cap="none" dirty="0">
                <a:cs typeface="Arial" panose="020B0604020202020204" pitchFamily="34" charset="0"/>
              </a:rPr>
              <a:t>Sous-section</a:t>
            </a:r>
          </a:p>
        </p:txBody>
      </p:sp>
      <p:sp>
        <p:nvSpPr>
          <p:cNvPr id="43" name="Rectangle 42"/>
          <p:cNvSpPr/>
          <p:nvPr userDrawn="1">
            <p:custDataLst>
              <p:tags r:id="rId8"/>
            </p:custDataLst>
          </p:nvPr>
        </p:nvSpPr>
        <p:spPr>
          <a:xfrm>
            <a:off x="725587" y="2721904"/>
            <a:ext cx="11259989" cy="3280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/>
          </a:p>
        </p:txBody>
      </p:sp>
      <p:sp>
        <p:nvSpPr>
          <p:cNvPr id="44" name="ZoneTexte 43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278385" y="2721903"/>
            <a:ext cx="9659623" cy="972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54864" rIns="0" bIns="0" rtlCol="0" anchor="ctr" anchorCtr="0">
            <a:noAutofit/>
          </a:bodyPr>
          <a:lstStyle/>
          <a:p>
            <a: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3200" b="1" kern="1200" cap="none" baseline="0" dirty="0">
                <a:solidFill>
                  <a:srgbClr val="0070C0"/>
                </a:solidFill>
                <a:latin typeface="+mj-lt"/>
                <a:ea typeface="+mj-ea"/>
                <a:cs typeface="Arial" panose="020B0604020202020204" pitchFamily="34" charset="0"/>
              </a:rPr>
              <a:t>Section</a:t>
            </a:r>
            <a:endParaRPr lang="en-GB" sz="2800" b="1" kern="1200" cap="none" baseline="0" dirty="0">
              <a:solidFill>
                <a:srgbClr val="0070C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1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5694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9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3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9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6625-5F44-464D-BD68-EC703915E529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63DB-F7BF-43CA-A636-2F98EB4D2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0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>
            <a:grpSpLocks noChangeAspect="1"/>
          </p:cNvGrpSpPr>
          <p:nvPr userDrawn="1"/>
        </p:nvGrpSpPr>
        <p:grpSpPr>
          <a:xfrm>
            <a:off x="0" y="1927793"/>
            <a:ext cx="3102656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7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3525868" y="2410261"/>
            <a:ext cx="7728286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100038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22.xml"/><Relationship Id="rId7" Type="http://schemas.openxmlformats.org/officeDocument/2006/relationships/slide" Target="slide6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11" Type="http://schemas.openxmlformats.org/officeDocument/2006/relationships/slide" Target="slide82.xml"/><Relationship Id="rId5" Type="http://schemas.openxmlformats.org/officeDocument/2006/relationships/slide" Target="slide38.xml"/><Relationship Id="rId10" Type="http://schemas.openxmlformats.org/officeDocument/2006/relationships/slide" Target="slide76.xml"/><Relationship Id="rId4" Type="http://schemas.openxmlformats.org/officeDocument/2006/relationships/slide" Target="slide36.xml"/><Relationship Id="rId9" Type="http://schemas.openxmlformats.org/officeDocument/2006/relationships/slide" Target="slide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6.xml"/><Relationship Id="rId12" Type="http://schemas.openxmlformats.org/officeDocument/2006/relationships/slide" Target="slide7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" Target="slide6.xml"/><Relationship Id="rId11" Type="http://schemas.openxmlformats.org/officeDocument/2006/relationships/slide" Target="slide70.xml"/><Relationship Id="rId5" Type="http://schemas.openxmlformats.org/officeDocument/2006/relationships/slide" Target="slide2.xml"/><Relationship Id="rId10" Type="http://schemas.openxmlformats.org/officeDocument/2006/relationships/slide" Target="slide64.xml"/><Relationship Id="rId4" Type="http://schemas.openxmlformats.org/officeDocument/2006/relationships/slide" Target="slide22.xml"/><Relationship Id="rId9" Type="http://schemas.openxmlformats.org/officeDocument/2006/relationships/slide" Target="slide62.xml"/><Relationship Id="rId14" Type="http://schemas.openxmlformats.org/officeDocument/2006/relationships/slide" Target="slide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" Target="slide6.xml"/><Relationship Id="rId11" Type="http://schemas.openxmlformats.org/officeDocument/2006/relationships/slide" Target="slide70.xml"/><Relationship Id="rId5" Type="http://schemas.openxmlformats.org/officeDocument/2006/relationships/slide" Target="slide2.xml"/><Relationship Id="rId10" Type="http://schemas.openxmlformats.org/officeDocument/2006/relationships/slide" Target="slide64.xml"/><Relationship Id="rId4" Type="http://schemas.openxmlformats.org/officeDocument/2006/relationships/slide" Target="slide36.xml"/><Relationship Id="rId9" Type="http://schemas.openxmlformats.org/officeDocument/2006/relationships/slide" Target="slide62.xml"/><Relationship Id="rId14" Type="http://schemas.openxmlformats.org/officeDocument/2006/relationships/slide" Target="slide8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" Target="slide6.xml"/><Relationship Id="rId11" Type="http://schemas.openxmlformats.org/officeDocument/2006/relationships/slide" Target="slide70.xml"/><Relationship Id="rId5" Type="http://schemas.openxmlformats.org/officeDocument/2006/relationships/slide" Target="slide2.xml"/><Relationship Id="rId10" Type="http://schemas.openxmlformats.org/officeDocument/2006/relationships/slide" Target="slide64.xml"/><Relationship Id="rId4" Type="http://schemas.openxmlformats.org/officeDocument/2006/relationships/slide" Target="slide38.xml"/><Relationship Id="rId9" Type="http://schemas.openxmlformats.org/officeDocument/2006/relationships/slide" Target="slide62.xml"/><Relationship Id="rId14" Type="http://schemas.openxmlformats.org/officeDocument/2006/relationships/slide" Target="slide8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tnik.org/content/harry-potter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6.xml"/><Relationship Id="rId12" Type="http://schemas.openxmlformats.org/officeDocument/2006/relationships/slide" Target="slide7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" Target="slide22.xml"/><Relationship Id="rId11" Type="http://schemas.openxmlformats.org/officeDocument/2006/relationships/slide" Target="slide70.xml"/><Relationship Id="rId5" Type="http://schemas.openxmlformats.org/officeDocument/2006/relationships/slide" Target="slide2.xml"/><Relationship Id="rId10" Type="http://schemas.openxmlformats.org/officeDocument/2006/relationships/slide" Target="slide64.xml"/><Relationship Id="rId4" Type="http://schemas.openxmlformats.org/officeDocument/2006/relationships/slide" Target="slide6.xml"/><Relationship Id="rId9" Type="http://schemas.openxmlformats.org/officeDocument/2006/relationships/slide" Target="slide62.xml"/><Relationship Id="rId14" Type="http://schemas.openxmlformats.org/officeDocument/2006/relationships/slide" Target="slide8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" Target="slide6.xml"/><Relationship Id="rId11" Type="http://schemas.openxmlformats.org/officeDocument/2006/relationships/slide" Target="slide70.xml"/><Relationship Id="rId5" Type="http://schemas.openxmlformats.org/officeDocument/2006/relationships/slide" Target="slide2.xml"/><Relationship Id="rId10" Type="http://schemas.openxmlformats.org/officeDocument/2006/relationships/slide" Target="slide64.xml"/><Relationship Id="rId4" Type="http://schemas.openxmlformats.org/officeDocument/2006/relationships/slide" Target="slide62.xml"/><Relationship Id="rId9" Type="http://schemas.openxmlformats.org/officeDocument/2006/relationships/slide" Target="slide38.xml"/><Relationship Id="rId14" Type="http://schemas.openxmlformats.org/officeDocument/2006/relationships/slide" Target="slide8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slide6.xml"/><Relationship Id="rId11" Type="http://schemas.openxmlformats.org/officeDocument/2006/relationships/slide" Target="slide70.xml"/><Relationship Id="rId5" Type="http://schemas.openxmlformats.org/officeDocument/2006/relationships/slide" Target="slide2.xml"/><Relationship Id="rId10" Type="http://schemas.openxmlformats.org/officeDocument/2006/relationships/slide" Target="slide62.xml"/><Relationship Id="rId4" Type="http://schemas.openxmlformats.org/officeDocument/2006/relationships/slide" Target="slide64.xml"/><Relationship Id="rId9" Type="http://schemas.openxmlformats.org/officeDocument/2006/relationships/slide" Target="slide38.xml"/><Relationship Id="rId14" Type="http://schemas.openxmlformats.org/officeDocument/2006/relationships/slide" Target="slide8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" Target="slide6.xml"/><Relationship Id="rId11" Type="http://schemas.openxmlformats.org/officeDocument/2006/relationships/slide" Target="slide64.xml"/><Relationship Id="rId5" Type="http://schemas.openxmlformats.org/officeDocument/2006/relationships/slide" Target="slide2.xml"/><Relationship Id="rId10" Type="http://schemas.openxmlformats.org/officeDocument/2006/relationships/slide" Target="slide62.xml"/><Relationship Id="rId4" Type="http://schemas.openxmlformats.org/officeDocument/2006/relationships/slide" Target="slide70.xml"/><Relationship Id="rId9" Type="http://schemas.openxmlformats.org/officeDocument/2006/relationships/slide" Target="slide38.xml"/><Relationship Id="rId14" Type="http://schemas.openxmlformats.org/officeDocument/2006/relationships/slide" Target="slide8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7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0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" Target="slide6.xml"/><Relationship Id="rId11" Type="http://schemas.openxmlformats.org/officeDocument/2006/relationships/slide" Target="slide64.xml"/><Relationship Id="rId5" Type="http://schemas.openxmlformats.org/officeDocument/2006/relationships/slide" Target="slide2.xml"/><Relationship Id="rId10" Type="http://schemas.openxmlformats.org/officeDocument/2006/relationships/slide" Target="slide62.xml"/><Relationship Id="rId4" Type="http://schemas.openxmlformats.org/officeDocument/2006/relationships/slide" Target="slide72.xml"/><Relationship Id="rId9" Type="http://schemas.openxmlformats.org/officeDocument/2006/relationships/slide" Target="slide38.xml"/><Relationship Id="rId14" Type="http://schemas.openxmlformats.org/officeDocument/2006/relationships/slide" Target="slide8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72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0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" Target="slide6.xml"/><Relationship Id="rId11" Type="http://schemas.openxmlformats.org/officeDocument/2006/relationships/slide" Target="slide64.xml"/><Relationship Id="rId5" Type="http://schemas.openxmlformats.org/officeDocument/2006/relationships/slide" Target="slide2.xml"/><Relationship Id="rId10" Type="http://schemas.openxmlformats.org/officeDocument/2006/relationships/slide" Target="slide62.xml"/><Relationship Id="rId4" Type="http://schemas.openxmlformats.org/officeDocument/2006/relationships/slide" Target="slide76.xml"/><Relationship Id="rId9" Type="http://schemas.openxmlformats.org/officeDocument/2006/relationships/slide" Target="slide38.xml"/><Relationship Id="rId14" Type="http://schemas.openxmlformats.org/officeDocument/2006/relationships/slide" Target="slide8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72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70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" Target="slide6.xml"/><Relationship Id="rId11" Type="http://schemas.openxmlformats.org/officeDocument/2006/relationships/slide" Target="slide64.xml"/><Relationship Id="rId5" Type="http://schemas.openxmlformats.org/officeDocument/2006/relationships/slide" Target="slide2.xml"/><Relationship Id="rId10" Type="http://schemas.openxmlformats.org/officeDocument/2006/relationships/slide" Target="slide62.xml"/><Relationship Id="rId4" Type="http://schemas.openxmlformats.org/officeDocument/2006/relationships/slide" Target="slide82.xml"/><Relationship Id="rId9" Type="http://schemas.openxmlformats.org/officeDocument/2006/relationships/slide" Target="slide38.xml"/><Relationship Id="rId14" Type="http://schemas.openxmlformats.org/officeDocument/2006/relationships/slide" Target="slide7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Syntax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</a:t>
            </a:r>
            <a:r>
              <a:rPr lang="en-US" dirty="0"/>
              <a:t>LING</a:t>
            </a:r>
            <a:r>
              <a:rPr lang="en-US" dirty="0" smtClean="0"/>
              <a:t> UA 1, NYU, Summer 2018</a:t>
            </a:r>
          </a:p>
          <a:p>
            <a:r>
              <a:rPr lang="en-US" dirty="0" smtClean="0"/>
              <a:t>Masha Esipova &amp; Yining Nie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610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based on </a:t>
            </a:r>
            <a:r>
              <a:rPr lang="en-US" dirty="0"/>
              <a:t>the slides by Dunja </a:t>
            </a:r>
            <a:r>
              <a:rPr lang="en-US" dirty="0" smtClean="0"/>
              <a:t>Veselinović</a:t>
            </a:r>
          </a:p>
          <a:p>
            <a:pPr algn="ctr"/>
            <a:r>
              <a:rPr lang="en-US" dirty="0" smtClean="0"/>
              <a:t>for Language LING-UA 1 at NYU </a:t>
            </a:r>
            <a:r>
              <a:rPr lang="en-US" dirty="0"/>
              <a:t>in Summer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Now identify the syntactic categories of the underlined words in this passage:</a:t>
            </a:r>
            <a:endParaRPr lang="en-US" dirty="0"/>
          </a:p>
          <a:p>
            <a:pPr marL="0" indent="0" algn="ctr">
              <a:buNone/>
            </a:pPr>
            <a:r>
              <a:rPr lang="en-US" sz="3900" u="sng" dirty="0" err="1" smtClean="0">
                <a:latin typeface="French Script MT" panose="03020402040607040605" pitchFamily="66" charset="0"/>
              </a:rPr>
              <a:t>Iff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ozy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u="sng" dirty="0" smtClean="0">
                <a:latin typeface="French Script MT" panose="03020402040607040605" pitchFamily="66" charset="0"/>
              </a:rPr>
              <a:t>Jabberwock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u="sng" dirty="0" smtClean="0">
                <a:latin typeface="French Script MT" panose="03020402040607040605" pitchFamily="66" charset="0"/>
              </a:rPr>
              <a:t>sin-son</a:t>
            </a:r>
            <a:r>
              <a:rPr lang="en-US" sz="3900" dirty="0" smtClean="0">
                <a:latin typeface="French Script MT" panose="03020402040607040605" pitchFamily="66" charset="0"/>
              </a:rPr>
              <a:t>!</a:t>
            </a:r>
            <a:endParaRPr lang="en-US" sz="3900" dirty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3900" dirty="0" err="1" smtClean="0">
                <a:latin typeface="French Script MT" panose="03020402040607040605" pitchFamily="66" charset="0"/>
              </a:rPr>
              <a:t>Tup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kix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dirty="0" err="1" smtClean="0">
                <a:latin typeface="French Script MT" panose="03020402040607040605" pitchFamily="66" charset="0"/>
              </a:rPr>
              <a:t>zi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dirty="0" err="1" smtClean="0">
                <a:latin typeface="French Script MT" panose="03020402040607040605" pitchFamily="66" charset="0"/>
              </a:rPr>
              <a:t>ap</a:t>
            </a:r>
            <a:r>
              <a:rPr lang="en-US" sz="3900" dirty="0" smtClean="0">
                <a:latin typeface="French Script MT" panose="03020402040607040605" pitchFamily="66" charset="0"/>
              </a:rPr>
              <a:t>, </a:t>
            </a:r>
            <a:r>
              <a:rPr lang="en-US" sz="3900" dirty="0" err="1" smtClean="0">
                <a:latin typeface="French Script MT" panose="03020402040607040605" pitchFamily="66" charset="0"/>
              </a:rPr>
              <a:t>tup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dirty="0" err="1" smtClean="0">
                <a:latin typeface="French Script MT" panose="03020402040607040605" pitchFamily="66" charset="0"/>
              </a:rPr>
              <a:t>kix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dirty="0" err="1" smtClean="0">
                <a:latin typeface="French Script MT" panose="03020402040607040605" pitchFamily="66" charset="0"/>
              </a:rPr>
              <a:t>zu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schlatch</a:t>
            </a:r>
            <a:r>
              <a:rPr lang="en-US" sz="3900" dirty="0">
                <a:latin typeface="French Script MT" panose="03020402040607040605" pitchFamily="66" charset="0"/>
              </a:rPr>
              <a:t>!</a:t>
            </a:r>
          </a:p>
          <a:p>
            <a:pPr marL="0" indent="0" algn="ctr">
              <a:buNone/>
            </a:pPr>
            <a:r>
              <a:rPr lang="en-US" sz="3900" u="sng" dirty="0" err="1" smtClean="0">
                <a:latin typeface="French Script MT" panose="03020402040607040605" pitchFamily="66" charset="0"/>
              </a:rPr>
              <a:t>Param</a:t>
            </a:r>
            <a:r>
              <a:rPr lang="en-US" sz="3900" dirty="0" smtClean="0">
                <a:latin typeface="French Script MT" panose="03020402040607040605" pitchFamily="66" charset="0"/>
              </a:rPr>
              <a:t> li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Jubjub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klitchu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klun</a:t>
            </a:r>
            <a:endParaRPr lang="en-US" sz="3900" u="sng" dirty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3900" u="sng" dirty="0" err="1" smtClean="0">
                <a:latin typeface="French Script MT" panose="03020402040607040605" pitchFamily="66" charset="0"/>
              </a:rPr>
              <a:t>Frum</a:t>
            </a:r>
            <a:r>
              <a:rPr lang="en-US" sz="3900" dirty="0" smtClean="0">
                <a:latin typeface="French Script MT" panose="03020402040607040605" pitchFamily="66" charset="0"/>
              </a:rPr>
              <a:t> </a:t>
            </a:r>
            <a:r>
              <a:rPr lang="en-US" sz="3900" dirty="0" err="1" smtClean="0">
                <a:latin typeface="French Script MT" panose="03020402040607040605" pitchFamily="66" charset="0"/>
              </a:rPr>
              <a:t>iz</a:t>
            </a:r>
            <a:r>
              <a:rPr lang="en-US" sz="3900" dirty="0" smtClean="0">
                <a:latin typeface="French Script MT" panose="03020402040607040605" pitchFamily="66" charset="0"/>
              </a:rPr>
              <a:t> la </a:t>
            </a:r>
            <a:r>
              <a:rPr lang="en-US" sz="3900" u="sng" dirty="0">
                <a:latin typeface="French Script MT" panose="03020402040607040605" pitchFamily="66" charset="0"/>
              </a:rPr>
              <a:t>Bandersnatch</a:t>
            </a:r>
            <a:r>
              <a:rPr lang="en-US" sz="3900" dirty="0">
                <a:latin typeface="French Script MT" panose="03020402040607040605" pitchFamily="66" charset="0"/>
              </a:rPr>
              <a:t>!</a:t>
            </a:r>
            <a:endParaRPr lang="en-US" sz="3900" dirty="0" smtClean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determine the category of a word based on its </a:t>
            </a:r>
            <a:r>
              <a:rPr lang="en-US" b="1" dirty="0">
                <a:solidFill>
                  <a:schemeClr val="accent5"/>
                </a:solidFill>
              </a:rPr>
              <a:t>grammatical distribution</a:t>
            </a:r>
            <a:r>
              <a:rPr lang="en-US" dirty="0"/>
              <a:t>: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Syntactic </a:t>
            </a:r>
            <a:r>
              <a:rPr lang="en-US" b="1" dirty="0">
                <a:solidFill>
                  <a:schemeClr val="accent5"/>
                </a:solidFill>
              </a:rPr>
              <a:t>distribution</a:t>
            </a:r>
            <a:r>
              <a:rPr lang="en-US" dirty="0"/>
              <a:t>: what </a:t>
            </a:r>
            <a:r>
              <a:rPr lang="en-US" dirty="0" smtClean="0"/>
              <a:t>kinds </a:t>
            </a:r>
            <a:r>
              <a:rPr lang="en-US" dirty="0"/>
              <a:t>of words </a:t>
            </a:r>
            <a:r>
              <a:rPr lang="en-US" dirty="0" smtClean="0"/>
              <a:t>can precede </a:t>
            </a:r>
            <a:r>
              <a:rPr lang="en-US" dirty="0"/>
              <a:t>and follow the word in </a:t>
            </a:r>
            <a:r>
              <a:rPr lang="en-US" dirty="0" smtClean="0"/>
              <a:t>question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Morphological </a:t>
            </a:r>
            <a:r>
              <a:rPr lang="en-US" b="1" dirty="0">
                <a:solidFill>
                  <a:schemeClr val="accent5"/>
                </a:solidFill>
              </a:rPr>
              <a:t>distribution</a:t>
            </a:r>
            <a:r>
              <a:rPr lang="en-US" dirty="0"/>
              <a:t>: what affixes we can add to the word in </a:t>
            </a:r>
            <a:r>
              <a:rPr lang="en-US" dirty="0" smtClean="0"/>
              <a:t>question and what affixes it already contains</a:t>
            </a:r>
          </a:p>
          <a:p>
            <a:pPr marL="0" indent="0">
              <a:buNone/>
            </a:pPr>
            <a:r>
              <a:rPr lang="en-US" dirty="0" smtClean="0"/>
              <a:t>In other words, we </a:t>
            </a:r>
            <a:r>
              <a:rPr lang="en-US" dirty="0"/>
              <a:t>focus on </a:t>
            </a:r>
            <a:r>
              <a:rPr lang="en-US" dirty="0" smtClean="0"/>
              <a:t>structure </a:t>
            </a:r>
            <a:r>
              <a:rPr lang="en-US" dirty="0"/>
              <a:t>rather than </a:t>
            </a:r>
            <a:r>
              <a:rPr lang="en-US" dirty="0" smtClean="0"/>
              <a:t>meaning.</a:t>
            </a:r>
          </a:p>
          <a:p>
            <a:pPr marL="0" indent="0">
              <a:buNone/>
            </a:pPr>
            <a:r>
              <a:rPr lang="en-US" dirty="0" smtClean="0"/>
              <a:t>This also captures </a:t>
            </a:r>
            <a:r>
              <a:rPr lang="en-US" dirty="0"/>
              <a:t>the fact that, when you learn a new word, you immediately know how to form sentences with it (i.e</a:t>
            </a:r>
            <a:r>
              <a:rPr lang="en-US" dirty="0" smtClean="0"/>
              <a:t>., </a:t>
            </a:r>
            <a:r>
              <a:rPr lang="en-US" dirty="0"/>
              <a:t>you know its grammatical distribution).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95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Nouns (N)</a:t>
            </a:r>
          </a:p>
          <a:p>
            <a:pPr marL="0" indent="0">
              <a:buNone/>
            </a:pPr>
            <a:r>
              <a:rPr lang="en-US" dirty="0" smtClean="0"/>
              <a:t>Syntactic distribution: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appear after determiners such as </a:t>
            </a:r>
            <a:r>
              <a:rPr lang="en-US" i="1" dirty="0"/>
              <a:t>the</a:t>
            </a:r>
            <a:r>
              <a:rPr lang="en-US" dirty="0" smtClean="0"/>
              <a:t>, </a:t>
            </a:r>
            <a:r>
              <a:rPr lang="en-US" i="1" dirty="0" smtClean="0"/>
              <a:t>this</a:t>
            </a:r>
            <a:r>
              <a:rPr lang="en-US" dirty="0" smtClean="0"/>
              <a:t>, </a:t>
            </a:r>
            <a:r>
              <a:rPr lang="en-US" i="1" dirty="0" smtClean="0"/>
              <a:t>my</a:t>
            </a:r>
            <a:r>
              <a:rPr lang="en-US" dirty="0" smtClean="0"/>
              <a:t>,</a:t>
            </a:r>
            <a:r>
              <a:rPr lang="en-US" i="1" dirty="0" smtClean="0"/>
              <a:t> every</a:t>
            </a:r>
            <a:endParaRPr lang="en-US" i="1" dirty="0"/>
          </a:p>
          <a:p>
            <a:r>
              <a:rPr lang="en-US" dirty="0" smtClean="0"/>
              <a:t>Can </a:t>
            </a:r>
            <a:r>
              <a:rPr lang="en-US" dirty="0"/>
              <a:t>appear after adjectives</a:t>
            </a:r>
          </a:p>
          <a:p>
            <a:r>
              <a:rPr lang="en-US" dirty="0" smtClean="0"/>
              <a:t>Can </a:t>
            </a:r>
            <a:r>
              <a:rPr lang="en-US" dirty="0"/>
              <a:t>appear as the subject of the sentence</a:t>
            </a:r>
          </a:p>
          <a:p>
            <a:r>
              <a:rPr lang="en-US" dirty="0" smtClean="0"/>
              <a:t>Can </a:t>
            </a:r>
            <a:r>
              <a:rPr lang="en-US" dirty="0"/>
              <a:t>appear as the object of the sentence</a:t>
            </a:r>
          </a:p>
          <a:p>
            <a:r>
              <a:rPr lang="en-US" dirty="0" smtClean="0"/>
              <a:t>Can </a:t>
            </a:r>
            <a:r>
              <a:rPr lang="en-US" dirty="0"/>
              <a:t>be negated by </a:t>
            </a:r>
            <a:r>
              <a:rPr lang="en-US" i="1" dirty="0" smtClean="0"/>
              <a:t>no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Morphological </a:t>
            </a:r>
            <a:r>
              <a:rPr lang="en-US" dirty="0" smtClean="0"/>
              <a:t>distribution:</a:t>
            </a:r>
            <a:endParaRPr lang="en-US" dirty="0"/>
          </a:p>
          <a:p>
            <a:r>
              <a:rPr lang="en-US" dirty="0" smtClean="0"/>
              <a:t>Inflectional </a:t>
            </a:r>
            <a:r>
              <a:rPr lang="en-US" dirty="0"/>
              <a:t>suffixes: plural </a:t>
            </a:r>
            <a:r>
              <a:rPr lang="en-US" i="1" dirty="0"/>
              <a:t>-s</a:t>
            </a:r>
            <a:r>
              <a:rPr lang="en-US" dirty="0"/>
              <a:t> and its allomorphs</a:t>
            </a:r>
          </a:p>
          <a:p>
            <a:r>
              <a:rPr lang="en-US" dirty="0" smtClean="0"/>
              <a:t>Derivational </a:t>
            </a:r>
            <a:r>
              <a:rPr lang="en-US" dirty="0"/>
              <a:t>suffixes: </a:t>
            </a:r>
            <a:r>
              <a:rPr lang="en-US" i="1" dirty="0"/>
              <a:t>-</a:t>
            </a:r>
            <a:r>
              <a:rPr lang="en-US" i="1" dirty="0" err="1"/>
              <a:t>ment</a:t>
            </a:r>
            <a:r>
              <a:rPr lang="en-US" dirty="0"/>
              <a:t>, </a:t>
            </a:r>
            <a:r>
              <a:rPr lang="en-US" i="1" dirty="0"/>
              <a:t>-ness</a:t>
            </a:r>
            <a:r>
              <a:rPr lang="en-US" dirty="0"/>
              <a:t>, </a:t>
            </a:r>
            <a:r>
              <a:rPr lang="en-US" i="1" dirty="0"/>
              <a:t>-</a:t>
            </a:r>
            <a:r>
              <a:rPr lang="en-US" i="1" dirty="0" err="1"/>
              <a:t>ity</a:t>
            </a:r>
            <a:r>
              <a:rPr lang="en-US" dirty="0"/>
              <a:t>, </a:t>
            </a:r>
            <a:r>
              <a:rPr lang="en-US" i="1" dirty="0"/>
              <a:t>-(a)</a:t>
            </a:r>
            <a:r>
              <a:rPr lang="en-US" i="1" dirty="0" err="1"/>
              <a:t>tion</a:t>
            </a:r>
            <a:r>
              <a:rPr lang="en-US" dirty="0"/>
              <a:t>, </a:t>
            </a:r>
            <a:r>
              <a:rPr lang="en-US" i="1" dirty="0"/>
              <a:t>-ism</a:t>
            </a:r>
            <a:r>
              <a:rPr lang="en-US" dirty="0"/>
              <a:t>, </a:t>
            </a:r>
            <a:r>
              <a:rPr lang="en-US" i="1" dirty="0"/>
              <a:t>-</a:t>
            </a:r>
            <a:r>
              <a:rPr lang="en-US" i="1" dirty="0" err="1"/>
              <a:t>ist</a:t>
            </a:r>
            <a:r>
              <a:rPr lang="en-US" dirty="0"/>
              <a:t>, </a:t>
            </a:r>
            <a:r>
              <a:rPr lang="en-US" i="1" dirty="0"/>
              <a:t>-</a:t>
            </a:r>
            <a:r>
              <a:rPr lang="en-US" i="1" dirty="0" err="1"/>
              <a:t>er</a:t>
            </a:r>
            <a:r>
              <a:rPr lang="en-US" dirty="0"/>
              <a:t>, </a:t>
            </a:r>
            <a:r>
              <a:rPr lang="en-US" i="1" dirty="0"/>
              <a:t>-</a:t>
            </a:r>
            <a:r>
              <a:rPr lang="en-US" i="1" dirty="0" err="1"/>
              <a:t>ee</a:t>
            </a:r>
            <a:r>
              <a:rPr lang="en-US" dirty="0"/>
              <a:t>, </a:t>
            </a:r>
            <a:r>
              <a:rPr lang="en-US" i="1" dirty="0" smtClean="0"/>
              <a:t>-ship</a:t>
            </a:r>
            <a:r>
              <a:rPr lang="en-US" dirty="0" smtClean="0"/>
              <a:t>, </a:t>
            </a:r>
            <a:r>
              <a:rPr lang="en-US" i="1" dirty="0" smtClean="0"/>
              <a:t>-hood</a:t>
            </a:r>
          </a:p>
        </p:txBody>
      </p:sp>
    </p:spTree>
    <p:extLst>
      <p:ext uri="{BB962C8B-B14F-4D97-AF65-F5344CB8AC3E}">
        <p14:creationId xmlns:p14="http://schemas.microsoft.com/office/powerpoint/2010/main" val="27756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Important caveat </a:t>
            </a:r>
          </a:p>
          <a:p>
            <a:pPr marL="0" indent="0">
              <a:buNone/>
            </a:pPr>
            <a:r>
              <a:rPr lang="en-US" dirty="0" smtClean="0"/>
              <a:t>Distributional </a:t>
            </a:r>
            <a:r>
              <a:rPr lang="en-US" dirty="0"/>
              <a:t>tests are diagnostic tests. This means that they only work one way: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If </a:t>
            </a:r>
            <a:r>
              <a:rPr lang="en-US" dirty="0"/>
              <a:t>we can add </a:t>
            </a:r>
            <a:r>
              <a:rPr lang="en-US" i="1" dirty="0"/>
              <a:t>-s </a:t>
            </a:r>
            <a:r>
              <a:rPr lang="en-US" dirty="0"/>
              <a:t>to make X plural, X is a noun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en-US" dirty="0" smtClean="0"/>
              <a:t>If </a:t>
            </a:r>
            <a:r>
              <a:rPr lang="en-US" dirty="0"/>
              <a:t>we can’t add </a:t>
            </a:r>
            <a:r>
              <a:rPr lang="en-US" i="1" dirty="0"/>
              <a:t>-s</a:t>
            </a:r>
            <a:r>
              <a:rPr lang="en-US" dirty="0"/>
              <a:t> to make X plural, X is not a noun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By </a:t>
            </a:r>
            <a:r>
              <a:rPr lang="en-US" dirty="0"/>
              <a:t>that standard, </a:t>
            </a:r>
            <a:r>
              <a:rPr lang="en-US" i="1" dirty="0"/>
              <a:t>child</a:t>
            </a:r>
            <a:r>
              <a:rPr lang="en-US" dirty="0"/>
              <a:t> is not a noun. Neither is </a:t>
            </a:r>
            <a:r>
              <a:rPr lang="en-US" i="1" dirty="0"/>
              <a:t>linguistics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We cannot draw conclusions from negative results.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2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Verbs (V)</a:t>
            </a: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/>
              <a:t>Syntactic </a:t>
            </a:r>
            <a:r>
              <a:rPr lang="en-US" dirty="0" smtClean="0"/>
              <a:t>distribution:</a:t>
            </a:r>
          </a:p>
          <a:p>
            <a:r>
              <a:rPr lang="en-US" dirty="0" smtClean="0"/>
              <a:t>Can </a:t>
            </a:r>
            <a:r>
              <a:rPr lang="en-US" dirty="0"/>
              <a:t>follow auxiliaries and modals such as </a:t>
            </a:r>
            <a:r>
              <a:rPr lang="en-US" i="1" dirty="0"/>
              <a:t>will</a:t>
            </a:r>
            <a:r>
              <a:rPr lang="en-US" dirty="0"/>
              <a:t>, </a:t>
            </a:r>
            <a:r>
              <a:rPr lang="en-US" i="1" dirty="0"/>
              <a:t>can</a:t>
            </a:r>
            <a:r>
              <a:rPr lang="en-US" dirty="0"/>
              <a:t>, </a:t>
            </a:r>
            <a:r>
              <a:rPr lang="en-US" i="1" dirty="0"/>
              <a:t>could</a:t>
            </a:r>
            <a:r>
              <a:rPr lang="en-US" dirty="0"/>
              <a:t>, </a:t>
            </a:r>
            <a:r>
              <a:rPr lang="en-US" i="1" dirty="0"/>
              <a:t>should</a:t>
            </a:r>
            <a:r>
              <a:rPr lang="en-US" dirty="0"/>
              <a:t>, </a:t>
            </a:r>
            <a:r>
              <a:rPr lang="en-US" i="1" dirty="0"/>
              <a:t>may</a:t>
            </a:r>
            <a:r>
              <a:rPr lang="en-US" dirty="0"/>
              <a:t>, </a:t>
            </a:r>
            <a:r>
              <a:rPr lang="en-US" i="1" dirty="0" smtClean="0"/>
              <a:t>must, be, have</a:t>
            </a:r>
            <a:endParaRPr lang="en-US" i="1" dirty="0"/>
          </a:p>
          <a:p>
            <a:r>
              <a:rPr lang="en-US" dirty="0" smtClean="0"/>
              <a:t>Can </a:t>
            </a:r>
            <a:r>
              <a:rPr lang="en-US" dirty="0"/>
              <a:t>follow non-finite </a:t>
            </a:r>
            <a:r>
              <a:rPr lang="en-US" i="1" dirty="0"/>
              <a:t>to</a:t>
            </a:r>
          </a:p>
          <a:p>
            <a:r>
              <a:rPr lang="en-US" dirty="0" smtClean="0"/>
              <a:t>Can follow </a:t>
            </a:r>
            <a:r>
              <a:rPr lang="en-US" dirty="0"/>
              <a:t>subjects</a:t>
            </a:r>
          </a:p>
          <a:p>
            <a:r>
              <a:rPr lang="en-US" dirty="0" smtClean="0"/>
              <a:t>Can follow </a:t>
            </a:r>
            <a:r>
              <a:rPr lang="en-US" dirty="0"/>
              <a:t>adverbs such as </a:t>
            </a:r>
            <a:r>
              <a:rPr lang="en-US" i="1" dirty="0"/>
              <a:t>often</a:t>
            </a:r>
            <a:r>
              <a:rPr lang="en-US" dirty="0"/>
              <a:t> and </a:t>
            </a:r>
            <a:r>
              <a:rPr lang="en-US" i="1" dirty="0"/>
              <a:t>frequently</a:t>
            </a:r>
          </a:p>
          <a:p>
            <a:r>
              <a:rPr lang="en-US" dirty="0" smtClean="0"/>
              <a:t>Can </a:t>
            </a:r>
            <a:r>
              <a:rPr lang="en-US" dirty="0"/>
              <a:t>be negated by </a:t>
            </a:r>
            <a:r>
              <a:rPr lang="en-US" i="1" dirty="0"/>
              <a:t>not</a:t>
            </a:r>
          </a:p>
          <a:p>
            <a:pPr marL="0" indent="0">
              <a:buNone/>
            </a:pPr>
            <a:r>
              <a:rPr lang="en-US" dirty="0"/>
              <a:t>Morphological </a:t>
            </a:r>
            <a:r>
              <a:rPr lang="en-US" dirty="0" smtClean="0"/>
              <a:t>distribution:</a:t>
            </a:r>
          </a:p>
          <a:p>
            <a:r>
              <a:rPr lang="en-US" dirty="0" smtClean="0"/>
              <a:t>Inflectional </a:t>
            </a:r>
            <a:r>
              <a:rPr lang="en-US" dirty="0"/>
              <a:t>suffixes: past tense </a:t>
            </a:r>
            <a:r>
              <a:rPr lang="en-US" i="1" dirty="0"/>
              <a:t>-</a:t>
            </a:r>
            <a:r>
              <a:rPr lang="en-US" i="1" dirty="0" err="1"/>
              <a:t>ed</a:t>
            </a:r>
            <a:r>
              <a:rPr lang="en-US" i="1" dirty="0"/>
              <a:t> </a:t>
            </a:r>
            <a:r>
              <a:rPr lang="en-US" dirty="0"/>
              <a:t>and its allomorphs, third person singular </a:t>
            </a:r>
            <a:r>
              <a:rPr lang="en-US" i="1" dirty="0"/>
              <a:t>-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dirty="0"/>
              <a:t>progressive </a:t>
            </a:r>
            <a:r>
              <a:rPr lang="en-US" i="1" dirty="0"/>
              <a:t>-</a:t>
            </a:r>
            <a:r>
              <a:rPr lang="en-US" i="1" dirty="0" err="1"/>
              <a:t>ing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/>
              <a:t>Derivational </a:t>
            </a:r>
            <a:r>
              <a:rPr lang="en-US" dirty="0"/>
              <a:t>suffixes: </a:t>
            </a:r>
            <a:r>
              <a:rPr lang="en-US" i="1" dirty="0"/>
              <a:t>-</a:t>
            </a:r>
            <a:r>
              <a:rPr lang="en-US" i="1" dirty="0" err="1"/>
              <a:t>ize</a:t>
            </a:r>
            <a:r>
              <a:rPr lang="en-US" dirty="0"/>
              <a:t>, </a:t>
            </a:r>
            <a:r>
              <a:rPr lang="en-US" i="1" dirty="0"/>
              <a:t>-ate</a:t>
            </a:r>
            <a:r>
              <a:rPr lang="en-US" dirty="0"/>
              <a:t>, </a:t>
            </a:r>
            <a:r>
              <a:rPr lang="en-US" i="1" dirty="0"/>
              <a:t>-</a:t>
            </a:r>
            <a:r>
              <a:rPr lang="en-US" i="1" dirty="0" err="1"/>
              <a:t>ify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5575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Adjectives (</a:t>
            </a:r>
            <a:r>
              <a:rPr lang="en-US" b="1" dirty="0" err="1" smtClean="0">
                <a:solidFill>
                  <a:schemeClr val="accent5"/>
                </a:solidFill>
              </a:rPr>
              <a:t>Adj</a:t>
            </a:r>
            <a:r>
              <a:rPr lang="en-US" b="1" dirty="0" smtClean="0">
                <a:solidFill>
                  <a:schemeClr val="accent5"/>
                </a:solidFill>
              </a:rPr>
              <a:t>)</a:t>
            </a: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/>
              <a:t>Syntactic distribution:</a:t>
            </a:r>
          </a:p>
          <a:p>
            <a:r>
              <a:rPr lang="en-US" dirty="0" smtClean="0"/>
              <a:t>Can </a:t>
            </a:r>
            <a:r>
              <a:rPr lang="en-US" dirty="0"/>
              <a:t>appear between a determiner and a noun</a:t>
            </a:r>
          </a:p>
          <a:p>
            <a:r>
              <a:rPr lang="en-US" dirty="0" smtClean="0"/>
              <a:t>Can </a:t>
            </a:r>
            <a:r>
              <a:rPr lang="en-US" dirty="0"/>
              <a:t>follow </a:t>
            </a:r>
            <a:r>
              <a:rPr lang="en-US" dirty="0" smtClean="0"/>
              <a:t>the copula </a:t>
            </a:r>
            <a:r>
              <a:rPr lang="en-US" i="1" dirty="0" smtClean="0"/>
              <a:t>be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be modified by the adverb </a:t>
            </a:r>
            <a:r>
              <a:rPr lang="en-US" i="1" dirty="0"/>
              <a:t>very</a:t>
            </a:r>
          </a:p>
          <a:p>
            <a:r>
              <a:rPr lang="en-US" dirty="0" smtClean="0"/>
              <a:t>Can </a:t>
            </a:r>
            <a:r>
              <a:rPr lang="en-US" dirty="0"/>
              <a:t>be negated by the prefix </a:t>
            </a:r>
            <a:r>
              <a:rPr lang="en-US" i="1" dirty="0"/>
              <a:t>un-</a:t>
            </a:r>
          </a:p>
          <a:p>
            <a:pPr marL="0" indent="0">
              <a:buNone/>
            </a:pPr>
            <a:r>
              <a:rPr lang="en-US" dirty="0"/>
              <a:t>Morphological distribution:</a:t>
            </a:r>
          </a:p>
          <a:p>
            <a:r>
              <a:rPr lang="en-US" dirty="0" smtClean="0"/>
              <a:t>Inflectional </a:t>
            </a:r>
            <a:r>
              <a:rPr lang="en-US" dirty="0"/>
              <a:t>suffixes: comparative </a:t>
            </a:r>
            <a:r>
              <a:rPr lang="en-US" i="1" dirty="0"/>
              <a:t>-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dirty="0"/>
              <a:t>(or </a:t>
            </a:r>
            <a:r>
              <a:rPr lang="en-US" i="1" dirty="0"/>
              <a:t>more</a:t>
            </a:r>
            <a:r>
              <a:rPr lang="en-US" dirty="0"/>
              <a:t>), superlative </a:t>
            </a:r>
            <a:r>
              <a:rPr lang="en-US" i="1" dirty="0"/>
              <a:t>-</a:t>
            </a:r>
            <a:r>
              <a:rPr lang="en-US" i="1" dirty="0" err="1"/>
              <a:t>est</a:t>
            </a:r>
            <a:r>
              <a:rPr lang="en-US" dirty="0"/>
              <a:t> (or </a:t>
            </a:r>
            <a:r>
              <a:rPr lang="en-US" i="1" dirty="0"/>
              <a:t>most</a:t>
            </a:r>
            <a:r>
              <a:rPr lang="en-US" dirty="0"/>
              <a:t>)</a:t>
            </a:r>
          </a:p>
          <a:p>
            <a:r>
              <a:rPr lang="en-US" dirty="0" smtClean="0"/>
              <a:t>Derivational </a:t>
            </a:r>
            <a:r>
              <a:rPr lang="en-US" dirty="0"/>
              <a:t>suffixes: </a:t>
            </a:r>
            <a:r>
              <a:rPr lang="en-US" i="1" dirty="0"/>
              <a:t>-</a:t>
            </a:r>
            <a:r>
              <a:rPr lang="en-US" i="1" dirty="0" err="1"/>
              <a:t>ive</a:t>
            </a:r>
            <a:r>
              <a:rPr lang="en-US" dirty="0"/>
              <a:t>, </a:t>
            </a:r>
            <a:r>
              <a:rPr lang="en-US" i="1" dirty="0"/>
              <a:t>-able</a:t>
            </a:r>
            <a:r>
              <a:rPr lang="en-US" dirty="0"/>
              <a:t>, </a:t>
            </a:r>
            <a:r>
              <a:rPr lang="en-US" i="1" dirty="0"/>
              <a:t>-al</a:t>
            </a:r>
            <a:r>
              <a:rPr lang="en-US" dirty="0"/>
              <a:t>, </a:t>
            </a:r>
            <a:r>
              <a:rPr lang="en-US" i="1" dirty="0"/>
              <a:t>-</a:t>
            </a:r>
            <a:r>
              <a:rPr lang="en-US" i="1" dirty="0" err="1"/>
              <a:t>ish</a:t>
            </a:r>
            <a:r>
              <a:rPr lang="en-US" dirty="0"/>
              <a:t>, </a:t>
            </a:r>
            <a:r>
              <a:rPr lang="en-US" i="1" dirty="0"/>
              <a:t>-some</a:t>
            </a:r>
            <a:r>
              <a:rPr lang="en-US" dirty="0"/>
              <a:t>, </a:t>
            </a:r>
            <a:r>
              <a:rPr lang="en-US" i="1" dirty="0"/>
              <a:t>-</a:t>
            </a:r>
            <a:r>
              <a:rPr lang="en-US" i="1" dirty="0" err="1"/>
              <a:t>ful</a:t>
            </a:r>
            <a:r>
              <a:rPr lang="en-US" dirty="0"/>
              <a:t>, </a:t>
            </a:r>
            <a:r>
              <a:rPr lang="en-US" i="1" dirty="0"/>
              <a:t>-less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69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It’s not always easy to distinguish between adjectives and verbs:</a:t>
            </a:r>
          </a:p>
          <a:p>
            <a:pPr marL="0" indent="0">
              <a:buNone/>
            </a:pPr>
            <a:r>
              <a:rPr lang="en-US" dirty="0" smtClean="0"/>
              <a:t>(10) Ron’s wand was </a:t>
            </a:r>
            <a:r>
              <a:rPr lang="en-US" b="1" dirty="0" smtClean="0"/>
              <a:t>broken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Some tests: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Seem</a:t>
            </a:r>
            <a:r>
              <a:rPr lang="en-US" b="1" dirty="0" smtClean="0">
                <a:solidFill>
                  <a:schemeClr val="accent5"/>
                </a:solidFill>
              </a:rPr>
              <a:t>/</a:t>
            </a:r>
            <a:r>
              <a:rPr lang="en-US" b="1" i="1" dirty="0" smtClean="0">
                <a:solidFill>
                  <a:schemeClr val="accent5"/>
                </a:solidFill>
              </a:rPr>
              <a:t>remain</a:t>
            </a:r>
            <a:r>
              <a:rPr lang="en-US" b="1" dirty="0" smtClean="0">
                <a:solidFill>
                  <a:schemeClr val="accent5"/>
                </a:solidFill>
              </a:rPr>
              <a:t> test</a:t>
            </a:r>
            <a:endParaRPr lang="en-US" dirty="0" smtClean="0"/>
          </a:p>
          <a:p>
            <a:pPr lvl="1">
              <a:buClr>
                <a:schemeClr val="tx1"/>
              </a:buClr>
            </a:pPr>
            <a:r>
              <a:rPr lang="en-US" dirty="0" smtClean="0"/>
              <a:t>Verbs like </a:t>
            </a:r>
            <a:r>
              <a:rPr lang="en-US" i="1" dirty="0" smtClean="0"/>
              <a:t>seem</a:t>
            </a:r>
            <a:r>
              <a:rPr lang="en-US" dirty="0" smtClean="0"/>
              <a:t> and </a:t>
            </a:r>
            <a:r>
              <a:rPr lang="en-US" i="1" dirty="0" smtClean="0"/>
              <a:t>remain</a:t>
            </a:r>
            <a:r>
              <a:rPr lang="en-US" dirty="0" smtClean="0"/>
              <a:t> only go with adjectives, not verbs: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(11) Professor </a:t>
            </a:r>
            <a:r>
              <a:rPr lang="en-US" dirty="0" err="1" smtClean="0"/>
              <a:t>Binns</a:t>
            </a:r>
            <a:r>
              <a:rPr lang="en-US" dirty="0" smtClean="0"/>
              <a:t> seems </a:t>
            </a:r>
            <a:r>
              <a:rPr lang="en-US" b="1" dirty="0" smtClean="0"/>
              <a:t>boring</a:t>
            </a:r>
            <a:r>
              <a:rPr lang="en-US" dirty="0" smtClean="0"/>
              <a:t>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(12) *Professor </a:t>
            </a:r>
            <a:r>
              <a:rPr lang="en-US" dirty="0" err="1" smtClean="0"/>
              <a:t>Binns</a:t>
            </a:r>
            <a:r>
              <a:rPr lang="en-US" dirty="0" smtClean="0"/>
              <a:t> seems </a:t>
            </a:r>
            <a:r>
              <a:rPr lang="en-US" b="1" dirty="0" smtClean="0"/>
              <a:t>boring</a:t>
            </a:r>
            <a:r>
              <a:rPr lang="en-US" dirty="0" smtClean="0"/>
              <a:t> the students.</a:t>
            </a:r>
          </a:p>
        </p:txBody>
      </p:sp>
    </p:spTree>
    <p:extLst>
      <p:ext uri="{BB962C8B-B14F-4D97-AF65-F5344CB8AC3E}">
        <p14:creationId xmlns:p14="http://schemas.microsoft.com/office/powerpoint/2010/main" val="69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It’s not always easy to distinguish between adjectives and verbs:</a:t>
            </a:r>
          </a:p>
          <a:p>
            <a:pPr marL="0" indent="0">
              <a:buNone/>
            </a:pPr>
            <a:r>
              <a:rPr lang="en-US" dirty="0" smtClean="0"/>
              <a:t>(10) Ron’s wand was </a:t>
            </a:r>
            <a:r>
              <a:rPr lang="en-US" b="1" dirty="0" smtClean="0"/>
              <a:t>broken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Some tests: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Seem</a:t>
            </a:r>
            <a:r>
              <a:rPr lang="en-US" b="1" dirty="0" smtClean="0">
                <a:solidFill>
                  <a:schemeClr val="accent5"/>
                </a:solidFill>
              </a:rPr>
              <a:t>/</a:t>
            </a:r>
            <a:r>
              <a:rPr lang="en-US" b="1" i="1" dirty="0" smtClean="0">
                <a:solidFill>
                  <a:schemeClr val="accent5"/>
                </a:solidFill>
              </a:rPr>
              <a:t>remain</a:t>
            </a:r>
            <a:r>
              <a:rPr lang="en-US" b="1" dirty="0" smtClean="0">
                <a:solidFill>
                  <a:schemeClr val="accent5"/>
                </a:solidFill>
              </a:rPr>
              <a:t> test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Un-</a:t>
            </a:r>
            <a:r>
              <a:rPr lang="en-US" b="1" dirty="0" smtClean="0">
                <a:solidFill>
                  <a:schemeClr val="accent5"/>
                </a:solidFill>
              </a:rPr>
              <a:t> test</a:t>
            </a:r>
            <a:endParaRPr lang="en-US" dirty="0" smtClean="0"/>
          </a:p>
          <a:p>
            <a:pPr lvl="1">
              <a:buClr>
                <a:schemeClr val="tx1"/>
              </a:buClr>
            </a:pPr>
            <a:r>
              <a:rPr lang="en-US" i="1" dirty="0" smtClean="0"/>
              <a:t>Un-</a:t>
            </a:r>
            <a:r>
              <a:rPr lang="en-US" dirty="0" smtClean="0"/>
              <a:t> + V means ‘reverse V’; </a:t>
            </a:r>
            <a:r>
              <a:rPr lang="en-US" i="1" dirty="0" smtClean="0"/>
              <a:t>un-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Adj</a:t>
            </a:r>
            <a:r>
              <a:rPr lang="en-US" dirty="0"/>
              <a:t> means ‘not </a:t>
            </a:r>
            <a:r>
              <a:rPr lang="en-US" dirty="0" err="1"/>
              <a:t>Adj</a:t>
            </a:r>
            <a:r>
              <a:rPr lang="en-US" dirty="0" smtClean="0"/>
              <a:t>’: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(13) George’s shoelaces were </a:t>
            </a:r>
            <a:r>
              <a:rPr lang="en-US" b="1" dirty="0" smtClean="0"/>
              <a:t>untied</a:t>
            </a:r>
            <a:r>
              <a:rPr lang="en-US" dirty="0" smtClean="0"/>
              <a:t> by Fred.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(14) George’s shoelaces remain </a:t>
            </a:r>
            <a:r>
              <a:rPr lang="en-US" b="1" dirty="0" smtClean="0"/>
              <a:t>untied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By </a:t>
            </a:r>
            <a:r>
              <a:rPr lang="en-US" b="1" dirty="0" smtClean="0">
                <a:solidFill>
                  <a:schemeClr val="accent5"/>
                </a:solidFill>
              </a:rPr>
              <a:t>test</a:t>
            </a:r>
            <a:endParaRPr lang="en-US" b="1" i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3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It’s not always easy to distinguish between adjectives and verbs:</a:t>
            </a:r>
          </a:p>
          <a:p>
            <a:pPr marL="0" indent="0">
              <a:buNone/>
            </a:pPr>
            <a:r>
              <a:rPr lang="en-US" dirty="0" smtClean="0"/>
              <a:t>(10) Ron’s wand was </a:t>
            </a:r>
            <a:r>
              <a:rPr lang="en-US" b="1" dirty="0" smtClean="0"/>
              <a:t>broken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Some tests: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Seem</a:t>
            </a:r>
            <a:r>
              <a:rPr lang="en-US" b="1" dirty="0" smtClean="0">
                <a:solidFill>
                  <a:schemeClr val="accent5"/>
                </a:solidFill>
              </a:rPr>
              <a:t>/</a:t>
            </a:r>
            <a:r>
              <a:rPr lang="en-US" b="1" i="1" dirty="0" smtClean="0">
                <a:solidFill>
                  <a:schemeClr val="accent5"/>
                </a:solidFill>
              </a:rPr>
              <a:t>remain</a:t>
            </a:r>
            <a:r>
              <a:rPr lang="en-US" b="1" dirty="0" smtClean="0">
                <a:solidFill>
                  <a:schemeClr val="accent5"/>
                </a:solidFill>
              </a:rPr>
              <a:t> test</a:t>
            </a:r>
            <a:r>
              <a:rPr lang="en-US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Un-</a:t>
            </a:r>
            <a:r>
              <a:rPr lang="en-US" b="1" dirty="0" smtClean="0">
                <a:solidFill>
                  <a:schemeClr val="accent5"/>
                </a:solidFill>
              </a:rPr>
              <a:t> test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By </a:t>
            </a:r>
            <a:r>
              <a:rPr lang="en-US" b="1" dirty="0" smtClean="0">
                <a:solidFill>
                  <a:schemeClr val="accent5"/>
                </a:solidFill>
              </a:rPr>
              <a:t>test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</a:t>
            </a:r>
            <a:r>
              <a:rPr lang="en-US" dirty="0" smtClean="0"/>
              <a:t>djectives </a:t>
            </a:r>
            <a:r>
              <a:rPr lang="en-US" dirty="0"/>
              <a:t>cannot </a:t>
            </a:r>
            <a:r>
              <a:rPr lang="en-US" dirty="0" smtClean="0"/>
              <a:t>be modified by </a:t>
            </a:r>
            <a:r>
              <a:rPr lang="en-US" dirty="0"/>
              <a:t>a </a:t>
            </a:r>
            <a:r>
              <a:rPr lang="en-US" i="1" dirty="0"/>
              <a:t>by</a:t>
            </a:r>
            <a:r>
              <a:rPr lang="en-US" dirty="0"/>
              <a:t>‐phrase, but </a:t>
            </a:r>
            <a:r>
              <a:rPr lang="en-US" dirty="0" smtClean="0"/>
              <a:t>passivized verbs can: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(15) The Room of Requirement was </a:t>
            </a:r>
            <a:r>
              <a:rPr lang="en-US" b="1" dirty="0" smtClean="0"/>
              <a:t>discovered</a:t>
            </a:r>
            <a:r>
              <a:rPr lang="en-US" dirty="0" smtClean="0"/>
              <a:t> by Umbridge.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(16) *The Room of Requirement was </a:t>
            </a:r>
            <a:r>
              <a:rPr lang="en-US" b="1" dirty="0" smtClean="0"/>
              <a:t>undiscovered</a:t>
            </a:r>
            <a:r>
              <a:rPr lang="en-US" dirty="0" smtClean="0"/>
              <a:t> by Umbridge.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05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It’s not always easy to distinguish between adjectives and verbs:</a:t>
            </a:r>
          </a:p>
          <a:p>
            <a:pPr marL="0" indent="0">
              <a:buNone/>
            </a:pPr>
            <a:r>
              <a:rPr lang="en-US" dirty="0" smtClean="0"/>
              <a:t>(10) Ron’s wand was </a:t>
            </a:r>
            <a:r>
              <a:rPr lang="en-US" b="1" dirty="0" smtClean="0"/>
              <a:t>broken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Some tests: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Seem</a:t>
            </a:r>
            <a:r>
              <a:rPr lang="en-US" b="1" dirty="0" smtClean="0">
                <a:solidFill>
                  <a:schemeClr val="accent5"/>
                </a:solidFill>
              </a:rPr>
              <a:t>/</a:t>
            </a:r>
            <a:r>
              <a:rPr lang="en-US" b="1" i="1" dirty="0" smtClean="0">
                <a:solidFill>
                  <a:schemeClr val="accent5"/>
                </a:solidFill>
              </a:rPr>
              <a:t>remain</a:t>
            </a:r>
            <a:r>
              <a:rPr lang="en-US" b="1" dirty="0" smtClean="0">
                <a:solidFill>
                  <a:schemeClr val="accent5"/>
                </a:solidFill>
              </a:rPr>
              <a:t> test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Un-</a:t>
            </a:r>
            <a:r>
              <a:rPr lang="en-US" b="1" dirty="0" smtClean="0">
                <a:solidFill>
                  <a:schemeClr val="accent5"/>
                </a:solidFill>
              </a:rPr>
              <a:t> test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By </a:t>
            </a:r>
            <a:r>
              <a:rPr lang="en-US" b="1" dirty="0" smtClean="0">
                <a:solidFill>
                  <a:schemeClr val="accent5"/>
                </a:solidFill>
              </a:rPr>
              <a:t>test</a:t>
            </a:r>
          </a:p>
          <a:p>
            <a:pPr>
              <a:buClr>
                <a:schemeClr val="tx1"/>
              </a:buClr>
            </a:pPr>
            <a:r>
              <a:rPr lang="en-US" b="1" i="1" dirty="0" smtClean="0">
                <a:solidFill>
                  <a:schemeClr val="accent5"/>
                </a:solidFill>
              </a:rPr>
              <a:t>Very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test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Only adjectives can be modified by </a:t>
            </a:r>
            <a:r>
              <a:rPr lang="en-US" i="1" dirty="0" smtClean="0"/>
              <a:t>very</a:t>
            </a:r>
            <a:r>
              <a:rPr lang="en-US" dirty="0" smtClean="0"/>
              <a:t>: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(17) Professor </a:t>
            </a:r>
            <a:r>
              <a:rPr lang="en-US" dirty="0" err="1" smtClean="0"/>
              <a:t>Binns</a:t>
            </a:r>
            <a:r>
              <a:rPr lang="en-US" dirty="0" smtClean="0"/>
              <a:t> is very </a:t>
            </a:r>
            <a:r>
              <a:rPr lang="en-US" b="1" dirty="0" smtClean="0"/>
              <a:t>boring</a:t>
            </a:r>
            <a:r>
              <a:rPr lang="en-US" dirty="0" smtClean="0"/>
              <a:t>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(18) *Professor </a:t>
            </a:r>
            <a:r>
              <a:rPr lang="en-US" dirty="0" err="1" smtClean="0"/>
              <a:t>Binns</a:t>
            </a:r>
            <a:r>
              <a:rPr lang="en-US" dirty="0" smtClean="0"/>
              <a:t> is very </a:t>
            </a:r>
            <a:r>
              <a:rPr lang="en-US" b="1" dirty="0" smtClean="0"/>
              <a:t>boring</a:t>
            </a:r>
            <a:r>
              <a:rPr lang="en-US" dirty="0" smtClean="0"/>
              <a:t> the students.</a:t>
            </a:r>
          </a:p>
        </p:txBody>
      </p:sp>
    </p:spTree>
    <p:extLst>
      <p:ext uri="{BB962C8B-B14F-4D97-AF65-F5344CB8AC3E}">
        <p14:creationId xmlns:p14="http://schemas.microsoft.com/office/powerpoint/2010/main" val="10351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What is syntax?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 action="ppaction://hlinksldjump"/>
              </a:rPr>
              <a:t>Building phrases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 action="ppaction://hlinksldjump"/>
              </a:rPr>
              <a:t>In-class practice III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9" action="ppaction://hlinksldjump"/>
              </a:rPr>
              <a:t>Embedding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0" action="ppaction://hlinksldjump"/>
              </a:rPr>
              <a:t>Movement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 action="ppaction://hlinksldjump"/>
              </a:rPr>
              <a:t>What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Adverbs (</a:t>
            </a:r>
            <a:r>
              <a:rPr lang="en-US" b="1" dirty="0" err="1" smtClean="0">
                <a:solidFill>
                  <a:schemeClr val="accent5"/>
                </a:solidFill>
              </a:rPr>
              <a:t>Adv</a:t>
            </a:r>
            <a:r>
              <a:rPr lang="en-US" b="1" dirty="0" smtClean="0">
                <a:solidFill>
                  <a:schemeClr val="accent5"/>
                </a:solidFill>
              </a:rPr>
              <a:t>)</a:t>
            </a: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/>
              <a:t>Syntactic distribution:</a:t>
            </a:r>
          </a:p>
          <a:p>
            <a:r>
              <a:rPr lang="en-US" dirty="0" smtClean="0"/>
              <a:t>Cannot </a:t>
            </a:r>
            <a:r>
              <a:rPr lang="en-US" dirty="0"/>
              <a:t>appear between a determiner and a noun</a:t>
            </a:r>
          </a:p>
          <a:p>
            <a:r>
              <a:rPr lang="en-US" dirty="0" smtClean="0"/>
              <a:t>Cannot </a:t>
            </a:r>
            <a:r>
              <a:rPr lang="en-US" dirty="0"/>
              <a:t>follow the </a:t>
            </a:r>
            <a:r>
              <a:rPr lang="en-US" dirty="0" smtClean="0"/>
              <a:t>copula </a:t>
            </a:r>
            <a:r>
              <a:rPr lang="en-US" i="1" dirty="0" smtClean="0"/>
              <a:t>be</a:t>
            </a:r>
            <a:endParaRPr lang="en-US" i="1" dirty="0"/>
          </a:p>
          <a:p>
            <a:r>
              <a:rPr lang="en-US" dirty="0" smtClean="0"/>
              <a:t>Can </a:t>
            </a:r>
            <a:r>
              <a:rPr lang="en-US" dirty="0"/>
              <a:t>be modified by the adverb </a:t>
            </a:r>
            <a:r>
              <a:rPr lang="en-US" i="1" dirty="0"/>
              <a:t>very</a:t>
            </a:r>
          </a:p>
          <a:p>
            <a:pPr marL="0" indent="0">
              <a:buNone/>
            </a:pPr>
            <a:r>
              <a:rPr lang="en-US" dirty="0"/>
              <a:t>Morphological distribution:</a:t>
            </a:r>
          </a:p>
          <a:p>
            <a:r>
              <a:rPr lang="en-US" dirty="0" smtClean="0"/>
              <a:t>Derivational </a:t>
            </a:r>
            <a:r>
              <a:rPr lang="en-US" dirty="0"/>
              <a:t>suffixes: </a:t>
            </a:r>
            <a:r>
              <a:rPr lang="en-US" i="1" dirty="0"/>
              <a:t>-</a:t>
            </a:r>
            <a:r>
              <a:rPr lang="en-US" i="1" dirty="0" err="1"/>
              <a:t>ly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1179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Lexical categories</a:t>
            </a:r>
            <a:r>
              <a:rPr lang="en-US" dirty="0"/>
              <a:t> </a:t>
            </a:r>
            <a:r>
              <a:rPr lang="en-US" dirty="0" smtClean="0"/>
              <a:t>include nouns, verbs, adjectives, and adverbs</a:t>
            </a:r>
            <a:r>
              <a:rPr lang="en-US" dirty="0"/>
              <a:t> </a:t>
            </a:r>
            <a:r>
              <a:rPr lang="en-US" dirty="0" smtClean="0"/>
              <a:t>and are an open class (we can invent new ones).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Functional categories</a:t>
            </a:r>
            <a:r>
              <a:rPr lang="en-US" dirty="0"/>
              <a:t> </a:t>
            </a:r>
            <a:r>
              <a:rPr lang="en-US" dirty="0" smtClean="0"/>
              <a:t>are a closed class; here’s a non-exhaustive list of functional categories: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determiners (D)</a:t>
            </a:r>
            <a:r>
              <a:rPr lang="en-US" dirty="0" smtClean="0"/>
              <a:t>: </a:t>
            </a:r>
            <a:r>
              <a:rPr lang="en-US" i="1" dirty="0" smtClean="0"/>
              <a:t>a(n)</a:t>
            </a:r>
            <a:r>
              <a:rPr lang="en-US" dirty="0" smtClean="0"/>
              <a:t>, </a:t>
            </a:r>
            <a:r>
              <a:rPr lang="en-US" i="1" dirty="0" smtClean="0"/>
              <a:t>the</a:t>
            </a:r>
            <a:r>
              <a:rPr lang="en-US" dirty="0" smtClean="0"/>
              <a:t>, </a:t>
            </a:r>
            <a:r>
              <a:rPr lang="en-US" i="1" dirty="0" smtClean="0"/>
              <a:t>my</a:t>
            </a:r>
            <a:r>
              <a:rPr lang="en-US" dirty="0" smtClean="0"/>
              <a:t>, </a:t>
            </a:r>
            <a:r>
              <a:rPr lang="en-US" i="1" dirty="0" smtClean="0"/>
              <a:t>every</a:t>
            </a:r>
            <a:r>
              <a:rPr lang="en-US" dirty="0" smtClean="0"/>
              <a:t>, </a:t>
            </a:r>
            <a:r>
              <a:rPr lang="en-US" i="1" dirty="0" smtClean="0"/>
              <a:t>most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prepositions (P)</a:t>
            </a:r>
            <a:r>
              <a:rPr lang="en-US" dirty="0" smtClean="0"/>
              <a:t>: </a:t>
            </a:r>
            <a:r>
              <a:rPr lang="en-US" i="1" dirty="0" smtClean="0"/>
              <a:t>on</a:t>
            </a:r>
            <a:r>
              <a:rPr lang="en-US" dirty="0" smtClean="0"/>
              <a:t>, </a:t>
            </a:r>
            <a:r>
              <a:rPr lang="en-US" i="1" dirty="0" smtClean="0"/>
              <a:t>under</a:t>
            </a:r>
            <a:r>
              <a:rPr lang="en-US" dirty="0" smtClean="0"/>
              <a:t>, </a:t>
            </a:r>
            <a:r>
              <a:rPr lang="en-US" i="1" dirty="0" smtClean="0"/>
              <a:t>about</a:t>
            </a:r>
            <a:r>
              <a:rPr lang="en-US" dirty="0" smtClean="0"/>
              <a:t>, </a:t>
            </a:r>
            <a:r>
              <a:rPr lang="en-US" i="1" dirty="0" smtClean="0"/>
              <a:t>through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auxiliaries</a:t>
            </a:r>
            <a:r>
              <a:rPr lang="en-US" dirty="0" smtClean="0"/>
              <a:t>: </a:t>
            </a:r>
            <a:r>
              <a:rPr lang="en-US" i="1" dirty="0" smtClean="0"/>
              <a:t>have</a:t>
            </a:r>
            <a:r>
              <a:rPr lang="en-US" dirty="0" smtClean="0"/>
              <a:t>, </a:t>
            </a:r>
            <a:r>
              <a:rPr lang="en-US" i="1" dirty="0" smtClean="0"/>
              <a:t>do</a:t>
            </a:r>
            <a:r>
              <a:rPr lang="en-US" dirty="0" smtClean="0"/>
              <a:t>, </a:t>
            </a:r>
            <a:r>
              <a:rPr lang="en-US" i="1" dirty="0" smtClean="0"/>
              <a:t>be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modals</a:t>
            </a:r>
            <a:r>
              <a:rPr lang="en-US" dirty="0" smtClean="0"/>
              <a:t>: </a:t>
            </a:r>
            <a:r>
              <a:rPr lang="en-US" i="1" dirty="0" smtClean="0"/>
              <a:t>might</a:t>
            </a:r>
            <a:r>
              <a:rPr lang="en-US" dirty="0" smtClean="0"/>
              <a:t>, </a:t>
            </a:r>
            <a:r>
              <a:rPr lang="en-US" i="1" dirty="0" smtClean="0"/>
              <a:t>can</a:t>
            </a:r>
            <a:r>
              <a:rPr lang="en-US" dirty="0" smtClean="0"/>
              <a:t>, </a:t>
            </a:r>
            <a:r>
              <a:rPr lang="en-US" i="1" dirty="0" smtClean="0"/>
              <a:t>must</a:t>
            </a:r>
            <a:r>
              <a:rPr lang="en-US" dirty="0" smtClean="0"/>
              <a:t>,</a:t>
            </a:r>
            <a:r>
              <a:rPr lang="en-US" i="1" dirty="0" smtClean="0"/>
              <a:t> may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complementizers</a:t>
            </a:r>
            <a:r>
              <a:rPr lang="en-US" dirty="0" smtClean="0"/>
              <a:t>: </a:t>
            </a:r>
            <a:r>
              <a:rPr lang="en-US" i="1" dirty="0" smtClean="0"/>
              <a:t>that</a:t>
            </a:r>
            <a:r>
              <a:rPr lang="en-US" dirty="0" smtClean="0"/>
              <a:t>, </a:t>
            </a:r>
            <a:r>
              <a:rPr lang="en-US" i="1" dirty="0" smtClean="0"/>
              <a:t>whether</a:t>
            </a:r>
            <a:endParaRPr lang="en-US" i="1" dirty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connectives</a:t>
            </a:r>
            <a:r>
              <a:rPr lang="en-US" dirty="0" smtClean="0"/>
              <a:t>: </a:t>
            </a:r>
            <a:r>
              <a:rPr lang="en-US" i="1" dirty="0" smtClean="0"/>
              <a:t>and</a:t>
            </a:r>
            <a:r>
              <a:rPr lang="en-US" dirty="0" smtClean="0"/>
              <a:t>, </a:t>
            </a:r>
            <a:r>
              <a:rPr lang="en-US" i="1" dirty="0" smtClean="0"/>
              <a:t>or</a:t>
            </a:r>
            <a:r>
              <a:rPr lang="en-US" dirty="0" smtClean="0"/>
              <a:t>,</a:t>
            </a:r>
            <a:r>
              <a:rPr lang="en-US" i="1" dirty="0" smtClean="0"/>
              <a:t> but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2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19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Syntactic constituency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1" action="ppaction://hlinksldjump"/>
              </a:rPr>
              <a:t>In-class practice III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2" action="ppaction://hlinksldjump"/>
              </a:rPr>
              <a:t>Embedding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3" action="ppaction://hlinksldjump"/>
              </a:rPr>
              <a:t>Movement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6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talking about morphology we saw </a:t>
            </a:r>
            <a:r>
              <a:rPr lang="en-US" dirty="0"/>
              <a:t>that words have internal hierarchical structure </a:t>
            </a:r>
            <a:r>
              <a:rPr lang="en-US" dirty="0" smtClean="0"/>
              <a:t>(</a:t>
            </a:r>
            <a:r>
              <a:rPr lang="en-US" i="1" dirty="0" smtClean="0"/>
              <a:t>[[un]do]able </a:t>
            </a:r>
            <a:r>
              <a:rPr lang="en-US" dirty="0" smtClean="0"/>
              <a:t>vs.</a:t>
            </a:r>
            <a:r>
              <a:rPr lang="en-US" i="1" dirty="0" smtClean="0"/>
              <a:t> un[[do]able]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Is the </a:t>
            </a:r>
            <a:r>
              <a:rPr lang="en-US" dirty="0"/>
              <a:t>same true of sentences, or are sentences just strings of </a:t>
            </a:r>
            <a:r>
              <a:rPr lang="en-US" dirty="0" smtClean="0"/>
              <a:t>words? What </a:t>
            </a:r>
            <a:r>
              <a:rPr lang="en-US" dirty="0"/>
              <a:t>kind of evidence would help you answer this question?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49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9" y="6051273"/>
            <a:ext cx="1051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makes it funny?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199" y="1335966"/>
            <a:ext cx="1051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following exchange from ‘Hot Fuzz’: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196" y="1931081"/>
            <a:ext cx="4100054" cy="1734085"/>
            <a:chOff x="838196" y="1931081"/>
            <a:chExt cx="4100054" cy="17340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8" y="1931081"/>
              <a:ext cx="4100052" cy="17339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8196" y="3234279"/>
              <a:ext cx="41000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Did you shoot anybody?</a:t>
              </a:r>
              <a:endParaRPr lang="en-US" sz="2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75898" y="2903574"/>
            <a:ext cx="4100053" cy="1733980"/>
            <a:chOff x="5075898" y="2903574"/>
            <a:chExt cx="4100053" cy="17339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899" y="2903574"/>
              <a:ext cx="4100051" cy="17339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75898" y="3868113"/>
              <a:ext cx="41000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He shot a crackhead with a Kalashnikov.</a:t>
              </a:r>
              <a:endParaRPr lang="en-US" sz="2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195" y="3805358"/>
            <a:ext cx="4100054" cy="1733981"/>
            <a:chOff x="838195" y="3805358"/>
            <a:chExt cx="4100054" cy="173398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6" y="3805358"/>
              <a:ext cx="4100053" cy="17339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38195" y="5101709"/>
              <a:ext cx="41000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Cor! Where did you get that?</a:t>
              </a:r>
              <a:endParaRPr lang="en-US" sz="2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5896" y="4780785"/>
            <a:ext cx="4100053" cy="1733980"/>
            <a:chOff x="5075896" y="4780785"/>
            <a:chExt cx="4100053" cy="17339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898" y="4780785"/>
              <a:ext cx="4100051" cy="17339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075896" y="5743497"/>
              <a:ext cx="41000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The offender had the Kalashnikov.</a:t>
              </a:r>
              <a:endParaRPr lang="en-US" sz="2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5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Structural ambiguity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he [shot [a </a:t>
            </a:r>
            <a:r>
              <a:rPr lang="en-US" dirty="0" smtClean="0"/>
              <a:t>crackhead </a:t>
            </a:r>
            <a:r>
              <a:rPr lang="en-US" dirty="0"/>
              <a:t>with a </a:t>
            </a:r>
            <a:r>
              <a:rPr lang="en-US" dirty="0" smtClean="0"/>
              <a:t>Kalashnikov]] </a:t>
            </a:r>
            <a:r>
              <a:rPr lang="en-US" dirty="0"/>
              <a:t>(Andy’s intended parse)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vs.</a:t>
            </a:r>
          </a:p>
          <a:p>
            <a:pPr marL="0" indent="0">
              <a:buNone/>
            </a:pPr>
            <a:r>
              <a:rPr lang="en-US" dirty="0" smtClean="0"/>
              <a:t>he [[shot a crackhead] with a Kalashnikov] (Danny’s parse)</a:t>
            </a:r>
          </a:p>
        </p:txBody>
      </p:sp>
    </p:spTree>
    <p:extLst>
      <p:ext uri="{BB962C8B-B14F-4D97-AF65-F5344CB8AC3E}">
        <p14:creationId xmlns:p14="http://schemas.microsoft.com/office/powerpoint/2010/main" val="20895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18300"/>
            <a:ext cx="3881285" cy="4939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64" y="1149340"/>
            <a:ext cx="5536733" cy="3536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0" b="4067"/>
          <a:stretch/>
        </p:blipFill>
        <p:spPr>
          <a:xfrm>
            <a:off x="4855964" y="4685893"/>
            <a:ext cx="3749159" cy="1872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199" y="1254434"/>
            <a:ext cx="3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structural ambiguity in the wild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parse of a phrase or sentence that is generated by the grammar groups words into units, which are called </a:t>
            </a:r>
            <a:r>
              <a:rPr lang="en-US" b="1" dirty="0">
                <a:solidFill>
                  <a:schemeClr val="accent5"/>
                </a:solidFill>
              </a:rPr>
              <a:t>constituents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Constituents are </a:t>
            </a:r>
            <a:r>
              <a:rPr lang="en-US" dirty="0"/>
              <a:t>“natural </a:t>
            </a:r>
            <a:r>
              <a:rPr lang="en-US" dirty="0" smtClean="0"/>
              <a:t>grouping</a:t>
            </a: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/>
              <a:t>of words”.</a:t>
            </a:r>
          </a:p>
          <a:p>
            <a:pPr marL="0" indent="0">
              <a:buNone/>
            </a:pPr>
            <a:r>
              <a:rPr lang="en-US" dirty="0" smtClean="0"/>
              <a:t>Individual </a:t>
            </a:r>
            <a:r>
              <a:rPr lang="en-US" dirty="0"/>
              <a:t>words are constituents, </a:t>
            </a:r>
            <a:r>
              <a:rPr lang="en-US" dirty="0" smtClean="0"/>
              <a:t>too! They </a:t>
            </a:r>
            <a:r>
              <a:rPr lang="en-US" dirty="0"/>
              <a:t>are minimal units of sentences</a:t>
            </a:r>
            <a:r>
              <a:rPr lang="en-US" dirty="0" smtClean="0"/>
              <a:t>. We </a:t>
            </a:r>
            <a:r>
              <a:rPr lang="en-US" dirty="0"/>
              <a:t>are more interested in multi-word constituents.</a:t>
            </a:r>
          </a:p>
          <a:p>
            <a:pPr marL="0" indent="0">
              <a:buNone/>
            </a:pPr>
            <a:r>
              <a:rPr lang="en-US" dirty="0"/>
              <a:t>As we just saw, if a string has </a:t>
            </a:r>
            <a:r>
              <a:rPr lang="en-US" dirty="0" smtClean="0"/>
              <a:t>two (or more) </a:t>
            </a:r>
            <a:r>
              <a:rPr lang="en-US" dirty="0"/>
              <a:t>possible constituent structures, </a:t>
            </a:r>
            <a:r>
              <a:rPr lang="en-US" dirty="0" smtClean="0"/>
              <a:t>two (or more) </a:t>
            </a:r>
            <a:r>
              <a:rPr lang="en-US" dirty="0"/>
              <a:t>meanings often result.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65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we want to determine the syntactic rules of a language, we need to be able to identify what </a:t>
            </a:r>
            <a:r>
              <a:rPr lang="en-US" dirty="0" smtClean="0"/>
              <a:t>the constituents of </a:t>
            </a:r>
            <a:r>
              <a:rPr lang="en-US" dirty="0"/>
              <a:t>sentences </a:t>
            </a:r>
            <a:r>
              <a:rPr lang="en-US" dirty="0" smtClean="0"/>
              <a:t>are. Why?</a:t>
            </a:r>
          </a:p>
          <a:p>
            <a:pPr marL="0" indent="0">
              <a:buNone/>
            </a:pPr>
            <a:r>
              <a:rPr lang="en-US" dirty="0"/>
              <a:t>Rules of syntax don’t apply to individual </a:t>
            </a:r>
            <a:r>
              <a:rPr lang="en-US" dirty="0" smtClean="0"/>
              <a:t>words—otherwise </a:t>
            </a:r>
            <a:r>
              <a:rPr lang="en-US" dirty="0"/>
              <a:t>we’d need an absurd number of </a:t>
            </a:r>
            <a:r>
              <a:rPr lang="en-US" dirty="0" smtClean="0"/>
              <a:t>rules. Instead</a:t>
            </a:r>
            <a:r>
              <a:rPr lang="en-US" dirty="0"/>
              <a:t>, they apply to </a:t>
            </a:r>
            <a:r>
              <a:rPr lang="en-US" dirty="0" smtClean="0"/>
              <a:t>syntactic categories, i.e., types of constituents.</a:t>
            </a:r>
          </a:p>
          <a:p>
            <a:pPr marL="0" indent="0">
              <a:buNone/>
            </a:pPr>
            <a:r>
              <a:rPr lang="en-US" dirty="0" smtClean="0"/>
              <a:t>But how do we determine the constituent structure of a sentence?</a:t>
            </a:r>
          </a:p>
        </p:txBody>
      </p:sp>
    </p:spTree>
    <p:extLst>
      <p:ext uri="{BB962C8B-B14F-4D97-AF65-F5344CB8AC3E}">
        <p14:creationId xmlns:p14="http://schemas.microsoft.com/office/powerpoint/2010/main" val="19038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many cases you intuitively know which words in a sentence “go together</a:t>
            </a:r>
            <a:r>
              <a:rPr lang="en-US" dirty="0" smtClean="0"/>
              <a:t>”.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19) </a:t>
            </a:r>
            <a:r>
              <a:rPr lang="en-US" dirty="0"/>
              <a:t>Hermione petted the cat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Do all of the following strings feel equally like a unit?</a:t>
            </a:r>
          </a:p>
          <a:p>
            <a:r>
              <a:rPr lang="en-US" dirty="0" smtClean="0"/>
              <a:t>the cat</a:t>
            </a:r>
          </a:p>
          <a:p>
            <a:r>
              <a:rPr lang="en-US" dirty="0"/>
              <a:t>petted the </a:t>
            </a:r>
            <a:r>
              <a:rPr lang="en-US" dirty="0" smtClean="0"/>
              <a:t>cat</a:t>
            </a:r>
          </a:p>
          <a:p>
            <a:r>
              <a:rPr lang="en-US" dirty="0" smtClean="0"/>
              <a:t>petted the</a:t>
            </a:r>
          </a:p>
          <a:p>
            <a:r>
              <a:rPr lang="en-US" dirty="0" smtClean="0"/>
              <a:t>Hermione petted the</a:t>
            </a:r>
          </a:p>
          <a:p>
            <a:r>
              <a:rPr lang="en-US" dirty="0"/>
              <a:t>Hermione </a:t>
            </a:r>
            <a:r>
              <a:rPr lang="en-US" dirty="0" smtClean="0"/>
              <a:t>petted</a:t>
            </a:r>
          </a:p>
          <a:p>
            <a:pPr marL="0" indent="0">
              <a:buNone/>
            </a:pPr>
            <a:r>
              <a:rPr lang="en-US" dirty="0" smtClean="0"/>
              <a:t>But intuitions can only take you that far…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What is syntax?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Syntax</a:t>
            </a:r>
            <a:r>
              <a:rPr lang="en-US" dirty="0" smtClean="0"/>
              <a:t> is:</a:t>
            </a:r>
          </a:p>
          <a:p>
            <a:r>
              <a:rPr lang="en-US" dirty="0" smtClean="0"/>
              <a:t>the part of grammar that is responsible for building sentences from smaller units (words and phrases) and represents a speaker’s knowledge about possible sentence structure (which strings of words are well-formed sentences and which aren’t)</a:t>
            </a:r>
          </a:p>
          <a:p>
            <a:r>
              <a:rPr lang="en-US" dirty="0" smtClean="0"/>
              <a:t>the subfield of linguistics that studies this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726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know that </a:t>
            </a:r>
            <a:r>
              <a:rPr lang="en-US" i="1" dirty="0"/>
              <a:t>the cat</a:t>
            </a:r>
            <a:r>
              <a:rPr lang="en-US" dirty="0"/>
              <a:t> or </a:t>
            </a:r>
            <a:r>
              <a:rPr lang="en-US" i="1" dirty="0"/>
              <a:t>petted the cat </a:t>
            </a:r>
            <a:r>
              <a:rPr lang="en-US" dirty="0"/>
              <a:t>in </a:t>
            </a:r>
            <a:r>
              <a:rPr lang="en-US" i="1" dirty="0"/>
              <a:t>Hermione petted the cat</a:t>
            </a:r>
            <a:r>
              <a:rPr lang="en-US" dirty="0"/>
              <a:t> behave like constituents because syntax treats them as units.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Constituency tests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Stand-alone test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Can a string of words function as </a:t>
            </a:r>
            <a:r>
              <a:rPr lang="en-US" dirty="0" smtClean="0"/>
              <a:t>a stand-alone </a:t>
            </a:r>
            <a:r>
              <a:rPr lang="en-US" dirty="0"/>
              <a:t>answer to a question</a:t>
            </a:r>
            <a:r>
              <a:rPr lang="en-US" dirty="0" smtClean="0"/>
              <a:t>?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/>
              <a:t>(20) 	Q: Who did Hermione pet?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						A: </a:t>
            </a:r>
            <a:r>
              <a:rPr lang="en-US" b="1" dirty="0" smtClean="0"/>
              <a:t>The cat.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/>
              <a:t>(21) 	Q: What happened to the cat?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						A: *</a:t>
            </a:r>
            <a:r>
              <a:rPr lang="en-US" b="1" dirty="0" smtClean="0"/>
              <a:t>Hermione petted.</a:t>
            </a:r>
            <a:r>
              <a:rPr lang="en-US" dirty="0"/>
              <a:t> </a:t>
            </a:r>
            <a:r>
              <a:rPr lang="en-US" sz="1600" dirty="0" smtClean="0"/>
              <a:t>(NB: This would be grammatical in some languages, but for different reasons.)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228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know that </a:t>
            </a:r>
            <a:r>
              <a:rPr lang="en-US" i="1" dirty="0" smtClean="0"/>
              <a:t>the cat</a:t>
            </a:r>
            <a:r>
              <a:rPr lang="en-US" dirty="0" smtClean="0"/>
              <a:t> or </a:t>
            </a:r>
            <a:r>
              <a:rPr lang="en-US" i="1" dirty="0" smtClean="0"/>
              <a:t>petted the cat </a:t>
            </a:r>
            <a:r>
              <a:rPr lang="en-US" dirty="0" smtClean="0"/>
              <a:t>in </a:t>
            </a:r>
            <a:r>
              <a:rPr lang="en-US" i="1" dirty="0" smtClean="0"/>
              <a:t>Hermione petted the cat</a:t>
            </a:r>
            <a:r>
              <a:rPr lang="en-US" dirty="0" smtClean="0"/>
              <a:t> behave like constituents because syntax treats them as units.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Constituency tests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Stand-alone test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Replacement test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Can a string of words be replaced by a pronoun, </a:t>
            </a:r>
            <a:r>
              <a:rPr lang="en-US" i="1" dirty="0"/>
              <a:t>one</a:t>
            </a:r>
            <a:r>
              <a:rPr lang="en-US" dirty="0"/>
              <a:t>, </a:t>
            </a:r>
            <a:r>
              <a:rPr lang="en-US" i="1" dirty="0"/>
              <a:t>do (so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there</a:t>
            </a:r>
            <a:r>
              <a:rPr lang="en-US" dirty="0" smtClean="0"/>
              <a:t>, etc.?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/>
              <a:t>(22) Hermione petted </a:t>
            </a:r>
            <a:r>
              <a:rPr lang="en-US" b="1" dirty="0" smtClean="0"/>
              <a:t>the cat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 Hermione petted </a:t>
            </a:r>
            <a:r>
              <a:rPr lang="en-US" b="1" dirty="0" smtClean="0">
                <a:sym typeface="Wingdings" panose="05000000000000000000" pitchFamily="2" charset="2"/>
              </a:rPr>
              <a:t>it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/>
              <a:t>(23) Hermione </a:t>
            </a:r>
            <a:r>
              <a:rPr lang="en-US" b="1" dirty="0" smtClean="0"/>
              <a:t>petted the cat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 Hermione </a:t>
            </a:r>
            <a:r>
              <a:rPr lang="en-US" b="1" dirty="0" smtClean="0">
                <a:sym typeface="Wingdings" panose="05000000000000000000" pitchFamily="2" charset="2"/>
              </a:rPr>
              <a:t>did so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/>
              <a:t>(24) Hermione </a:t>
            </a:r>
            <a:r>
              <a:rPr lang="en-US" b="1" dirty="0" smtClean="0"/>
              <a:t>petted</a:t>
            </a:r>
            <a:r>
              <a:rPr lang="en-US" dirty="0" smtClean="0"/>
              <a:t> the cat. </a:t>
            </a:r>
            <a:r>
              <a:rPr lang="en-US" dirty="0" smtClean="0">
                <a:sym typeface="Wingdings" panose="05000000000000000000" pitchFamily="2" charset="2"/>
              </a:rPr>
              <a:t> *Hermione </a:t>
            </a:r>
            <a:r>
              <a:rPr lang="en-US" b="1" dirty="0" smtClean="0">
                <a:sym typeface="Wingdings" panose="05000000000000000000" pitchFamily="2" charset="2"/>
              </a:rPr>
              <a:t>did so</a:t>
            </a:r>
            <a:r>
              <a:rPr lang="en-US" dirty="0" smtClean="0">
                <a:sym typeface="Wingdings" panose="05000000000000000000" pitchFamily="2" charset="2"/>
              </a:rPr>
              <a:t> the cat.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>
                <a:sym typeface="Wingdings" panose="05000000000000000000" pitchFamily="2" charset="2"/>
              </a:rPr>
              <a:t>(25) </a:t>
            </a:r>
            <a:r>
              <a:rPr lang="en-US" b="1" dirty="0" smtClean="0">
                <a:sym typeface="Wingdings" panose="05000000000000000000" pitchFamily="2" charset="2"/>
              </a:rPr>
              <a:t>Hermione petted </a:t>
            </a:r>
            <a:r>
              <a:rPr lang="en-US" dirty="0" smtClean="0">
                <a:sym typeface="Wingdings" panose="05000000000000000000" pitchFamily="2" charset="2"/>
              </a:rPr>
              <a:t>the cat.  *</a:t>
            </a:r>
            <a:r>
              <a:rPr lang="en-US" b="1" dirty="0" smtClean="0">
                <a:sym typeface="Wingdings" panose="05000000000000000000" pitchFamily="2" charset="2"/>
              </a:rPr>
              <a:t>Did so</a:t>
            </a:r>
            <a:r>
              <a:rPr lang="en-US" dirty="0" smtClean="0">
                <a:sym typeface="Wingdings" panose="05000000000000000000" pitchFamily="2" charset="2"/>
              </a:rPr>
              <a:t> the cat.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know that </a:t>
            </a:r>
            <a:r>
              <a:rPr lang="en-US" i="1" dirty="0" smtClean="0"/>
              <a:t>the cat</a:t>
            </a:r>
            <a:r>
              <a:rPr lang="en-US" dirty="0" smtClean="0"/>
              <a:t> or </a:t>
            </a:r>
            <a:r>
              <a:rPr lang="en-US" i="1" dirty="0" smtClean="0"/>
              <a:t>petted the cat </a:t>
            </a:r>
            <a:r>
              <a:rPr lang="en-US" dirty="0" smtClean="0"/>
              <a:t>in </a:t>
            </a:r>
            <a:r>
              <a:rPr lang="en-US" i="1" dirty="0" smtClean="0"/>
              <a:t>Hermione petted the cat</a:t>
            </a:r>
            <a:r>
              <a:rPr lang="en-US" dirty="0" smtClean="0"/>
              <a:t> behave like constituents because syntax treats them as units.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Constituency tests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Stand-alone test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Replacement test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Movement test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Can a string of words move as a unit</a:t>
            </a:r>
            <a:r>
              <a:rPr lang="en-US" dirty="0" smtClean="0"/>
              <a:t>?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(26) </a:t>
            </a:r>
            <a:r>
              <a:rPr lang="en-US" b="1" dirty="0" smtClean="0">
                <a:sym typeface="Wingdings" panose="05000000000000000000" pitchFamily="2" charset="2"/>
              </a:rPr>
              <a:t>The cat</a:t>
            </a:r>
            <a:r>
              <a:rPr lang="en-US" dirty="0" smtClean="0">
                <a:sym typeface="Wingdings" panose="05000000000000000000" pitchFamily="2" charset="2"/>
              </a:rPr>
              <a:t>, Hermione petted. (</a:t>
            </a: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topicalization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>
                <a:sym typeface="Wingdings" panose="05000000000000000000" pitchFamily="2" charset="2"/>
              </a:rPr>
              <a:t>(27) *</a:t>
            </a:r>
            <a:r>
              <a:rPr lang="en-US" b="1" dirty="0" smtClean="0">
                <a:sym typeface="Wingdings" panose="05000000000000000000" pitchFamily="2" charset="2"/>
              </a:rPr>
              <a:t>Petted the</a:t>
            </a:r>
            <a:r>
              <a:rPr lang="en-US" dirty="0" smtClean="0">
                <a:sym typeface="Wingdings" panose="05000000000000000000" pitchFamily="2" charset="2"/>
              </a:rPr>
              <a:t>, Hermione cat.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/>
              <a:t>(28) </a:t>
            </a:r>
            <a:r>
              <a:rPr lang="en-US" dirty="0" smtClean="0">
                <a:sym typeface="Wingdings" panose="05000000000000000000" pitchFamily="2" charset="2"/>
              </a:rPr>
              <a:t>It was </a:t>
            </a:r>
            <a:r>
              <a:rPr lang="en-US" b="1" dirty="0" smtClean="0">
                <a:sym typeface="Wingdings" panose="05000000000000000000" pitchFamily="2" charset="2"/>
              </a:rPr>
              <a:t>the cat</a:t>
            </a:r>
            <a:r>
              <a:rPr lang="en-US" dirty="0" smtClean="0">
                <a:sym typeface="Wingdings" panose="05000000000000000000" pitchFamily="2" charset="2"/>
              </a:rPr>
              <a:t> that Hermione petted. (</a:t>
            </a: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it-</a:t>
            </a:r>
            <a:r>
              <a:rPr lang="en-US" b="1" dirty="0" err="1" smtClean="0">
                <a:solidFill>
                  <a:schemeClr val="accent5"/>
                </a:solidFill>
                <a:sym typeface="Wingdings" panose="05000000000000000000" pitchFamily="2" charset="2"/>
              </a:rPr>
              <a:t>clefting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 defTabSz="91440">
              <a:buClr>
                <a:schemeClr val="tx1"/>
              </a:buClr>
              <a:buNone/>
            </a:pPr>
            <a:r>
              <a:rPr lang="en-US" dirty="0" smtClean="0">
                <a:sym typeface="Wingdings" panose="05000000000000000000" pitchFamily="2" charset="2"/>
              </a:rPr>
              <a:t>(29) *It was </a:t>
            </a:r>
            <a:r>
              <a:rPr lang="en-US" b="1" dirty="0" smtClean="0">
                <a:sym typeface="Wingdings" panose="05000000000000000000" pitchFamily="2" charset="2"/>
              </a:rPr>
              <a:t>petted the</a:t>
            </a:r>
            <a:r>
              <a:rPr lang="en-US" dirty="0" smtClean="0">
                <a:sym typeface="Wingdings" panose="05000000000000000000" pitchFamily="2" charset="2"/>
              </a:rPr>
              <a:t> that Hermione cat.</a:t>
            </a:r>
          </a:p>
        </p:txBody>
      </p:sp>
    </p:spTree>
    <p:extLst>
      <p:ext uri="{BB962C8B-B14F-4D97-AF65-F5344CB8AC3E}">
        <p14:creationId xmlns:p14="http://schemas.microsoft.com/office/powerpoint/2010/main" val="7735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know that </a:t>
            </a:r>
            <a:r>
              <a:rPr lang="en-US" i="1" dirty="0" smtClean="0"/>
              <a:t>the cat</a:t>
            </a:r>
            <a:r>
              <a:rPr lang="en-US" dirty="0" smtClean="0"/>
              <a:t> or </a:t>
            </a:r>
            <a:r>
              <a:rPr lang="en-US" i="1" dirty="0" smtClean="0"/>
              <a:t>petted the cat </a:t>
            </a:r>
            <a:r>
              <a:rPr lang="en-US" dirty="0" smtClean="0"/>
              <a:t>in </a:t>
            </a:r>
            <a:r>
              <a:rPr lang="en-US" i="1" dirty="0" smtClean="0"/>
              <a:t>Hermione petted the cat</a:t>
            </a:r>
            <a:r>
              <a:rPr lang="en-US" dirty="0" smtClean="0"/>
              <a:t> behave like constituents because syntax treats them as units.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Constituency tests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Stand-alone test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Replacement test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Movement test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Coordination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Can a string of words be </a:t>
            </a:r>
            <a:r>
              <a:rPr lang="en-US" dirty="0" smtClean="0"/>
              <a:t>coordinated </a:t>
            </a:r>
            <a:r>
              <a:rPr lang="en-US" dirty="0"/>
              <a:t>with a similar string by a </a:t>
            </a:r>
            <a:r>
              <a:rPr lang="en-US" dirty="0" smtClean="0"/>
              <a:t>connective?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(30) </a:t>
            </a:r>
            <a:r>
              <a:rPr lang="en-US" dirty="0" smtClean="0">
                <a:sym typeface="Wingdings" panose="05000000000000000000" pitchFamily="2" charset="2"/>
              </a:rPr>
              <a:t>Hermione petted </a:t>
            </a:r>
            <a:r>
              <a:rPr lang="en-US" b="1" dirty="0" smtClean="0">
                <a:sym typeface="Wingdings" panose="05000000000000000000" pitchFamily="2" charset="2"/>
              </a:rPr>
              <a:t>the cat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b="1" dirty="0" smtClean="0">
                <a:sym typeface="Wingdings" panose="05000000000000000000" pitchFamily="2" charset="2"/>
              </a:rPr>
              <a:t>the hippogriff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>
                <a:sym typeface="Wingdings" panose="05000000000000000000" pitchFamily="2" charset="2"/>
              </a:rPr>
              <a:t>(31) *Hermione </a:t>
            </a:r>
            <a:r>
              <a:rPr lang="en-US" b="1" dirty="0" smtClean="0">
                <a:sym typeface="Wingdings" panose="05000000000000000000" pitchFamily="2" charset="2"/>
              </a:rPr>
              <a:t>petted the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b="1" dirty="0" smtClean="0">
                <a:sym typeface="Wingdings" panose="05000000000000000000" pitchFamily="2" charset="2"/>
              </a:rPr>
              <a:t>charmed a</a:t>
            </a:r>
            <a:r>
              <a:rPr lang="en-US" dirty="0" smtClean="0">
                <a:sym typeface="Wingdings" panose="05000000000000000000" pitchFamily="2" charset="2"/>
              </a:rPr>
              <a:t> cat.</a:t>
            </a:r>
          </a:p>
        </p:txBody>
      </p:sp>
    </p:spTree>
    <p:extLst>
      <p:ext uri="{BB962C8B-B14F-4D97-AF65-F5344CB8AC3E}">
        <p14:creationId xmlns:p14="http://schemas.microsoft.com/office/powerpoint/2010/main" val="25703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Important caveat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with other diagnostic tests, constituency tests yield a lot of false negatives, so don’t overinterpret negative results.</a:t>
            </a:r>
          </a:p>
          <a:p>
            <a:pPr marL="0" indent="0">
              <a:buNone/>
            </a:pPr>
            <a:r>
              <a:rPr lang="en-US" dirty="0" smtClean="0"/>
              <a:t>Sometimes they also yield false positives. Coordination is especially dangerous in this respect:</a:t>
            </a:r>
          </a:p>
          <a:p>
            <a:pPr marL="0" indent="0">
              <a:buNone/>
            </a:pPr>
            <a:r>
              <a:rPr lang="en-US" dirty="0" smtClean="0"/>
              <a:t>(32) </a:t>
            </a:r>
            <a:r>
              <a:rPr lang="en-US" b="1" dirty="0" smtClean="0"/>
              <a:t>Hermione petted </a:t>
            </a:r>
            <a:r>
              <a:rPr lang="en-US" dirty="0" smtClean="0"/>
              <a:t>and </a:t>
            </a:r>
            <a:r>
              <a:rPr lang="en-US" b="1" dirty="0" smtClean="0"/>
              <a:t>Draco cursed </a:t>
            </a:r>
            <a:r>
              <a:rPr lang="en-US" dirty="0" smtClean="0"/>
              <a:t>the cat.</a:t>
            </a:r>
          </a:p>
          <a:p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constituency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Constituency tests can help us disambiguate structural ambiguity.</a:t>
            </a:r>
          </a:p>
          <a:p>
            <a:pPr marL="0" indent="0">
              <a:buNone/>
            </a:pPr>
            <a:r>
              <a:rPr lang="en-US" dirty="0" smtClean="0"/>
              <a:t>(33) He shot a crackhead with a Kalashnikov.</a:t>
            </a:r>
          </a:p>
          <a:p>
            <a:pPr marL="0" indent="0">
              <a:buNone/>
            </a:pPr>
            <a:r>
              <a:rPr lang="en-US" dirty="0" smtClean="0"/>
              <a:t>Reading 1: The crackhead had the Kalashnikov.</a:t>
            </a:r>
          </a:p>
          <a:p>
            <a:pPr marL="0" indent="0">
              <a:buNone/>
            </a:pPr>
            <a:r>
              <a:rPr lang="en-US" dirty="0" smtClean="0"/>
              <a:t>Reading 2: The person referred to by </a:t>
            </a:r>
            <a:r>
              <a:rPr lang="en-US" i="1" dirty="0" smtClean="0"/>
              <a:t>he</a:t>
            </a:r>
            <a:r>
              <a:rPr lang="en-US" dirty="0" smtClean="0"/>
              <a:t> (Nicholas) had the Kalashnikov.</a:t>
            </a:r>
          </a:p>
          <a:p>
            <a:pPr marL="0" indent="0">
              <a:buNone/>
            </a:pPr>
            <a:r>
              <a:rPr lang="en-US" dirty="0" smtClean="0"/>
              <a:t>(34) It was a crackhead with a Kalashnikov that he shot.</a:t>
            </a:r>
          </a:p>
          <a:p>
            <a:pPr marL="0" indent="0">
              <a:buNone/>
            </a:pPr>
            <a:r>
              <a:rPr lang="en-US" dirty="0" smtClean="0"/>
              <a:t>Only grammatical under Reading 1.</a:t>
            </a:r>
          </a:p>
          <a:p>
            <a:pPr marL="0" indent="0">
              <a:buNone/>
            </a:pPr>
            <a:r>
              <a:rPr lang="en-US" dirty="0" smtClean="0"/>
              <a:t>(35) He did so with a Kalashnikov.</a:t>
            </a:r>
          </a:p>
          <a:p>
            <a:pPr marL="0" indent="0">
              <a:buNone/>
            </a:pPr>
            <a:r>
              <a:rPr lang="en-US" dirty="0" smtClean="0"/>
              <a:t>Only grammatical under Reading 2.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36) He </a:t>
            </a:r>
            <a:r>
              <a:rPr lang="en-US" dirty="0"/>
              <a:t>shot </a:t>
            </a:r>
            <a:r>
              <a:rPr lang="en-US" dirty="0" smtClean="0"/>
              <a:t>him with a Kalashnikov.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Only grammatical under Reading 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32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In-class practice 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1" action="ppaction://hlinksldjump"/>
              </a:rPr>
              <a:t>In-class practice III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2" action="ppaction://hlinksldjump"/>
              </a:rPr>
              <a:t>Embedding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3" action="ppaction://hlinksldjump"/>
              </a:rPr>
              <a:t>Movement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In-class practice I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(37) The </a:t>
            </a:r>
            <a:r>
              <a:rPr lang="en-US" dirty="0"/>
              <a:t>bemused </a:t>
            </a:r>
            <a:r>
              <a:rPr lang="en-US" dirty="0" smtClean="0"/>
              <a:t>Herbology professor </a:t>
            </a:r>
            <a:r>
              <a:rPr lang="en-US" dirty="0"/>
              <a:t>said that </a:t>
            </a:r>
            <a:r>
              <a:rPr lang="en-US" dirty="0" smtClean="0"/>
              <a:t>Minerva </a:t>
            </a:r>
            <a:r>
              <a:rPr lang="en-US" dirty="0"/>
              <a:t>had seen </a:t>
            </a:r>
            <a:r>
              <a:rPr lang="en-US" dirty="0" smtClean="0"/>
              <a:t>an extremely angry hippogriff </a:t>
            </a:r>
            <a:r>
              <a:rPr lang="en-US" dirty="0"/>
              <a:t>in her pajamas after five shots of firewhisky.</a:t>
            </a:r>
          </a:p>
          <a:p>
            <a:r>
              <a:rPr lang="en-US" dirty="0" smtClean="0"/>
              <a:t>For each word, identify its syntactic category.</a:t>
            </a:r>
          </a:p>
          <a:p>
            <a:r>
              <a:rPr lang="en-US" dirty="0" smtClean="0"/>
              <a:t>Identify </a:t>
            </a:r>
            <a:r>
              <a:rPr lang="en-US" dirty="0"/>
              <a:t>as many </a:t>
            </a:r>
            <a:r>
              <a:rPr lang="en-US" dirty="0" smtClean="0"/>
              <a:t>instances of structural ambiguity </a:t>
            </a:r>
            <a:r>
              <a:rPr lang="en-US" dirty="0"/>
              <a:t>as you can and say which structures correspond to which interpretations.</a:t>
            </a:r>
          </a:p>
          <a:p>
            <a:r>
              <a:rPr lang="en-US" dirty="0" smtClean="0"/>
              <a:t>Keeping structural ambiguity in mind, perform constituency tests to determine whether the following strings are constituents: </a:t>
            </a:r>
            <a:endParaRPr lang="en-US" i="1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bemused Herbology professor </a:t>
            </a:r>
          </a:p>
          <a:p>
            <a:pPr lvl="1"/>
            <a:r>
              <a:rPr lang="en-US" dirty="0" smtClean="0"/>
              <a:t>Herbology professor</a:t>
            </a:r>
          </a:p>
          <a:p>
            <a:pPr lvl="1"/>
            <a:r>
              <a:rPr lang="en-US" dirty="0" smtClean="0"/>
              <a:t>Minerva had seen an extremely angry hippogriff</a:t>
            </a:r>
          </a:p>
          <a:p>
            <a:pPr lvl="1"/>
            <a:r>
              <a:rPr lang="en-US" dirty="0" smtClean="0"/>
              <a:t>seen an extremely angry hippogriff</a:t>
            </a:r>
          </a:p>
          <a:p>
            <a:pPr lvl="1"/>
            <a:r>
              <a:rPr lang="en-US" dirty="0" smtClean="0"/>
              <a:t>hippogriff in her pajamas</a:t>
            </a:r>
          </a:p>
          <a:p>
            <a:pPr lvl="1"/>
            <a:r>
              <a:rPr lang="en-US" dirty="0" smtClean="0"/>
              <a:t>after five shots of firewhisky</a:t>
            </a:r>
          </a:p>
          <a:p>
            <a:pPr lvl="1"/>
            <a:r>
              <a:rPr lang="en-US" dirty="0" smtClean="0"/>
              <a:t>after five shots</a:t>
            </a:r>
          </a:p>
          <a:p>
            <a:pPr lvl="1"/>
            <a:r>
              <a:rPr lang="en-US" dirty="0" smtClean="0"/>
              <a:t>that Minerva </a:t>
            </a:r>
            <a:r>
              <a:rPr lang="en-US" dirty="0"/>
              <a:t>had seen </a:t>
            </a:r>
            <a:r>
              <a:rPr lang="en-US" dirty="0" smtClean="0"/>
              <a:t>an extremely angry hippogriff </a:t>
            </a:r>
            <a:r>
              <a:rPr lang="en-US" dirty="0"/>
              <a:t>in her pajamas after five shots of firewhisky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1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34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Building phrases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1" action="ppaction://hlinksldjump"/>
              </a:rPr>
              <a:t>In-class practice III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2" action="ppaction://hlinksldjump"/>
              </a:rPr>
              <a:t>Embedding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3" action="ppaction://hlinksldjump"/>
              </a:rPr>
              <a:t>Movement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7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Building phrases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91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build syntactic structures by putting two things together (</a:t>
            </a:r>
            <a:r>
              <a:rPr lang="en-US" b="1" dirty="0" smtClean="0">
                <a:solidFill>
                  <a:schemeClr val="accent5"/>
                </a:solidFill>
              </a:rPr>
              <a:t>Merge</a:t>
            </a:r>
            <a:r>
              <a:rPr lang="en-US" dirty="0" smtClean="0"/>
              <a:t>) at each step. Every time we do that we get a constituent.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6200" r="59462" b="73334"/>
          <a:stretch/>
        </p:blipFill>
        <p:spPr>
          <a:xfrm>
            <a:off x="5217242" y="2606532"/>
            <a:ext cx="1757515" cy="13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19529" y="0"/>
            <a:ext cx="6172471" cy="3381077"/>
            <a:chOff x="6019529" y="0"/>
            <a:chExt cx="6172471" cy="33810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952" y="1691884"/>
              <a:ext cx="3084048" cy="16891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530" y="1690389"/>
              <a:ext cx="3086232" cy="16903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764" y="0"/>
              <a:ext cx="3086234" cy="1690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529" y="0"/>
              <a:ext cx="3086233" cy="16903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What is syntax?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389"/>
            <a:ext cx="10515600" cy="51676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When is a sentence </a:t>
            </a:r>
            <a:r>
              <a:rPr lang="en-US" b="1" dirty="0" smtClean="0">
                <a:solidFill>
                  <a:schemeClr val="accent5"/>
                </a:solidFill>
              </a:rPr>
              <a:t>grammatical</a:t>
            </a:r>
            <a:r>
              <a:rPr lang="en-US" dirty="0" smtClean="0"/>
              <a:t>?</a:t>
            </a:r>
          </a:p>
          <a:p>
            <a:pPr>
              <a:lnSpc>
                <a:spcPct val="110000"/>
              </a:lnSpc>
            </a:pPr>
            <a:r>
              <a:rPr lang="en-US" dirty="0"/>
              <a:t>When it is true?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 smtClean="0"/>
              <a:t>(1) </a:t>
            </a:r>
            <a:r>
              <a:rPr lang="en-US" dirty="0" smtClean="0"/>
              <a:t>A triangle has seven sides.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When it makes sense?</a:t>
            </a:r>
            <a:endParaRPr lang="ru-RU" dirty="0" smtClean="0"/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 smtClean="0"/>
              <a:t>(2) </a:t>
            </a:r>
            <a:r>
              <a:rPr lang="en-US" dirty="0" smtClean="0"/>
              <a:t>The Great Hall was filled with incredible moaning chandeliers and a large librarian who had decorated the sinks with books about </a:t>
            </a:r>
            <a:r>
              <a:rPr lang="en-US" dirty="0"/>
              <a:t>masonry. Mountains of mice exploded. Several long pumpkins fell out of McGonagall. </a:t>
            </a:r>
            <a:r>
              <a:rPr lang="en-US" dirty="0" smtClean="0"/>
              <a:t>Dumbledore’s </a:t>
            </a:r>
            <a:r>
              <a:rPr lang="en-US" dirty="0"/>
              <a:t>hair scooted next to Hermione as Dumbledore arrived at school. </a:t>
            </a:r>
            <a:r>
              <a:rPr lang="en-US" dirty="0" smtClean="0"/>
              <a:t>(‘Harry Potter </a:t>
            </a:r>
            <a:r>
              <a:rPr lang="en-US" dirty="0"/>
              <a:t>and </a:t>
            </a:r>
            <a:r>
              <a:rPr lang="en-US" dirty="0" smtClean="0"/>
              <a:t>What Looked Like </a:t>
            </a:r>
            <a:r>
              <a:rPr lang="en-US" dirty="0"/>
              <a:t>a </a:t>
            </a:r>
            <a:r>
              <a:rPr lang="en-US" dirty="0" smtClean="0"/>
              <a:t>Large Pile </a:t>
            </a:r>
            <a:r>
              <a:rPr lang="en-US" dirty="0"/>
              <a:t>of </a:t>
            </a:r>
            <a:r>
              <a:rPr lang="en-US" dirty="0" smtClean="0"/>
              <a:t>Ash’, </a:t>
            </a:r>
            <a:r>
              <a:rPr lang="en-US" dirty="0" smtClean="0">
                <a:hlinkClick r:id="rId6"/>
              </a:rPr>
              <a:t>http://botnik.org/content/harry-potter.html</a:t>
            </a:r>
            <a:r>
              <a:rPr lang="en-US" dirty="0" smtClean="0"/>
              <a:t>)</a:t>
            </a:r>
            <a:endParaRPr lang="ru-RU" dirty="0" smtClean="0"/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 smtClean="0"/>
              <a:t>(3) </a:t>
            </a:r>
            <a:r>
              <a:rPr lang="en-US" dirty="0" smtClean="0"/>
              <a:t>*Me </a:t>
            </a:r>
            <a:r>
              <a:rPr lang="en-US" dirty="0"/>
              <a:t>go </a:t>
            </a:r>
            <a:r>
              <a:rPr lang="en-US" dirty="0" smtClean="0"/>
              <a:t>sleep </a:t>
            </a:r>
            <a:r>
              <a:rPr lang="en-US" dirty="0"/>
              <a:t>now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When it is prescriptively “correct”?</a:t>
            </a:r>
            <a:endParaRPr lang="ru-RU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 smtClean="0"/>
              <a:t>(4) </a:t>
            </a:r>
            <a:r>
              <a:rPr lang="en-US" dirty="0" smtClean="0"/>
              <a:t>*This </a:t>
            </a:r>
            <a:r>
              <a:rPr lang="en-US" dirty="0"/>
              <a:t>is the kind of nonsense up with which we will not put</a:t>
            </a:r>
            <a:r>
              <a:rPr lang="en-US" dirty="0" smtClean="0"/>
              <a:t>.</a:t>
            </a:r>
            <a:endParaRPr lang="ru-RU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ru-RU" dirty="0" smtClean="0"/>
              <a:t>(5) </a:t>
            </a:r>
            <a:r>
              <a:rPr lang="en-US" dirty="0" smtClean="0"/>
              <a:t>I </a:t>
            </a:r>
            <a:r>
              <a:rPr lang="en-US" dirty="0"/>
              <a:t>can’t get no satisfaction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9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91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build syntactic structures by putting two things together (</a:t>
            </a:r>
            <a:r>
              <a:rPr lang="en-US" b="1" dirty="0" smtClean="0">
                <a:solidFill>
                  <a:schemeClr val="accent5"/>
                </a:solidFill>
              </a:rPr>
              <a:t>Merge</a:t>
            </a:r>
            <a:r>
              <a:rPr lang="en-US" dirty="0" smtClean="0"/>
              <a:t>) at each step. Every time we do that we get a constituent.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6200" r="46846" b="65018"/>
          <a:stretch/>
        </p:blipFill>
        <p:spPr>
          <a:xfrm>
            <a:off x="4630993" y="2606532"/>
            <a:ext cx="2930013" cy="23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896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build </a:t>
            </a:r>
            <a:r>
              <a:rPr lang="en-US" dirty="0" smtClean="0"/>
              <a:t>syntactic </a:t>
            </a:r>
            <a:r>
              <a:rPr lang="en-US" dirty="0"/>
              <a:t>structures by putting two things together (</a:t>
            </a:r>
            <a:r>
              <a:rPr lang="en-US" b="1" dirty="0">
                <a:solidFill>
                  <a:schemeClr val="accent5"/>
                </a:solidFill>
              </a:rPr>
              <a:t>Merge</a:t>
            </a:r>
            <a:r>
              <a:rPr lang="en-US" dirty="0"/>
              <a:t>) at each step. Every time we do that we get a constituent.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6344" r="37012" b="56845"/>
          <a:stretch/>
        </p:blipFill>
        <p:spPr>
          <a:xfrm>
            <a:off x="4199603" y="2604812"/>
            <a:ext cx="3792794" cy="33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9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Here are two trees for our ambiguous sentence from ‘Hot Fuzz’: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6487" r="14748" b="30036"/>
          <a:stretch/>
        </p:blipFill>
        <p:spPr>
          <a:xfrm>
            <a:off x="1889085" y="2182759"/>
            <a:ext cx="3841955" cy="431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16345" r="19386" b="42078"/>
          <a:stretch/>
        </p:blipFill>
        <p:spPr>
          <a:xfrm>
            <a:off x="6781924" y="2182759"/>
            <a:ext cx="3535927" cy="33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far our trees contain the information about the linear order and the hierarchical structure of our constituents, but that’s not enough.</a:t>
            </a:r>
          </a:p>
          <a:p>
            <a:pPr marL="0" indent="0">
              <a:buNone/>
            </a:pPr>
            <a:r>
              <a:rPr lang="en-US" dirty="0" smtClean="0"/>
              <a:t>We said that words belong to syntactic categories. So do larger constituents that we call </a:t>
            </a:r>
            <a:r>
              <a:rPr lang="en-US" b="1" dirty="0" smtClean="0">
                <a:solidFill>
                  <a:schemeClr val="accent5"/>
                </a:solidFill>
              </a:rPr>
              <a:t>phrases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are </a:t>
            </a:r>
            <a:r>
              <a:rPr lang="en-US" b="1" dirty="0">
                <a:solidFill>
                  <a:schemeClr val="accent5"/>
                </a:solidFill>
              </a:rPr>
              <a:t>Noun Phrases (NPs)</a:t>
            </a:r>
            <a:r>
              <a:rPr lang="en-US" dirty="0"/>
              <a:t>:</a:t>
            </a:r>
          </a:p>
          <a:p>
            <a:r>
              <a:rPr lang="en-US" dirty="0"/>
              <a:t>Hermione</a:t>
            </a:r>
          </a:p>
          <a:p>
            <a:r>
              <a:rPr lang="en-US" dirty="0"/>
              <a:t>the cat</a:t>
            </a:r>
          </a:p>
          <a:p>
            <a:r>
              <a:rPr lang="en-US" dirty="0"/>
              <a:t>the bemused Herbology professor</a:t>
            </a:r>
          </a:p>
          <a:p>
            <a:r>
              <a:rPr lang="en-US" dirty="0"/>
              <a:t>a Kalashnikov</a:t>
            </a:r>
          </a:p>
          <a:p>
            <a:r>
              <a:rPr lang="en-US" dirty="0"/>
              <a:t>a crackhead with a Kalashnikov</a:t>
            </a:r>
          </a:p>
          <a:p>
            <a:r>
              <a:rPr lang="en-US" dirty="0"/>
              <a:t>he</a:t>
            </a:r>
          </a:p>
          <a:p>
            <a:pPr marL="0" indent="0">
              <a:buNone/>
            </a:pPr>
            <a:r>
              <a:rPr lang="en-US" dirty="0"/>
              <a:t>NPs can be subjects and objects, can be substituted with a pronoun, can be targeted by it-clefts, and always contain nouns.</a:t>
            </a:r>
          </a:p>
        </p:txBody>
      </p:sp>
    </p:spTree>
    <p:extLst>
      <p:ext uri="{BB962C8B-B14F-4D97-AF65-F5344CB8AC3E}">
        <p14:creationId xmlns:p14="http://schemas.microsoft.com/office/powerpoint/2010/main" val="19436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 </a:t>
            </a:r>
            <a:r>
              <a:rPr lang="en-US" dirty="0" smtClean="0"/>
              <a:t>NPs are typically </a:t>
            </a:r>
            <a:r>
              <a:rPr lang="en-US" dirty="0"/>
              <a:t>followed by </a:t>
            </a:r>
            <a:r>
              <a:rPr lang="en-US" b="1" dirty="0">
                <a:solidFill>
                  <a:schemeClr val="accent5"/>
                </a:solidFill>
              </a:rPr>
              <a:t>Verb Phrases (VPs)</a:t>
            </a:r>
            <a:r>
              <a:rPr lang="en-US" dirty="0"/>
              <a:t>:</a:t>
            </a:r>
          </a:p>
          <a:p>
            <a:r>
              <a:rPr lang="en-US" dirty="0" smtClean="0"/>
              <a:t>sneezed</a:t>
            </a:r>
          </a:p>
          <a:p>
            <a:r>
              <a:rPr lang="en-US" dirty="0" smtClean="0"/>
              <a:t>petted the cat</a:t>
            </a:r>
          </a:p>
          <a:p>
            <a:r>
              <a:rPr lang="en-US" dirty="0" smtClean="0"/>
              <a:t>shot a crackhead with a Kalashnikov</a:t>
            </a:r>
          </a:p>
          <a:p>
            <a:r>
              <a:rPr lang="en-US" dirty="0"/>
              <a:t>said that Minerva had seen an </a:t>
            </a:r>
            <a:r>
              <a:rPr lang="en-US" dirty="0" smtClean="0"/>
              <a:t>extremely angry </a:t>
            </a:r>
            <a:r>
              <a:rPr lang="en-US" dirty="0"/>
              <a:t>hippogriff in her pajamas after five shots of firewhisky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VPs </a:t>
            </a:r>
            <a:r>
              <a:rPr lang="en-US" dirty="0"/>
              <a:t>can be replaced by </a:t>
            </a:r>
            <a:r>
              <a:rPr lang="en-US" i="1" dirty="0"/>
              <a:t>do (so)</a:t>
            </a:r>
            <a:r>
              <a:rPr lang="en-US" dirty="0"/>
              <a:t>, </a:t>
            </a:r>
            <a:r>
              <a:rPr lang="en-US" dirty="0" smtClean="0"/>
              <a:t>they always </a:t>
            </a:r>
            <a:r>
              <a:rPr lang="en-US" dirty="0"/>
              <a:t>contain a </a:t>
            </a:r>
            <a:r>
              <a:rPr lang="en-US" dirty="0" smtClean="0"/>
              <a:t>verb and may </a:t>
            </a:r>
            <a:r>
              <a:rPr lang="en-US" dirty="0"/>
              <a:t>also contain </a:t>
            </a:r>
            <a:r>
              <a:rPr lang="en-US" dirty="0" smtClean="0"/>
              <a:t>object NPs, embedded clauses, Prepositional Phrases,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Prepositional Phrases (PPs)</a:t>
            </a:r>
            <a:r>
              <a:rPr lang="en-US" dirty="0"/>
              <a:t> are phrases that contain a preposition followed by a </a:t>
            </a:r>
            <a:r>
              <a:rPr lang="en-US" dirty="0" smtClean="0"/>
              <a:t>NP:</a:t>
            </a:r>
          </a:p>
          <a:p>
            <a:r>
              <a:rPr lang="en-US" dirty="0" smtClean="0"/>
              <a:t>with a Kalashnikov</a:t>
            </a:r>
          </a:p>
          <a:p>
            <a:r>
              <a:rPr lang="en-US" dirty="0"/>
              <a:t>a</a:t>
            </a:r>
            <a:r>
              <a:rPr lang="en-US" dirty="0" smtClean="0"/>
              <a:t>t Hogwarts</a:t>
            </a:r>
          </a:p>
          <a:p>
            <a:r>
              <a:rPr lang="en-US" dirty="0" smtClean="0"/>
              <a:t>after five shots of firewhisky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can be targeted by it-clefts, and can </a:t>
            </a:r>
            <a:r>
              <a:rPr lang="en-US" dirty="0" smtClean="0"/>
              <a:t>sometimes </a:t>
            </a:r>
            <a:r>
              <a:rPr lang="en-US" dirty="0"/>
              <a:t>be substituted by </a:t>
            </a:r>
            <a:r>
              <a:rPr lang="en-US" i="1" dirty="0" smtClean="0"/>
              <a:t>there</a:t>
            </a:r>
            <a:r>
              <a:rPr lang="en-US" dirty="0" smtClean="0"/>
              <a:t> or </a:t>
            </a:r>
            <a:r>
              <a:rPr lang="en-US" i="1" dirty="0" smtClean="0"/>
              <a:t>then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Adjectival Phrases (AdjPs)</a:t>
            </a:r>
            <a:r>
              <a:rPr lang="en-US" dirty="0" smtClean="0"/>
              <a:t>:</a:t>
            </a:r>
          </a:p>
          <a:p>
            <a:r>
              <a:rPr lang="en-US" dirty="0" smtClean="0"/>
              <a:t>bemused</a:t>
            </a:r>
          </a:p>
          <a:p>
            <a:r>
              <a:rPr lang="en-US" dirty="0" smtClean="0"/>
              <a:t>angry</a:t>
            </a:r>
          </a:p>
          <a:p>
            <a:r>
              <a:rPr lang="en-US" dirty="0" smtClean="0"/>
              <a:t>extremely angry</a:t>
            </a:r>
          </a:p>
          <a:p>
            <a:r>
              <a:rPr lang="en-US" dirty="0" smtClean="0"/>
              <a:t>extremely angry at Minerva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Adverb Phrases (AdvPs)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extremely</a:t>
            </a:r>
          </a:p>
          <a:p>
            <a:r>
              <a:rPr lang="en-US" dirty="0" smtClean="0"/>
              <a:t>often</a:t>
            </a:r>
          </a:p>
          <a:p>
            <a:r>
              <a:rPr lang="en-US" dirty="0" smtClean="0"/>
              <a:t>very quickly</a:t>
            </a:r>
          </a:p>
          <a:p>
            <a:r>
              <a:rPr lang="en-US" dirty="0" smtClean="0"/>
              <a:t>more enthusiastically than usual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phrase has a </a:t>
            </a:r>
            <a:r>
              <a:rPr lang="en-US" b="1" dirty="0">
                <a:solidFill>
                  <a:schemeClr val="accent5"/>
                </a:solidFill>
              </a:rPr>
              <a:t>head</a:t>
            </a:r>
            <a:r>
              <a:rPr lang="en-US" dirty="0"/>
              <a:t>. VPs have V heads, AdjPs have </a:t>
            </a:r>
            <a:r>
              <a:rPr lang="en-US" dirty="0" err="1"/>
              <a:t>Adj</a:t>
            </a:r>
            <a:r>
              <a:rPr lang="en-US" dirty="0"/>
              <a:t> heads, AdvPs have </a:t>
            </a:r>
            <a:r>
              <a:rPr lang="en-US" dirty="0" err="1"/>
              <a:t>Adv</a:t>
            </a:r>
            <a:r>
              <a:rPr lang="en-US" dirty="0"/>
              <a:t> heads, and NPs have N heads.</a:t>
            </a:r>
          </a:p>
          <a:p>
            <a:pPr marL="0" indent="0">
              <a:buNone/>
            </a:pPr>
            <a:r>
              <a:rPr lang="en-US" dirty="0"/>
              <a:t>Sometimes, phrases also have </a:t>
            </a:r>
            <a:r>
              <a:rPr lang="en-US" b="1" dirty="0">
                <a:solidFill>
                  <a:schemeClr val="accent5"/>
                </a:solidFill>
              </a:rPr>
              <a:t>complements</a:t>
            </a:r>
            <a:r>
              <a:rPr lang="en-US" dirty="0"/>
              <a:t>. These are the things that heads “take” and that, together with the head, form a phrase. They follow the head and complete or enhance its meaning.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Additionally</a:t>
            </a:r>
            <a:r>
              <a:rPr lang="en-US" dirty="0"/>
              <a:t>, phrases can have </a:t>
            </a:r>
            <a:r>
              <a:rPr lang="en-US" b="1" dirty="0">
                <a:solidFill>
                  <a:schemeClr val="accent5"/>
                </a:solidFill>
              </a:rPr>
              <a:t>specifiers</a:t>
            </a:r>
            <a:r>
              <a:rPr lang="en-US" dirty="0"/>
              <a:t>. In this class, we won’t worry about what specifiers </a:t>
            </a:r>
            <a:r>
              <a:rPr lang="en-US" dirty="0" smtClean="0"/>
              <a:t>do—just </a:t>
            </a:r>
            <a:r>
              <a:rPr lang="en-US" dirty="0"/>
              <a:t>know that they are the first element in a phrase (when they are in a phrase).</a:t>
            </a:r>
          </a:p>
        </p:txBody>
      </p:sp>
    </p:spTree>
    <p:extLst>
      <p:ext uri="{BB962C8B-B14F-4D97-AF65-F5344CB8AC3E}">
        <p14:creationId xmlns:p14="http://schemas.microsoft.com/office/powerpoint/2010/main" val="29751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1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what our basic building block looks like: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86056"/>
            <a:ext cx="10515600" cy="531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We call this phrase-building template the </a:t>
            </a:r>
            <a:r>
              <a:rPr lang="en-US" b="1" dirty="0" smtClean="0">
                <a:solidFill>
                  <a:schemeClr val="accent5"/>
                </a:solidFill>
              </a:rPr>
              <a:t>X-bar schema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5484" r="38311" b="55843"/>
          <a:stretch/>
        </p:blipFill>
        <p:spPr>
          <a:xfrm>
            <a:off x="4632222" y="2222090"/>
            <a:ext cx="2927556" cy="28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What is syntax?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build sentences using a </a:t>
            </a:r>
            <a:r>
              <a:rPr lang="en-US" b="1" dirty="0">
                <a:solidFill>
                  <a:schemeClr val="accent5"/>
                </a:solidFill>
              </a:rPr>
              <a:t>mental lexicon </a:t>
            </a:r>
            <a:r>
              <a:rPr lang="en-US" dirty="0"/>
              <a:t>and a set of </a:t>
            </a:r>
            <a:r>
              <a:rPr lang="en-US" b="1" dirty="0">
                <a:solidFill>
                  <a:schemeClr val="accent5"/>
                </a:solidFill>
              </a:rPr>
              <a:t>syntactic rules</a:t>
            </a:r>
            <a:r>
              <a:rPr lang="en-US" dirty="0"/>
              <a:t>. It is the syntactic rules of a language that determine whether a sentence is grammatical or not.</a:t>
            </a:r>
          </a:p>
          <a:p>
            <a:pPr marL="0" indent="0">
              <a:buNone/>
            </a:pPr>
            <a:r>
              <a:rPr lang="en-US" dirty="0"/>
              <a:t>These rules specify: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words can be combined into phrases, and phrases into </a:t>
            </a:r>
            <a:r>
              <a:rPr lang="en-US" dirty="0" smtClean="0"/>
              <a:t>sentences </a:t>
            </a:r>
          </a:p>
          <a:p>
            <a:pPr marL="457200" lvl="1" indent="0">
              <a:buNone/>
            </a:pPr>
            <a:r>
              <a:rPr lang="en-US" dirty="0" smtClean="0"/>
              <a:t>(6) Nobody </a:t>
            </a:r>
            <a:r>
              <a:rPr lang="en-US" dirty="0"/>
              <a:t>is despised who can manage a </a:t>
            </a:r>
            <a:r>
              <a:rPr lang="en-US" dirty="0" smtClean="0"/>
              <a:t>hippogriff. </a:t>
            </a:r>
          </a:p>
          <a:p>
            <a:pPr marL="457200" lvl="1" indent="0">
              <a:buNone/>
            </a:pPr>
            <a:r>
              <a:rPr lang="en-US" dirty="0" smtClean="0"/>
              <a:t>(7) *A hippogriff </a:t>
            </a:r>
            <a:r>
              <a:rPr lang="en-US" dirty="0"/>
              <a:t>can despised is who nobody manage. </a:t>
            </a:r>
          </a:p>
          <a:p>
            <a:r>
              <a:rPr lang="en-US" dirty="0" smtClean="0"/>
              <a:t>how </a:t>
            </a:r>
            <a:r>
              <a:rPr lang="en-US" dirty="0"/>
              <a:t>different combinations of the same words </a:t>
            </a:r>
            <a:r>
              <a:rPr lang="en-US" dirty="0" smtClean="0"/>
              <a:t>yield </a:t>
            </a:r>
            <a:r>
              <a:rPr lang="en-US" dirty="0"/>
              <a:t>different </a:t>
            </a:r>
            <a:r>
              <a:rPr lang="en-US" dirty="0" smtClean="0"/>
              <a:t>meanings</a:t>
            </a:r>
          </a:p>
          <a:p>
            <a:pPr marL="457200" lvl="1" indent="0">
              <a:buNone/>
            </a:pPr>
            <a:r>
              <a:rPr lang="en-US" dirty="0" smtClean="0"/>
              <a:t>(8) Ron sees </a:t>
            </a:r>
            <a:r>
              <a:rPr lang="en-US" dirty="0"/>
              <a:t>what </a:t>
            </a:r>
            <a:r>
              <a:rPr lang="en-US" dirty="0" smtClean="0"/>
              <a:t>he eats. </a:t>
            </a:r>
          </a:p>
          <a:p>
            <a:pPr marL="457200" lvl="1" indent="0">
              <a:buNone/>
            </a:pPr>
            <a:r>
              <a:rPr lang="en-US" dirty="0" smtClean="0"/>
              <a:t>(9) Ron eats </a:t>
            </a:r>
            <a:r>
              <a:rPr lang="en-US" dirty="0"/>
              <a:t>what </a:t>
            </a:r>
            <a:r>
              <a:rPr lang="en-US" dirty="0" smtClean="0"/>
              <a:t>he sees.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a sentence is grammatical according to this set of rules, we say that it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/>
                </a:solidFill>
              </a:rPr>
              <a:t>generated</a:t>
            </a:r>
            <a:r>
              <a:rPr lang="en-US" dirty="0" smtClean="0"/>
              <a:t> by the grammar. </a:t>
            </a:r>
          </a:p>
        </p:txBody>
      </p:sp>
    </p:spTree>
    <p:extLst>
      <p:ext uri="{BB962C8B-B14F-4D97-AF65-F5344CB8AC3E}">
        <p14:creationId xmlns:p14="http://schemas.microsoft.com/office/powerpoint/2010/main" val="32439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lines </a:t>
            </a:r>
            <a:r>
              <a:rPr lang="en-US" dirty="0"/>
              <a:t>that connect parts of a</a:t>
            </a:r>
            <a:r>
              <a:rPr lang="en-US" dirty="0" smtClean="0"/>
              <a:t> </a:t>
            </a:r>
            <a:r>
              <a:rPr lang="en-US" dirty="0"/>
              <a:t>tree are called </a:t>
            </a:r>
            <a:r>
              <a:rPr lang="en-US" b="1" dirty="0">
                <a:solidFill>
                  <a:schemeClr val="accent5"/>
                </a:solidFill>
              </a:rPr>
              <a:t>branches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ends of branches are called </a:t>
            </a:r>
            <a:r>
              <a:rPr lang="en-US" b="1" dirty="0" smtClean="0">
                <a:solidFill>
                  <a:schemeClr val="accent5"/>
                </a:solidFill>
              </a:rPr>
              <a:t>nodes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topmost node in </a:t>
            </a:r>
            <a:r>
              <a:rPr lang="en-US" dirty="0" smtClean="0"/>
              <a:t>a </a:t>
            </a:r>
            <a:r>
              <a:rPr lang="en-US" dirty="0"/>
              <a:t>tree is called a </a:t>
            </a:r>
            <a:r>
              <a:rPr lang="en-US" b="1" dirty="0">
                <a:solidFill>
                  <a:schemeClr val="accent5"/>
                </a:solidFill>
              </a:rPr>
              <a:t>root </a:t>
            </a:r>
            <a:r>
              <a:rPr lang="en-US" b="1" dirty="0" smtClean="0">
                <a:solidFill>
                  <a:schemeClr val="accent5"/>
                </a:solidFill>
              </a:rPr>
              <a:t>node</a:t>
            </a:r>
            <a:r>
              <a:rPr lang="en-US" dirty="0" smtClean="0"/>
              <a:t>. Here it’s XP.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Nodes </a:t>
            </a:r>
            <a:r>
              <a:rPr lang="en-US" dirty="0"/>
              <a:t>that have no branches below them are called </a:t>
            </a:r>
            <a:r>
              <a:rPr lang="en-US" b="1" dirty="0">
                <a:solidFill>
                  <a:schemeClr val="accent5"/>
                </a:solidFill>
              </a:rPr>
              <a:t>terminal nodes</a:t>
            </a:r>
            <a:r>
              <a:rPr lang="en-US" dirty="0" smtClean="0"/>
              <a:t>. X, ‘specifier’, and ‘complement’ are terminal nodes.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node </a:t>
            </a:r>
            <a:r>
              <a:rPr lang="en-US" b="1" dirty="0">
                <a:solidFill>
                  <a:schemeClr val="accent5"/>
                </a:solidFill>
              </a:rPr>
              <a:t>dominates</a:t>
            </a:r>
            <a:r>
              <a:rPr lang="en-US" dirty="0"/>
              <a:t> the nodes below it that it is connected to</a:t>
            </a:r>
            <a:r>
              <a:rPr lang="en-US" dirty="0" smtClean="0"/>
              <a:t>. E.g., X' dominates X and ‘complement’; XP dominates all the other nodes.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node that immediately dominates another is its </a:t>
            </a:r>
            <a:r>
              <a:rPr lang="en-US" b="1" dirty="0">
                <a:solidFill>
                  <a:schemeClr val="accent5"/>
                </a:solidFill>
              </a:rPr>
              <a:t>mother</a:t>
            </a:r>
            <a:r>
              <a:rPr lang="en-US" dirty="0" smtClean="0"/>
              <a:t>. E.g., X' is the mother of X and ‘complement’.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node that is immediately dominated by another is its </a:t>
            </a:r>
            <a:r>
              <a:rPr lang="en-US" b="1" dirty="0">
                <a:solidFill>
                  <a:schemeClr val="accent5"/>
                </a:solidFill>
              </a:rPr>
              <a:t>daughter</a:t>
            </a:r>
            <a:r>
              <a:rPr lang="en-US" dirty="0" smtClean="0"/>
              <a:t>. E.g., ‘specifier’ is XP’s daughter.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Two nodes that share a mother are </a:t>
            </a:r>
            <a:r>
              <a:rPr lang="en-US" b="1" dirty="0">
                <a:solidFill>
                  <a:schemeClr val="accent5"/>
                </a:solidFill>
              </a:rPr>
              <a:t>sisters</a:t>
            </a:r>
            <a:r>
              <a:rPr lang="en-US" dirty="0" smtClean="0"/>
              <a:t>. E.g., ‘specifier’ and X' are sisters.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When we </a:t>
            </a:r>
            <a:r>
              <a:rPr lang="en-US" dirty="0" smtClean="0"/>
              <a:t>don’t want </a:t>
            </a:r>
            <a:r>
              <a:rPr lang="en-US" dirty="0"/>
              <a:t>to specify the full structure of a non-terminal node, we will use triangles. Unless you’re told to use triangles, don’t.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5484" r="38831" b="55843"/>
          <a:stretch/>
        </p:blipFill>
        <p:spPr>
          <a:xfrm>
            <a:off x="9326880" y="91440"/>
            <a:ext cx="2703848" cy="2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6487" r="58164" b="75484"/>
          <a:stretch/>
        </p:blipFill>
        <p:spPr>
          <a:xfrm>
            <a:off x="8229600" y="3466563"/>
            <a:ext cx="1784543" cy="100948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53599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NP </a:t>
            </a:r>
            <a:r>
              <a:rPr lang="en-US" i="1" dirty="0" smtClean="0"/>
              <a:t>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53599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NP </a:t>
            </a:r>
            <a:r>
              <a:rPr lang="en-US" i="1" dirty="0" smtClean="0"/>
              <a:t>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head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6487" r="57793" b="75341"/>
          <a:stretch/>
        </p:blipFill>
        <p:spPr>
          <a:xfrm>
            <a:off x="8229600" y="3467638"/>
            <a:ext cx="1820588" cy="10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53599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NP </a:t>
            </a:r>
            <a:r>
              <a:rPr lang="en-US" i="1" dirty="0" smtClean="0"/>
              <a:t>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head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the head have a complement?</a:t>
            </a:r>
            <a:r>
              <a:rPr lang="en-US" dirty="0" smtClean="0"/>
              <a:t> No. Project </a:t>
            </a:r>
            <a:r>
              <a:rPr lang="en-US" dirty="0"/>
              <a:t>the N' </a:t>
            </a:r>
            <a:r>
              <a:rPr lang="en-US" dirty="0" smtClean="0"/>
              <a:t>node anyway.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6345" r="58164" b="67168"/>
          <a:stretch/>
        </p:blipFill>
        <p:spPr>
          <a:xfrm>
            <a:off x="8229599" y="2897370"/>
            <a:ext cx="1784543" cy="20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53599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NP </a:t>
            </a:r>
            <a:r>
              <a:rPr lang="en-US" i="1" dirty="0" smtClean="0"/>
              <a:t>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head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 head have a complement? No. Project </a:t>
            </a:r>
            <a:r>
              <a:rPr lang="en-US" dirty="0"/>
              <a:t>the N' </a:t>
            </a:r>
            <a:r>
              <a:rPr lang="en-US" dirty="0" smtClean="0"/>
              <a:t>node anyway.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 head have a specifier? Yes, it’s </a:t>
            </a:r>
            <a:r>
              <a:rPr lang="en-US" i="1" dirty="0" smtClean="0"/>
              <a:t>the</a:t>
            </a:r>
            <a:r>
              <a:rPr lang="en-US" dirty="0" smtClean="0"/>
              <a:t>. Merge </a:t>
            </a:r>
            <a:r>
              <a:rPr lang="en-US" dirty="0"/>
              <a:t>the D and the N' </a:t>
            </a:r>
            <a:r>
              <a:rPr lang="en-US" dirty="0" smtClean="0"/>
              <a:t>nodes and </a:t>
            </a:r>
            <a:r>
              <a:rPr lang="en-US" dirty="0"/>
              <a:t>label the </a:t>
            </a:r>
            <a:r>
              <a:rPr lang="en-US" dirty="0" smtClean="0"/>
              <a:t>result as NP.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15483" r="61133" b="60144"/>
          <a:stretch/>
        </p:blipFill>
        <p:spPr>
          <a:xfrm>
            <a:off x="8229600" y="2401617"/>
            <a:ext cx="1514161" cy="30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53599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VP </a:t>
            </a:r>
            <a:r>
              <a:rPr lang="en-US" i="1" dirty="0" smtClean="0"/>
              <a:t>petted 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16824" r="46104" b="75341"/>
          <a:stretch/>
        </p:blipFill>
        <p:spPr>
          <a:xfrm>
            <a:off x="8229600" y="3441313"/>
            <a:ext cx="3136455" cy="98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53599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VP </a:t>
            </a:r>
            <a:r>
              <a:rPr lang="en-US" i="1" dirty="0" smtClean="0"/>
              <a:t>petted 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head.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16631" r="46475" b="75197"/>
          <a:stretch/>
        </p:blipFill>
        <p:spPr>
          <a:xfrm>
            <a:off x="8229600" y="3420093"/>
            <a:ext cx="3100411" cy="10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653599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VP </a:t>
            </a:r>
            <a:r>
              <a:rPr lang="en-US" i="1" dirty="0" smtClean="0"/>
              <a:t>petted 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head.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 head have a complement? Yes, it’s </a:t>
            </a:r>
            <a:r>
              <a:rPr lang="en-US" i="1" dirty="0" smtClean="0"/>
              <a:t>the cat</a:t>
            </a:r>
            <a:r>
              <a:rPr lang="en-US" dirty="0" smtClean="0"/>
              <a:t>. We’ve built it before. Merge the head with the complement and label the resulting node as V'.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5196" r="52227" b="49965"/>
          <a:stretch/>
        </p:blipFill>
        <p:spPr>
          <a:xfrm>
            <a:off x="8229600" y="1743672"/>
            <a:ext cx="2361352" cy="43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535994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Building the VP </a:t>
            </a:r>
            <a:r>
              <a:rPr lang="en-US" i="1" dirty="0" smtClean="0"/>
              <a:t>petted the cat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head.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 head have a complement? Yes, it’s </a:t>
            </a:r>
            <a:r>
              <a:rPr lang="en-US" i="1" dirty="0" smtClean="0"/>
              <a:t>the cat</a:t>
            </a:r>
            <a:r>
              <a:rPr lang="en-US" dirty="0" smtClean="0"/>
              <a:t>. We’ve built it before. Merge the head with the complement and label the resulting node as V'.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the head have a specifier? No. Project the VP node anyway.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5484" r="52412" b="41649"/>
          <a:stretch/>
        </p:blipFill>
        <p:spPr>
          <a:xfrm>
            <a:off x="8229600" y="1238992"/>
            <a:ext cx="2343379" cy="53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Can this give us all the infinity of the human language?</a:t>
            </a:r>
          </a:p>
          <a:p>
            <a:pPr marL="0" indent="0">
              <a:buNone/>
            </a:pPr>
            <a:r>
              <a:rPr lang="en-US" dirty="0" smtClean="0"/>
              <a:t>Yes</a:t>
            </a:r>
            <a:r>
              <a:rPr lang="en-US" dirty="0"/>
              <a:t>, with two extra bits: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Recursion</a:t>
            </a:r>
            <a:r>
              <a:rPr lang="en-US" dirty="0" smtClean="0"/>
              <a:t>: </a:t>
            </a:r>
            <a:r>
              <a:rPr lang="en-US" dirty="0"/>
              <a:t>Phrases can be inside other </a:t>
            </a:r>
            <a:r>
              <a:rPr lang="en-US" dirty="0" smtClean="0"/>
              <a:t>phrases:</a:t>
            </a:r>
          </a:p>
          <a:p>
            <a:pPr marL="0" indent="0">
              <a:buNone/>
            </a:pPr>
            <a:r>
              <a:rPr lang="en-US" dirty="0" smtClean="0"/>
              <a:t>(38) the therapist of the father of the cousin of my friend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Adjuncts</a:t>
            </a:r>
            <a:r>
              <a:rPr lang="en-US" dirty="0"/>
              <a:t>: Phrases that modify heads, but are neither complements nor specifiers. They are sisters to </a:t>
            </a:r>
            <a:r>
              <a:rPr lang="en-US" dirty="0" smtClean="0"/>
              <a:t>X' </a:t>
            </a:r>
            <a:r>
              <a:rPr lang="en-US" dirty="0"/>
              <a:t>and daughters to </a:t>
            </a:r>
            <a:r>
              <a:rPr lang="en-US" dirty="0" smtClean="0"/>
              <a:t>X', </a:t>
            </a:r>
            <a:r>
              <a:rPr lang="en-US" dirty="0"/>
              <a:t>which in combination with </a:t>
            </a:r>
            <a:r>
              <a:rPr lang="en-US" dirty="0" smtClean="0"/>
              <a:t>multiple X' </a:t>
            </a:r>
            <a:r>
              <a:rPr lang="en-US" dirty="0"/>
              <a:t>projections means that one phrase can in theory have an infinite number of </a:t>
            </a:r>
            <a:r>
              <a:rPr lang="en-US" dirty="0" smtClean="0"/>
              <a:t>adjuncts:</a:t>
            </a:r>
          </a:p>
          <a:p>
            <a:pPr marL="0" indent="0">
              <a:buNone/>
            </a:pPr>
            <a:r>
              <a:rPr lang="en-US" dirty="0" smtClean="0"/>
              <a:t>(39) brewed this </a:t>
            </a:r>
            <a:r>
              <a:rPr lang="en-US" b="1" dirty="0" smtClean="0"/>
              <a:t>potent</a:t>
            </a:r>
            <a:r>
              <a:rPr lang="en-US" dirty="0" smtClean="0"/>
              <a:t> </a:t>
            </a:r>
            <a:r>
              <a:rPr lang="en-US" b="1" dirty="0" smtClean="0"/>
              <a:t>smelly green</a:t>
            </a:r>
            <a:r>
              <a:rPr lang="en-US" dirty="0" smtClean="0"/>
              <a:t> potion </a:t>
            </a:r>
            <a:r>
              <a:rPr lang="en-US" b="1" dirty="0" smtClean="0"/>
              <a:t>in a copper cauldron in the bathroom at midnight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AdjPs, AdvPs, and PPs are often adjuncts.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Syntactic categories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1" action="ppaction://hlinksldjump"/>
              </a:rPr>
              <a:t>In-class practice III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2" action="ppaction://hlinksldjump"/>
              </a:rPr>
              <a:t>Embedding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3" action="ppaction://hlinksldjump"/>
              </a:rPr>
              <a:t>Movement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5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our X-bar schema actually looks like this: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5484" r="38497" b="37061"/>
          <a:stretch/>
        </p:blipFill>
        <p:spPr>
          <a:xfrm>
            <a:off x="838199" y="2172929"/>
            <a:ext cx="2612923" cy="42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Building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Algorithm </a:t>
            </a:r>
            <a:r>
              <a:rPr lang="en-US" dirty="0"/>
              <a:t>of building an XP: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the terminal nodes with their syntactic categories.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head X.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X have a complement? If yes, build the complement (following this very algorithm) and merge it with X, labeling the resulting node as X'. If there is no complement, project the X' node anyway.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the XP contain any adjuncts? If yes, merge them with X', labeling each resulting node as X'.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the XP contain a specifier? If yes, merge it with the topmost X', labeling the resulting node as XP. If there is no specifier, project the XP node anyway.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43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In-class practice II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1" action="ppaction://hlinksldjump"/>
              </a:rPr>
              <a:t>In-class practice III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2" action="ppaction://hlinksldjump"/>
              </a:rPr>
              <a:t>Embedding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3" action="ppaction://hlinksldjump"/>
              </a:rPr>
              <a:t>Movement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5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In-class practice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 the following phrases using the algorithm of building an XP:</a:t>
            </a:r>
          </a:p>
          <a:p>
            <a:r>
              <a:rPr lang="en-US" dirty="0" smtClean="0"/>
              <a:t>the professor of Arithmancy</a:t>
            </a:r>
          </a:p>
          <a:p>
            <a:r>
              <a:rPr lang="en-US" dirty="0" smtClean="0"/>
              <a:t>an extremely angry hippogriff</a:t>
            </a:r>
          </a:p>
          <a:p>
            <a:r>
              <a:rPr lang="en-US" dirty="0"/>
              <a:t>very afraid of </a:t>
            </a:r>
            <a:r>
              <a:rPr lang="en-US" dirty="0" smtClean="0"/>
              <a:t>basilisks</a:t>
            </a:r>
          </a:p>
          <a:p>
            <a:r>
              <a:rPr lang="en-US" dirty="0" smtClean="0"/>
              <a:t>punched Draco in the face</a:t>
            </a:r>
          </a:p>
          <a:p>
            <a:r>
              <a:rPr lang="en-US" dirty="0" smtClean="0"/>
              <a:t>brewed this smelly green potion in the bathroom at midnight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45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Building sentences</a:t>
            </a:r>
          </a:p>
          <a:p>
            <a:pPr marL="0" indent="0">
              <a:buNone/>
            </a:pPr>
            <a:r>
              <a:rPr lang="en-US" dirty="0">
                <a:hlinkClick r:id="rId11" action="ppaction://hlinksldjump"/>
              </a:rPr>
              <a:t>In-class practice III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2" action="ppaction://hlinksldjump"/>
              </a:rPr>
              <a:t>Embedding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3" action="ppaction://hlinksldjump"/>
              </a:rPr>
              <a:t>Movement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4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Building sentences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said that every phrase (XP) has a head (X), and we have successfully drawn trees for NPs, VPs, </a:t>
            </a:r>
            <a:r>
              <a:rPr lang="en-US" dirty="0" smtClean="0"/>
              <a:t>PPs, AdjPs, and AdvPs.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 also said that every constituent is subsumed under one node of a tree, but we also said sentences are constituents.</a:t>
            </a:r>
          </a:p>
          <a:p>
            <a:pPr marL="0" indent="0">
              <a:buNone/>
            </a:pPr>
            <a:r>
              <a:rPr lang="en-US" dirty="0" smtClean="0"/>
              <a:t>So, how </a:t>
            </a:r>
            <a:r>
              <a:rPr lang="en-US" dirty="0"/>
              <a:t>do we make </a:t>
            </a:r>
            <a:r>
              <a:rPr lang="en-US" dirty="0" smtClean="0"/>
              <a:t>trees </a:t>
            </a:r>
            <a:r>
              <a:rPr lang="en-US" dirty="0"/>
              <a:t>for </a:t>
            </a:r>
            <a:r>
              <a:rPr lang="en-US" dirty="0" smtClean="0"/>
              <a:t>sentences? What </a:t>
            </a:r>
            <a:r>
              <a:rPr lang="en-US" dirty="0"/>
              <a:t>is the head of a sentence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To answer this question think about the constituent structure of the following sentences:</a:t>
            </a:r>
          </a:p>
          <a:p>
            <a:pPr marL="0" indent="0">
              <a:buNone/>
            </a:pPr>
            <a:r>
              <a:rPr lang="en-US" dirty="0" smtClean="0"/>
              <a:t>(40) Snape will brew a potion.</a:t>
            </a:r>
          </a:p>
          <a:p>
            <a:pPr marL="0" indent="0">
              <a:buNone/>
            </a:pPr>
            <a:r>
              <a:rPr lang="en-US" dirty="0" smtClean="0"/>
              <a:t>(41) Hermione might punch Draco.</a:t>
            </a:r>
          </a:p>
        </p:txBody>
      </p:sp>
    </p:spTree>
    <p:extLst>
      <p:ext uri="{BB962C8B-B14F-4D97-AF65-F5344CB8AC3E}">
        <p14:creationId xmlns:p14="http://schemas.microsoft.com/office/powerpoint/2010/main" val="36616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Building sentences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Sentences are headed by </a:t>
            </a:r>
            <a:r>
              <a:rPr lang="en-US" b="1" dirty="0" smtClean="0">
                <a:solidFill>
                  <a:schemeClr val="accent5"/>
                </a:solidFill>
              </a:rPr>
              <a:t>Tense (T)</a:t>
            </a:r>
            <a:r>
              <a:rPr lang="en-US" dirty="0" smtClean="0"/>
              <a:t>, a head that hosts morphemes realizing tense and aspect as well as modals. </a:t>
            </a:r>
          </a:p>
          <a:p>
            <a:pPr marL="0" indent="0">
              <a:buNone/>
            </a:pPr>
            <a:r>
              <a:rPr lang="en-US" dirty="0" smtClean="0"/>
              <a:t>Just like you can’t have an NP without a noun, you can’t have a sentences without Tense:</a:t>
            </a:r>
          </a:p>
          <a:p>
            <a:pPr marL="0" indent="0">
              <a:buNone/>
            </a:pPr>
            <a:r>
              <a:rPr lang="en-US" dirty="0" smtClean="0"/>
              <a:t>(40)' *Snape brew </a:t>
            </a:r>
            <a:r>
              <a:rPr lang="en-US" dirty="0"/>
              <a:t>a potion.</a:t>
            </a:r>
          </a:p>
          <a:p>
            <a:pPr marL="0" indent="0">
              <a:buNone/>
            </a:pPr>
            <a:r>
              <a:rPr lang="en-US" dirty="0" smtClean="0"/>
              <a:t>(41)' *Hermione punch Draco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2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Building sentences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147"/>
            <a:ext cx="10515600" cy="108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Since every sentence has a T, sentences are </a:t>
            </a:r>
            <a:r>
              <a:rPr lang="en-US" b="1" dirty="0" smtClean="0">
                <a:solidFill>
                  <a:schemeClr val="accent5"/>
                </a:solidFill>
              </a:rPr>
              <a:t>Tense Phrases (TPs)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 takes predicates as </a:t>
            </a:r>
            <a:r>
              <a:rPr lang="en-US" dirty="0" smtClean="0"/>
              <a:t>complements </a:t>
            </a:r>
            <a:r>
              <a:rPr lang="en-US" dirty="0"/>
              <a:t>and subjects as </a:t>
            </a:r>
            <a:r>
              <a:rPr lang="en-US" dirty="0" smtClean="0"/>
              <a:t>specifiers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5851" r="36085" b="48101"/>
          <a:stretch/>
        </p:blipFill>
        <p:spPr>
          <a:xfrm>
            <a:off x="1850922" y="2772696"/>
            <a:ext cx="3078209" cy="355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5797" r="27550" b="44086"/>
          <a:stretch/>
        </p:blipFill>
        <p:spPr>
          <a:xfrm>
            <a:off x="6613314" y="2772696"/>
            <a:ext cx="3727763" cy="39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Building sentences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about these?</a:t>
            </a:r>
          </a:p>
          <a:p>
            <a:pPr marL="0" indent="0">
              <a:buNone/>
            </a:pPr>
            <a:r>
              <a:rPr lang="en-US" dirty="0" smtClean="0"/>
              <a:t>(42) Hermione </a:t>
            </a:r>
            <a:r>
              <a:rPr lang="en-US" dirty="0"/>
              <a:t>punched Draco.</a:t>
            </a:r>
          </a:p>
          <a:p>
            <a:pPr marL="0" indent="0">
              <a:buNone/>
            </a:pPr>
            <a:r>
              <a:rPr lang="en-US" dirty="0" smtClean="0"/>
              <a:t>(43) Snape brews potions.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English, </a:t>
            </a:r>
            <a:r>
              <a:rPr lang="en-US" dirty="0" smtClean="0"/>
              <a:t>the morpheme hosted in T </a:t>
            </a:r>
            <a:r>
              <a:rPr lang="en-US" dirty="0"/>
              <a:t>is not always a stand-alone </a:t>
            </a:r>
            <a:r>
              <a:rPr lang="en-US" dirty="0" smtClean="0"/>
              <a:t>element. </a:t>
            </a:r>
          </a:p>
          <a:p>
            <a:pPr marL="0" indent="0">
              <a:buNone/>
            </a:pPr>
            <a:r>
              <a:rPr lang="en-US" dirty="0" smtClean="0"/>
              <a:t>In the simple (non-progressive) past tense, if </a:t>
            </a:r>
            <a:r>
              <a:rPr lang="en-US" dirty="0"/>
              <a:t>there is no </a:t>
            </a:r>
            <a:r>
              <a:rPr lang="en-US" i="1" dirty="0" smtClean="0"/>
              <a:t>do</a:t>
            </a:r>
            <a:r>
              <a:rPr lang="en-US" dirty="0" smtClean="0"/>
              <a:t>-support, the tense affix shows </a:t>
            </a:r>
            <a:r>
              <a:rPr lang="en-US" dirty="0"/>
              <a:t>up on the </a:t>
            </a:r>
            <a:r>
              <a:rPr lang="en-US" dirty="0" smtClean="0"/>
              <a:t>lexical verb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same happens in </a:t>
            </a:r>
            <a:r>
              <a:rPr lang="en-US" dirty="0" smtClean="0"/>
              <a:t>the simple </a:t>
            </a:r>
            <a:r>
              <a:rPr lang="en-US" dirty="0"/>
              <a:t>present </a:t>
            </a:r>
            <a:r>
              <a:rPr lang="en-US" dirty="0" smtClean="0"/>
              <a:t>tense if </a:t>
            </a:r>
            <a:r>
              <a:rPr lang="en-US" dirty="0"/>
              <a:t>the subject is third person </a:t>
            </a:r>
            <a:r>
              <a:rPr lang="en-US" dirty="0" smtClean="0"/>
              <a:t>singular. </a:t>
            </a:r>
          </a:p>
        </p:txBody>
      </p:sp>
    </p:spTree>
    <p:extLst>
      <p:ext uri="{BB962C8B-B14F-4D97-AF65-F5344CB8AC3E}">
        <p14:creationId xmlns:p14="http://schemas.microsoft.com/office/powerpoint/2010/main" val="35116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Building sentences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92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will still assume that the relevant affixes are hosted in T and will not worry about where they are pronounced: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5627" r="31632" b="46810"/>
          <a:stretch/>
        </p:blipFill>
        <p:spPr>
          <a:xfrm>
            <a:off x="2011680" y="2611623"/>
            <a:ext cx="3429000" cy="3712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5627" r="39610" b="49964"/>
          <a:stretch/>
        </p:blipFill>
        <p:spPr>
          <a:xfrm>
            <a:off x="7386976" y="2611623"/>
            <a:ext cx="2795784" cy="33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our mental lexicon we store </a:t>
            </a:r>
            <a:r>
              <a:rPr lang="en-US" b="1" dirty="0" smtClean="0">
                <a:solidFill>
                  <a:schemeClr val="accent5"/>
                </a:solidFill>
              </a:rPr>
              <a:t>lexical items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Here’s a toy lexical entry for </a:t>
            </a:r>
            <a:r>
              <a:rPr lang="en-US" i="1" dirty="0" smtClean="0"/>
              <a:t>wombat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syntactic information that is part of our lexical entries </a:t>
            </a:r>
            <a:r>
              <a:rPr lang="en-US" dirty="0" smtClean="0"/>
              <a:t>specifies </a:t>
            </a:r>
            <a:r>
              <a:rPr lang="en-US" dirty="0"/>
              <a:t>the </a:t>
            </a:r>
            <a:r>
              <a:rPr lang="en-US" b="1" dirty="0">
                <a:solidFill>
                  <a:schemeClr val="accent5"/>
                </a:solidFill>
              </a:rPr>
              <a:t>syntactic category </a:t>
            </a:r>
            <a:r>
              <a:rPr lang="en-US" dirty="0"/>
              <a:t>a lexical item belongs to.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94331"/>
              </p:ext>
            </p:extLst>
          </p:nvPr>
        </p:nvGraphicFramePr>
        <p:xfrm>
          <a:off x="838200" y="2544559"/>
          <a:ext cx="8127999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574">
                  <a:extLst>
                    <a:ext uri="{9D8B030D-6E8A-4147-A177-3AD203B41FA5}">
                      <a16:colId xmlns:a16="http://schemas.microsoft.com/office/drawing/2014/main" val="4075067246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val="1571136270"/>
                    </a:ext>
                  </a:extLst>
                </a:gridCol>
                <a:gridCol w="5515076">
                  <a:extLst>
                    <a:ext uri="{9D8B030D-6E8A-4147-A177-3AD203B41FA5}">
                      <a16:colId xmlns:a16="http://schemas.microsoft.com/office/drawing/2014/main" val="1598712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</a:rPr>
                        <a:t>wombat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phonology: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/'wɑmˌbæt/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7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syntax: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noun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95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semantics: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{x | x is a wombat}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7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concept: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818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8" y="3731035"/>
            <a:ext cx="2084440" cy="13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51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1" action="ppaction://hlinksldjump"/>
              </a:rPr>
              <a:t>Building sentences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chemeClr val="accent5"/>
                </a:solidFill>
              </a:rPr>
              <a:t>In-class practice III</a:t>
            </a:r>
          </a:p>
          <a:p>
            <a:pPr marL="0" indent="0">
              <a:buNone/>
            </a:pPr>
            <a:r>
              <a:rPr lang="en-US" dirty="0">
                <a:hlinkClick r:id="rId12" action="ppaction://hlinksldjump"/>
              </a:rPr>
              <a:t>Embedding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3" action="ppaction://hlinksldjump"/>
              </a:rPr>
              <a:t>Movement</a:t>
            </a:r>
            <a:endParaRPr lang="en-US" dirty="0"/>
          </a:p>
          <a:p>
            <a:pPr marL="0" indent="0">
              <a:buNone/>
            </a:pPr>
            <a:r>
              <a:rPr lang="en-US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5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In-class practice III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 the trees of the following sentences:</a:t>
            </a:r>
          </a:p>
          <a:p>
            <a:r>
              <a:rPr lang="en-US" dirty="0" smtClean="0"/>
              <a:t>The professor of Herbology should water her potted plants with care.</a:t>
            </a:r>
          </a:p>
          <a:p>
            <a:r>
              <a:rPr lang="en-US" dirty="0" smtClean="0"/>
              <a:t>Snape bullies Neville </a:t>
            </a:r>
            <a:r>
              <a:rPr lang="en-US" dirty="0"/>
              <a:t>mercilessly for </a:t>
            </a:r>
            <a:r>
              <a:rPr lang="en-US" dirty="0" smtClean="0"/>
              <a:t>his ineptitude in Potions.</a:t>
            </a:r>
            <a:endParaRPr lang="en-US" dirty="0"/>
          </a:p>
          <a:p>
            <a:r>
              <a:rPr lang="en-US" dirty="0" smtClean="0"/>
              <a:t>A very logical Ravenclaw questioned the rules of the magical world.</a:t>
            </a:r>
          </a:p>
          <a:p>
            <a:r>
              <a:rPr lang="en-US" dirty="0" smtClean="0"/>
              <a:t>The nurse treated a student with a broken wand.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47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1" action="ppaction://hlinksldjump"/>
              </a:rPr>
              <a:t>Building </a:t>
            </a:r>
            <a:r>
              <a:rPr lang="en-US" dirty="0" smtClean="0">
                <a:hlinkClick r:id="rId11" action="ppaction://hlinksldjump"/>
              </a:rPr>
              <a:t>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2" action="ppaction://hlinksldjump"/>
              </a:rPr>
              <a:t>In-class practice III</a:t>
            </a:r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chemeClr val="accent5"/>
                </a:solidFill>
              </a:rPr>
              <a:t>Embedding</a:t>
            </a:r>
          </a:p>
          <a:p>
            <a:pPr marL="0" indent="0">
              <a:buNone/>
            </a:pPr>
            <a:r>
              <a:rPr lang="en-US" dirty="0">
                <a:hlinkClick r:id="rId13" action="ppaction://hlinksldjump"/>
              </a:rPr>
              <a:t>Movement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7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Embedding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How do we model the sentences below? </a:t>
            </a:r>
            <a:r>
              <a:rPr lang="en-US" dirty="0"/>
              <a:t>What do </a:t>
            </a:r>
            <a:r>
              <a:rPr lang="en-US" dirty="0" smtClean="0"/>
              <a:t>they all </a:t>
            </a:r>
            <a:r>
              <a:rPr lang="en-US" dirty="0"/>
              <a:t>have in common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(44) Ginny thinks that Hermione likes Ron.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(45) Ginny wonders if </a:t>
            </a:r>
            <a:r>
              <a:rPr lang="en-US" dirty="0"/>
              <a:t>Hermione likes </a:t>
            </a:r>
            <a:r>
              <a:rPr lang="en-US" dirty="0" smtClean="0"/>
              <a:t>Ron.</a:t>
            </a:r>
          </a:p>
          <a:p>
            <a:pPr marL="0" indent="0">
              <a:buNone/>
            </a:pPr>
            <a:r>
              <a:rPr lang="en-US" dirty="0" smtClean="0"/>
              <a:t>(46) Ginny </a:t>
            </a:r>
            <a:r>
              <a:rPr lang="en-US" dirty="0"/>
              <a:t>knows whether Hermione likes Ron.</a:t>
            </a:r>
          </a:p>
          <a:p>
            <a:pPr marL="0" indent="0">
              <a:buNone/>
            </a:pPr>
            <a:r>
              <a:rPr lang="en-US" dirty="0" smtClean="0"/>
              <a:t>They all contain two elementary sentences, or </a:t>
            </a:r>
            <a:r>
              <a:rPr lang="en-US" b="1" dirty="0" smtClean="0">
                <a:solidFill>
                  <a:schemeClr val="accent5"/>
                </a:solidFill>
              </a:rPr>
              <a:t>clauses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In order to know how to model these sentences, we first need to figure out their constituency structure.</a:t>
            </a:r>
          </a:p>
          <a:p>
            <a:pPr marL="0" indent="0">
              <a:buNone/>
            </a:pPr>
            <a:r>
              <a:rPr lang="en-US" dirty="0" smtClean="0"/>
              <a:t>(44)' [Ginny [thinks [that [Hermione </a:t>
            </a:r>
            <a:r>
              <a:rPr lang="en-US" dirty="0"/>
              <a:t>likes </a:t>
            </a:r>
            <a:r>
              <a:rPr lang="en-US" dirty="0" smtClean="0"/>
              <a:t>Ron]]]].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(45)' [Ginny [wonders [if [Hermione </a:t>
            </a:r>
            <a:r>
              <a:rPr lang="en-US" dirty="0"/>
              <a:t>likes </a:t>
            </a:r>
            <a:r>
              <a:rPr lang="en-US" dirty="0" smtClean="0"/>
              <a:t>Ron]]]].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(46)' [Ginny [knows [whether [Hermione </a:t>
            </a:r>
            <a:r>
              <a:rPr lang="en-US" dirty="0"/>
              <a:t>likes </a:t>
            </a:r>
            <a:r>
              <a:rPr lang="en-US" dirty="0" smtClean="0"/>
              <a:t>Ron]]]].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Embedding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5798574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Words like </a:t>
            </a:r>
            <a:r>
              <a:rPr lang="en-US" i="1" dirty="0" smtClean="0"/>
              <a:t>that</a:t>
            </a:r>
            <a:r>
              <a:rPr lang="en-US" dirty="0" smtClean="0"/>
              <a:t>, </a:t>
            </a:r>
            <a:r>
              <a:rPr lang="en-US" i="1" dirty="0" smtClean="0"/>
              <a:t>if</a:t>
            </a:r>
            <a:r>
              <a:rPr lang="en-US" dirty="0" smtClean="0"/>
              <a:t>, and </a:t>
            </a:r>
            <a:r>
              <a:rPr lang="en-US" i="1" dirty="0" smtClean="0"/>
              <a:t>whether</a:t>
            </a:r>
            <a:r>
              <a:rPr lang="en-US" dirty="0" smtClean="0"/>
              <a:t> are called </a:t>
            </a:r>
            <a:r>
              <a:rPr lang="en-US" b="1" dirty="0" smtClean="0">
                <a:solidFill>
                  <a:schemeClr val="accent5"/>
                </a:solidFill>
              </a:rPr>
              <a:t>complementizers (C)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introduce embedded sentences and head their own </a:t>
            </a:r>
            <a:r>
              <a:rPr lang="en-US" dirty="0" smtClean="0"/>
              <a:t>phrases, </a:t>
            </a:r>
            <a:r>
              <a:rPr lang="en-US" b="1" dirty="0" smtClean="0">
                <a:solidFill>
                  <a:schemeClr val="accent5"/>
                </a:solidFill>
              </a:rPr>
              <a:t>Complementizer Phrases </a:t>
            </a:r>
            <a:r>
              <a:rPr lang="en-US" b="1" dirty="0">
                <a:solidFill>
                  <a:schemeClr val="accent5"/>
                </a:solidFill>
              </a:rPr>
              <a:t>(CPs)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Their </a:t>
            </a:r>
            <a:r>
              <a:rPr lang="en-US" dirty="0"/>
              <a:t>complements are always TPs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Embedding verbs like </a:t>
            </a:r>
            <a:r>
              <a:rPr lang="en-US" i="1" dirty="0" smtClean="0"/>
              <a:t>think</a:t>
            </a:r>
            <a:r>
              <a:rPr lang="en-US" dirty="0" smtClean="0"/>
              <a:t>, </a:t>
            </a:r>
            <a:r>
              <a:rPr lang="en-US" i="1" dirty="0" smtClean="0"/>
              <a:t>wonder</a:t>
            </a:r>
            <a:r>
              <a:rPr lang="en-US" dirty="0" smtClean="0"/>
              <a:t>, and </a:t>
            </a:r>
            <a:r>
              <a:rPr lang="en-US" i="1" dirty="0" smtClean="0"/>
              <a:t>know</a:t>
            </a:r>
            <a:r>
              <a:rPr lang="en-US" dirty="0"/>
              <a:t> </a:t>
            </a:r>
            <a:r>
              <a:rPr lang="en-US" dirty="0" smtClean="0"/>
              <a:t>take CPs as their complements.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6057" r="35158" b="32329"/>
          <a:stretch/>
        </p:blipFill>
        <p:spPr>
          <a:xfrm>
            <a:off x="7350452" y="1229897"/>
            <a:ext cx="3289669" cy="54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Embedding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sentence embedding is recursive:</a:t>
            </a:r>
          </a:p>
          <a:p>
            <a:pPr marL="0" indent="0">
              <a:buNone/>
            </a:pPr>
            <a:r>
              <a:rPr lang="en-US" dirty="0" smtClean="0"/>
              <a:t>(47) Ginny thinks that Hermione likes Ron.</a:t>
            </a:r>
          </a:p>
          <a:p>
            <a:pPr marL="0" indent="0">
              <a:buNone/>
            </a:pPr>
            <a:r>
              <a:rPr lang="en-US" dirty="0" smtClean="0"/>
              <a:t>(48) Neville knows whether Ginny thinks that Hermione likes Ron.</a:t>
            </a:r>
          </a:p>
          <a:p>
            <a:pPr marL="0" indent="0">
              <a:buNone/>
            </a:pPr>
            <a:r>
              <a:rPr lang="en-US" dirty="0" smtClean="0"/>
              <a:t>(49) Luna wonders if </a:t>
            </a:r>
            <a:r>
              <a:rPr lang="en-US" dirty="0"/>
              <a:t>Neville knows whether Ginny thinks that Hermione likes Ron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49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1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2" action="ppaction://hlinksldjump"/>
              </a:rPr>
              <a:t>In-class practice III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3" action="ppaction://hlinksldjump"/>
              </a:rPr>
              <a:t>Embedding</a:t>
            </a:r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chemeClr val="accent5"/>
                </a:solidFill>
              </a:rPr>
              <a:t>Movement</a:t>
            </a:r>
          </a:p>
          <a:p>
            <a:pPr marL="0" indent="0">
              <a:buNone/>
            </a:pPr>
            <a:r>
              <a:rPr lang="en-US" dirty="0">
                <a:hlinkClick r:id="rId14" action="ppaction://hlinksldjump"/>
              </a:rPr>
              <a:t>What you need to know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1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Movement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model the </a:t>
            </a:r>
            <a:r>
              <a:rPr lang="en-US" dirty="0" smtClean="0"/>
              <a:t>sentences </a:t>
            </a:r>
            <a:r>
              <a:rPr lang="en-US" dirty="0"/>
              <a:t>below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(50) Will Snape brew a potion?</a:t>
            </a:r>
          </a:p>
          <a:p>
            <a:pPr marL="0" indent="0">
              <a:buNone/>
            </a:pPr>
            <a:r>
              <a:rPr lang="en-US" dirty="0" smtClean="0"/>
              <a:t>(51) Can Hermione punch Draco?</a:t>
            </a:r>
          </a:p>
          <a:p>
            <a:pPr marL="0" indent="0">
              <a:buNone/>
            </a:pPr>
            <a:r>
              <a:rPr lang="en-US" dirty="0" smtClean="0"/>
              <a:t>These sentences clearly relate to their declarative counterparts below, and we want to capture this relation.  </a:t>
            </a:r>
          </a:p>
          <a:p>
            <a:pPr marL="0" indent="0">
              <a:buNone/>
            </a:pPr>
            <a:r>
              <a:rPr lang="en-US" dirty="0" smtClean="0"/>
              <a:t>(50)' Snape will brew the potion.</a:t>
            </a:r>
          </a:p>
          <a:p>
            <a:pPr marL="0" indent="0">
              <a:buNone/>
            </a:pPr>
            <a:r>
              <a:rPr lang="en-US" dirty="0" smtClean="0"/>
              <a:t>(51)' Hermione can punch Draco.</a:t>
            </a:r>
          </a:p>
          <a:p>
            <a:pPr marL="0" indent="0">
              <a:buNone/>
            </a:pPr>
            <a:r>
              <a:rPr lang="en-US" dirty="0" smtClean="0"/>
              <a:t>To do so, we resort to </a:t>
            </a:r>
            <a:r>
              <a:rPr lang="en-US" b="1" dirty="0" smtClean="0">
                <a:solidFill>
                  <a:schemeClr val="accent5"/>
                </a:solidFill>
              </a:rPr>
              <a:t>movement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Movement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9"/>
            <a:ext cx="5690419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So, to derive (50), we start with a TP </a:t>
            </a:r>
            <a:r>
              <a:rPr lang="en-US" i="1" dirty="0" smtClean="0"/>
              <a:t>Snape will brew a potion</a:t>
            </a:r>
            <a:r>
              <a:rPr lang="en-US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15851" r="36085" b="48101"/>
          <a:stretch/>
        </p:blipFill>
        <p:spPr>
          <a:xfrm>
            <a:off x="7402104" y="1690689"/>
            <a:ext cx="3078209" cy="35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Movement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9"/>
            <a:ext cx="5690419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So, to derive (50), we start with a TP </a:t>
            </a:r>
            <a:r>
              <a:rPr lang="en-US" i="1" dirty="0" smtClean="0"/>
              <a:t>Snape will brew a potion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…and we move T up and to the left.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19212" r="23839" b="36918"/>
          <a:stretch/>
        </p:blipFill>
        <p:spPr>
          <a:xfrm>
            <a:off x="7169110" y="1690689"/>
            <a:ext cx="3544198" cy="43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know </a:t>
            </a:r>
            <a:r>
              <a:rPr lang="en-US" i="1" dirty="0" smtClean="0"/>
              <a:t>wombat</a:t>
            </a:r>
            <a:r>
              <a:rPr lang="en-US" dirty="0" smtClean="0"/>
              <a:t> </a:t>
            </a:r>
            <a:r>
              <a:rPr lang="en-US" dirty="0"/>
              <a:t>is a noun</a:t>
            </a:r>
            <a:r>
              <a:rPr lang="en-US" dirty="0" smtClean="0"/>
              <a:t>? What is a noun?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Noun</a:t>
            </a:r>
            <a:r>
              <a:rPr lang="en-US" dirty="0" smtClean="0"/>
              <a:t>, v.1: </a:t>
            </a:r>
            <a:r>
              <a:rPr lang="en-US" dirty="0"/>
              <a:t>Something that denotes ‘a person, </a:t>
            </a:r>
            <a:r>
              <a:rPr lang="en-US" dirty="0" smtClean="0"/>
              <a:t>a place, </a:t>
            </a:r>
            <a:r>
              <a:rPr lang="en-US" dirty="0"/>
              <a:t>or </a:t>
            </a:r>
            <a:r>
              <a:rPr lang="en-US" dirty="0" smtClean="0"/>
              <a:t>a thing’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of those is </a:t>
            </a:r>
            <a:r>
              <a:rPr lang="en-US" i="1" dirty="0" smtClean="0"/>
              <a:t>jealousy</a:t>
            </a:r>
            <a:r>
              <a:rPr lang="en-US" dirty="0" smtClean="0"/>
              <a:t>?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/>
                </a:solidFill>
              </a:rPr>
              <a:t>Noun</a:t>
            </a:r>
            <a:r>
              <a:rPr lang="en-US" dirty="0"/>
              <a:t>, v.2: Something that denotes ‘a person, a place, a </a:t>
            </a:r>
            <a:r>
              <a:rPr lang="en-US" dirty="0" smtClean="0"/>
              <a:t>thing, a state, an activity, or a quality’</a:t>
            </a:r>
          </a:p>
          <a:p>
            <a:pPr marL="0" indent="0">
              <a:buNone/>
            </a:pPr>
            <a:r>
              <a:rPr lang="en-US" dirty="0" smtClean="0"/>
              <a:t>Is this approach to defining a noun a good one? Why?</a:t>
            </a:r>
          </a:p>
          <a:p>
            <a:r>
              <a:rPr lang="en-US" dirty="0" smtClean="0"/>
              <a:t>This </a:t>
            </a:r>
            <a:r>
              <a:rPr lang="en-US" dirty="0"/>
              <a:t>definition suggests that you can only determine the syntactic category of a word if you know its meaning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Also, what category is </a:t>
            </a:r>
            <a:r>
              <a:rPr lang="en-US" i="1" dirty="0" smtClean="0"/>
              <a:t>shame</a:t>
            </a:r>
            <a:r>
              <a:rPr lang="en-US" dirty="0" smtClean="0"/>
              <a:t>? What about </a:t>
            </a:r>
            <a:r>
              <a:rPr lang="en-US" i="1" dirty="0" smtClean="0"/>
              <a:t>run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Movement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9"/>
            <a:ext cx="5690419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So, to derive (50), we start with a TP </a:t>
            </a:r>
            <a:r>
              <a:rPr lang="en-US" i="1" dirty="0" smtClean="0"/>
              <a:t>Snape will brew a potion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…and we move T up and to the left.</a:t>
            </a:r>
          </a:p>
          <a:p>
            <a:pPr marL="0" indent="0">
              <a:buNone/>
            </a:pPr>
            <a:r>
              <a:rPr lang="en-US" dirty="0"/>
              <a:t>But where do we move it?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15823" r="23839" b="36918"/>
          <a:stretch/>
        </p:blipFill>
        <p:spPr>
          <a:xfrm>
            <a:off x="7169110" y="1356853"/>
            <a:ext cx="3544198" cy="46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Movement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9"/>
            <a:ext cx="5690419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So, to derive (50), we start with a TP </a:t>
            </a:r>
            <a:r>
              <a:rPr lang="en-US" i="1" dirty="0" smtClean="0"/>
              <a:t>Snape will brew a potion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…and we move T up and to the left.</a:t>
            </a:r>
          </a:p>
          <a:p>
            <a:pPr marL="0" indent="0">
              <a:buNone/>
            </a:pPr>
            <a:r>
              <a:rPr lang="en-US" dirty="0"/>
              <a:t>But where do we move 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We typically assume that </a:t>
            </a:r>
            <a:r>
              <a:rPr lang="en-US" dirty="0" smtClean="0"/>
              <a:t>we adjoin it to C.</a:t>
            </a:r>
          </a:p>
          <a:p>
            <a:pPr marL="0" indent="0">
              <a:buNone/>
            </a:pPr>
            <a:r>
              <a:rPr lang="en-US" dirty="0" smtClean="0"/>
              <a:t>Now, how do you think we derive the sentence below?</a:t>
            </a:r>
          </a:p>
          <a:p>
            <a:pPr marL="0" indent="0">
              <a:buNone/>
            </a:pPr>
            <a:r>
              <a:rPr lang="en-US" dirty="0" smtClean="0"/>
              <a:t>(52) What will Snape brew?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15627" r="21799" b="24444"/>
          <a:stretch/>
        </p:blipFill>
        <p:spPr>
          <a:xfrm>
            <a:off x="7048657" y="1233830"/>
            <a:ext cx="3785104" cy="53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rId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0931372" y="3622168"/>
            <a:ext cx="96000" cy="72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r>
              <a:rPr lang="en-US" sz="100" b="1" smtClean="0">
                <a:solidFill>
                  <a:schemeClr val="bg1"/>
                </a:solidFill>
                <a:cs typeface="Arial" panose="020B0604020202020204" pitchFamily="34" charset="0"/>
              </a:rPr>
              <a:t>54</a:t>
            </a:r>
            <a:endParaRPr lang="en-US" sz="1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688258"/>
            <a:ext cx="10515600" cy="54887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5" action="ppaction://hlinksldjump"/>
              </a:rPr>
              <a:t>What is syntax?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6" action="ppaction://hlinksldjump"/>
              </a:rPr>
              <a:t>Syntactic categories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7" action="ppaction://hlinksldjump"/>
              </a:rPr>
              <a:t>Syntactic constituency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8" action="ppaction://hlinksldjump"/>
              </a:rPr>
              <a:t>In-class practice 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9" action="ppaction://hlinksldjump"/>
              </a:rPr>
              <a:t>Building phrases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0" action="ppaction://hlinksldjump"/>
              </a:rPr>
              <a:t>In-class practice II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11" action="ppaction://hlinksldjump"/>
              </a:rPr>
              <a:t>Building sentences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2" action="ppaction://hlinksldjump"/>
              </a:rPr>
              <a:t>In-class practice III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3" action="ppaction://hlinksldjump"/>
              </a:rPr>
              <a:t>Embedding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4" action="ppaction://hlinksldjump"/>
              </a:rPr>
              <a:t>Movement</a:t>
            </a:r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chemeClr val="accent5"/>
                </a:solidFill>
              </a:rPr>
              <a:t>What you need to know</a:t>
            </a:r>
            <a:endParaRPr lang="en-US" sz="4400" b="1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8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What you need to know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Key notions: </a:t>
            </a:r>
            <a:r>
              <a:rPr lang="en-US" dirty="0" smtClean="0"/>
              <a:t>syntax, grammaticality, syntactic categories, lexical vs. functional categories, structural ambiguity, syntactic constituents, constituency tests, Merge, syntactic phrases, heads, complements, specifiers, X-bar schema, branches, nodes (root, terminal, non-terminal), domination, mothers, daughters, sisters, recursion, adjuncts, sentence embedding, movement</a:t>
            </a:r>
          </a:p>
          <a:p>
            <a:pPr marL="0" indent="0">
              <a:buNone/>
            </a:pPr>
            <a:r>
              <a:rPr lang="en-US" b="1" dirty="0" smtClean="0"/>
              <a:t>Skills: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identify the syntactic categories of words and phrases in a sentence</a:t>
            </a:r>
          </a:p>
          <a:p>
            <a:r>
              <a:rPr lang="en-US" dirty="0" smtClean="0"/>
              <a:t>use tests to identify the constituency structure of a sentence</a:t>
            </a:r>
          </a:p>
          <a:p>
            <a:r>
              <a:rPr lang="en-US" dirty="0" smtClean="0"/>
              <a:t>draw trees of mono-clausal declarative sentences without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Syntactic categories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each of the underlined words in the passage below, identify its syntactic category (noun, verb, or adjective) and explain your decision:</a:t>
            </a:r>
            <a:endParaRPr lang="en-US" dirty="0"/>
          </a:p>
          <a:p>
            <a:pPr marL="0" indent="0" algn="ctr">
              <a:buNone/>
            </a:pPr>
            <a:r>
              <a:rPr lang="en-US" sz="3900" dirty="0" smtClean="0">
                <a:latin typeface="French Script MT" panose="03020402040607040605" pitchFamily="66" charset="0"/>
              </a:rPr>
              <a:t>‘Twas </a:t>
            </a:r>
            <a:r>
              <a:rPr lang="en-US" sz="3900" u="sng" dirty="0" err="1">
                <a:latin typeface="French Script MT" panose="03020402040607040605" pitchFamily="66" charset="0"/>
              </a:rPr>
              <a:t>brillig</a:t>
            </a:r>
            <a:r>
              <a:rPr lang="en-US" sz="3900" dirty="0">
                <a:latin typeface="French Script MT" panose="03020402040607040605" pitchFamily="66" charset="0"/>
              </a:rPr>
              <a:t>, and the </a:t>
            </a:r>
            <a:r>
              <a:rPr lang="en-US" sz="3900" u="sng" dirty="0" err="1">
                <a:latin typeface="French Script MT" panose="03020402040607040605" pitchFamily="66" charset="0"/>
              </a:rPr>
              <a:t>slithy</a:t>
            </a:r>
            <a:r>
              <a:rPr lang="en-US" sz="3900" dirty="0">
                <a:latin typeface="French Script MT" panose="03020402040607040605" pitchFamily="66" charset="0"/>
              </a:rPr>
              <a:t>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toves</a:t>
            </a:r>
            <a:endParaRPr lang="en-US" sz="3900" u="sng" dirty="0" smtClean="0">
              <a:latin typeface="French Script MT" panose="03020402040607040605" pitchFamily="66" charset="0"/>
            </a:endParaRPr>
          </a:p>
          <a:p>
            <a:pPr marL="0" indent="0" algn="ctr">
              <a:buNone/>
            </a:pPr>
            <a:r>
              <a:rPr lang="en-US" sz="3900" dirty="0" smtClean="0">
                <a:latin typeface="French Script MT" panose="03020402040607040605" pitchFamily="66" charset="0"/>
              </a:rPr>
              <a:t>Did </a:t>
            </a:r>
            <a:r>
              <a:rPr lang="en-US" sz="3900" u="sng" dirty="0">
                <a:latin typeface="French Script MT" panose="03020402040607040605" pitchFamily="66" charset="0"/>
              </a:rPr>
              <a:t>gyre</a:t>
            </a:r>
            <a:r>
              <a:rPr lang="en-US" sz="3900" dirty="0">
                <a:latin typeface="French Script MT" panose="03020402040607040605" pitchFamily="66" charset="0"/>
              </a:rPr>
              <a:t> and </a:t>
            </a:r>
            <a:r>
              <a:rPr lang="en-US" sz="3900" u="sng" dirty="0" err="1">
                <a:latin typeface="French Script MT" panose="03020402040607040605" pitchFamily="66" charset="0"/>
              </a:rPr>
              <a:t>gimble</a:t>
            </a:r>
            <a:r>
              <a:rPr lang="en-US" sz="3900" dirty="0">
                <a:latin typeface="French Script MT" panose="03020402040607040605" pitchFamily="66" charset="0"/>
              </a:rPr>
              <a:t> in the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wabe</a:t>
            </a:r>
            <a:r>
              <a:rPr lang="en-US" sz="3900" dirty="0" smtClean="0">
                <a:latin typeface="French Script MT" panose="03020402040607040605" pitchFamily="66" charset="0"/>
              </a:rPr>
              <a:t>;</a:t>
            </a:r>
          </a:p>
          <a:p>
            <a:pPr marL="0" indent="0" algn="ctr">
              <a:buNone/>
            </a:pPr>
            <a:r>
              <a:rPr lang="en-US" sz="3900" dirty="0" smtClean="0">
                <a:latin typeface="French Script MT" panose="03020402040607040605" pitchFamily="66" charset="0"/>
              </a:rPr>
              <a:t>All </a:t>
            </a:r>
            <a:r>
              <a:rPr lang="en-US" sz="3900" u="sng" dirty="0" err="1">
                <a:latin typeface="French Script MT" panose="03020402040607040605" pitchFamily="66" charset="0"/>
              </a:rPr>
              <a:t>mimsy</a:t>
            </a:r>
            <a:r>
              <a:rPr lang="en-US" sz="3900" dirty="0">
                <a:latin typeface="French Script MT" panose="03020402040607040605" pitchFamily="66" charset="0"/>
              </a:rPr>
              <a:t> were the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borogoves</a:t>
            </a:r>
            <a:r>
              <a:rPr lang="en-US" sz="3900" dirty="0" smtClean="0">
                <a:latin typeface="French Script MT" panose="03020402040607040605" pitchFamily="66" charset="0"/>
              </a:rPr>
              <a:t>,</a:t>
            </a:r>
          </a:p>
          <a:p>
            <a:pPr marL="0" indent="0" algn="ctr">
              <a:buNone/>
            </a:pPr>
            <a:r>
              <a:rPr lang="en-US" sz="3900" dirty="0" smtClean="0">
                <a:latin typeface="French Script MT" panose="03020402040607040605" pitchFamily="66" charset="0"/>
              </a:rPr>
              <a:t>And </a:t>
            </a:r>
            <a:r>
              <a:rPr lang="en-US" sz="3900" dirty="0">
                <a:latin typeface="French Script MT" panose="03020402040607040605" pitchFamily="66" charset="0"/>
              </a:rPr>
              <a:t>the </a:t>
            </a:r>
            <a:r>
              <a:rPr lang="en-US" sz="3900" u="sng" dirty="0" err="1">
                <a:latin typeface="French Script MT" panose="03020402040607040605" pitchFamily="66" charset="0"/>
              </a:rPr>
              <a:t>mome</a:t>
            </a:r>
            <a:r>
              <a:rPr lang="en-US" sz="3900" dirty="0">
                <a:latin typeface="French Script MT" panose="03020402040607040605" pitchFamily="66" charset="0"/>
              </a:rPr>
              <a:t> </a:t>
            </a:r>
            <a:r>
              <a:rPr lang="en-US" sz="3900" u="sng" dirty="0" err="1">
                <a:latin typeface="French Script MT" panose="03020402040607040605" pitchFamily="66" charset="0"/>
              </a:rPr>
              <a:t>raths</a:t>
            </a:r>
            <a:r>
              <a:rPr lang="en-US" sz="3900" dirty="0">
                <a:latin typeface="French Script MT" panose="03020402040607040605" pitchFamily="66" charset="0"/>
              </a:rPr>
              <a:t> </a:t>
            </a:r>
            <a:r>
              <a:rPr lang="en-US" sz="3900" u="sng" dirty="0" err="1" smtClean="0">
                <a:latin typeface="French Script MT" panose="03020402040607040605" pitchFamily="66" charset="0"/>
              </a:rPr>
              <a:t>outgrabe</a:t>
            </a:r>
            <a:r>
              <a:rPr lang="en-US" sz="3900" dirty="0" smtClean="0">
                <a:latin typeface="French Script MT" panose="03020402040607040605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4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UPSLIDETOCMASTERID" val="0_UpSlide One11 7 2016"/>
  <p:tag name="UPSLIDETOCMASTERNAME" val="0_UpSlide One"/>
  <p:tag name="UPSLIDETOCMASTERLASTEDITIONDATE" val="636141343014104794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true&lt;/ContainsSubSectionTitles&gt;&#10;    &lt;ContainsSlideTitles&gt;false&lt;/ContainsSlideTitles&gt;&#10;    &lt;ContainsParentLessSlidesTitles&gt;false&lt;/ContainsParentLessSlidesTitles&gt;&#10;    &lt;ContainsPrentLessSubsections&gt;true&lt;/ContainsPrentLessSubsections&gt;&#10;    &lt;ContainsAppendix&gt;false&lt;/ContainsAppendix&gt;&#10;    &lt;ContainsUnNumberedSections&gt;true&lt;/ContainsUnNumberedSections&gt;&#10;    &lt;SlideTitle&gt;Table of 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true&lt;/containsUnnumberedSections&gt;&#10;    &lt;SlideTitle /&gt;&#10;  &lt;/SectionSlideOptions&gt;&#10;  &lt;SubSectionSlideOptions&gt;&#10;    &lt;ContainsOtherSubsections&gt;true&lt;/ContainsOtherSubsections&gt;&#10;    &lt;ContainsOwnSlides&gt;false&lt;/ContainsOwnSlides&gt;&#10;    &lt;ContainsParentSection&gt;true&lt;/ContainsParentSection&gt;&#10;    &lt;ContainsOtherSections&gt;false&lt;/ContainsOtherSections&gt;&#10;    &lt;containsAppendix&gt;false&lt;/containsAppendix&gt;&#10;    &lt;containsUnnumberedSections&gt;true&lt;/containsUnnumberedSections&gt;&#10;    &lt;SlideTitle /&gt;&#10;  &lt;/SubSectionSlideOptions&gt;&#10;  &lt;UsedSlideLayouts&gt;&#10;    &lt;TocSlidesLayout&gt;&#10;      &lt;DesignName&gt;Office Theme&lt;/DesignName&gt;&#10;      &lt;LayoutName&gt;Blank&lt;/LayoutName&gt;&#10;    &lt;/TocSlidesLayout&gt;&#10;    &lt;SectionLayout&gt;&#10;      &lt;DesignName&gt;Office Theme&lt;/DesignName&gt;&#10;      &lt;LayoutName&gt;Blank&lt;/LayoutName&gt;&#10;    &lt;/SectionLayout&gt;&#10;    &lt;SubsectionLayout&gt;&#10;      &lt;DesignName&gt;Office Theme&lt;/DesignName&gt;&#10;      &lt;LayoutName&gt;Blank&lt;/LayoutName&gt;&#10;    &lt;/SubsectionLayout&gt;&#10;    &lt;TitleSliLayout&gt;&#10;      &lt;DesignName&gt;Office Theme&lt;/DesignName&gt;&#10;      &lt;LayoutName&gt;Title Slide&lt;/LayoutName&gt;&#10;    &lt;/TitleSliLayout&gt;&#10;  &lt;/UsedSlideLayouts&gt;&#10;  &lt;ActiveReminders /&gt;&#10;  &lt;CustomAlgoOptions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tru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 /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0&lt;/YOffset&gt;&#10;          &lt;Weight&gt;0&lt;/Weight&gt;&#10;          &lt;R&gt;0&lt;/R&gt;&#10;          &lt;G&gt;112&lt;/G&gt;&#10;          &lt;B&gt;192&lt;/B&gt;&#10;          &lt;LineStyle&gt;1&lt;/LineStyle&gt;&#10;        &lt;/LineBelowSection&gt;&#10;      &lt;/Lines&gt;&#10;      &lt;ManVerticalSpacing&gt;&#10;        &lt;UseManualSpacing&gt;true&lt;/UseManualSpacing&gt;&#10;        &lt;ManualSpacing&gt;&#10;          &lt;SpaceBeforeSections&gt;15&lt;/SpaceBeforeSections&gt;&#10;          &lt;SpaceBeforeSubSections&gt;8&lt;/SpaceBeforeSubSections&gt;&#10;          &lt;SpaceBeforeSlides&gt;8&lt;/SpaceBeforeSlides&gt;&#10;        &lt;/ManualSpacing&gt;&#10;        &lt;ManualSpacingSections&gt;&#10;          &lt;SpaceBeforeSections&gt;22.1102371&lt;/SpaceBeforeSections&gt;&#10;          &lt;SpaceBeforeSubSections&gt;10&lt;/SpaceBeforeSubSections&gt;&#10;          &lt;SpaceBeforeSlides&gt;7.370079&lt;/SpaceBeforeSlides&gt;&#10;        &lt;/ManualSpacingSections&gt;&#10;        &lt;ManualSpacingSubSections&gt;&#10;          &lt;SpaceBeforeSections&gt;22.1102371&lt;/SpaceBeforeSections&gt;&#10;          &lt;SpaceBeforeSubSections&gt;10&lt;/SpaceBeforeSubSections&gt;&#10;          &lt;SpaceBeforeSlides&gt;7.370079&lt;/SpaceBeforeSlides&gt;&#10;        &lt;/ManualSpacingSubSections&gt;&#10;        &lt;UseSpecificSpacingForSecDivider&gt;true&lt;/UseSpecificSpacingForSecDivider&gt;&#10;        &lt;UseSpecificSpacingForSubSecDivider&gt;true&lt;/UseSpecificSpacingForSubSecDivider&gt;&#10;      &lt;/ManVerticalSpacing&gt;&#10;    &lt;/CustomBaseAlgoOptions&gt;&#10;  &lt;/CustomAlgoOptions&gt;&#10;  &lt;XmlSubSectionsHaveSlide&gt;true&lt;/XmlSubSectionsHaveSlide&gt;&#10;  &lt;AllowDuplicateTitleSlides&gt;tru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RomanAndLetters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9"/>
  <p:tag name="SLIDEINDEX" val="339"/>
  <p:tag name="NAME" val="SLIDEINDEX"/>
  <p:tag name="TOCTEMPLATESHAPENAME" val="Numéro de slide"/>
  <p:tag name="TOCTEMPLATESHAPEDESCRIPTION" val="Définit le format de la forme contenant le numéro de diapositiv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TITLE"/>
  <p:tag name="TOCTEMPLATESHAPENAME" val="Titre des diapositives"/>
  <p:tag name="TOCTEMPLATESHAPEDESCRIPTION" val="Définit le format de la forme contenant les titres de slid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5"/>
  <p:tag name="SLIDEINDEX" val="33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8"/>
  <p:tag name="SLIDEINDEX" val="338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TITLE"/>
  <p:tag name="TOCTEMPLATESHAPENAME" val="Titre des diapositives"/>
  <p:tag name="TOCTEMPLATESHAPEDESCRIPTION" val="Définit le format de la forme contenant les titres de 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8"/>
  <p:tag name="SLIDEINDEX" val="348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2"/>
  <p:tag name="NAME" val="Syntactic categories"/>
  <p:tag name="UPS_UNNUMBEREDSECTION" val="Up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7"/>
  <p:tag name="SLIDEINDEX" val="33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2"/>
  <p:tag name="SLIDEINDEX" val="2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3"/>
  <p:tag name="NAME" val="Syntactic constituency"/>
  <p:tag name="UPS_UNNUMBEREDSECTION" val="UpSli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3"/>
  <p:tag name="SLIDEINDEX" val="2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4"/>
  <p:tag name="NAME" val="In-class practice I"/>
  <p:tag name="UPS_UNNUMBEREDSECTION" val="UpSlid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5"/>
  <p:tag name="SLIDEINDEX" val="2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6"/>
  <p:tag name="NAME" val="X-bar schema"/>
  <p:tag name="UPS_UNNUMBEREDSECTION" val="UpSlid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6"/>
  <p:tag name="SLIDEINDEX" val="2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7"/>
  <p:tag name="NAME" val="In-class practice"/>
  <p:tag name="UPS_UNNUMBEREDSECTION" val="UpSlid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7"/>
  <p:tag name="SLIDEINDEX" val="3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8"/>
  <p:tag name="NAME" val="Building sentences"/>
  <p:tag name="UPS_UNNUMBEREDSECTION" val="Up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9"/>
  <p:tag name="SLIDEINDEX" val="3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1"/>
  <p:tag name="NAME" val="In-class practice III"/>
  <p:tag name="UPS_UNNUMBEREDSECTION" val="UpSlid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5"/>
  <p:tag name="SLIDEINDEX" val="3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9"/>
  <p:tag name="NAME" val="Embedding"/>
  <p:tag name="UPS_UNNUMBEREDSECTION" val="UpSlid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1"/>
  <p:tag name="SLIDEINDEX" val="3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0"/>
  <p:tag name="NAME" val="Movement"/>
  <p:tag name="UPS_UNNUMBEREDSECTION" val="UpSlid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3"/>
  <p:tag name="SLIDEINDEX" val="3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2"/>
  <p:tag name="NAME" val="What you need to know"/>
  <p:tag name="UPS_UNNUMBEREDSECTION" val="UpSlid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7"/>
  <p:tag name="SLIDEINDEX" val="3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3"/>
  <p:tag name="SLIDEINDEX" val="343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heme/theme1.xml><?xml version="1.0" encoding="utf-8"?>
<a:theme xmlns:a="http://schemas.openxmlformats.org/drawingml/2006/main" name="Office Theme">
  <a:themeElements>
    <a:clrScheme name="grey hyperlin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29070</TotalTime>
  <Words>4813</Words>
  <Application>Microsoft Office PowerPoint</Application>
  <PresentationFormat>Widescreen</PresentationFormat>
  <Paragraphs>608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Calibri Light</vt:lpstr>
      <vt:lpstr>Century Gothic</vt:lpstr>
      <vt:lpstr>French Script MT</vt:lpstr>
      <vt:lpstr>Garamond</vt:lpstr>
      <vt:lpstr>Segoe UI Light</vt:lpstr>
      <vt:lpstr>Wingdings</vt:lpstr>
      <vt:lpstr>Office Theme</vt:lpstr>
      <vt:lpstr>UpSlide Table Of Content Master (do not edit)</vt:lpstr>
      <vt:lpstr>Syntax</vt:lpstr>
      <vt:lpstr>PowerPoint Presentation</vt:lpstr>
      <vt:lpstr>What is syntax?</vt:lpstr>
      <vt:lpstr>What is syntax?</vt:lpstr>
      <vt:lpstr>What is syntax?</vt:lpstr>
      <vt:lpstr>PowerPoint Presentation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Syntactic categories</vt:lpstr>
      <vt:lpstr>PowerPoint Presentation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Syntactic constituency</vt:lpstr>
      <vt:lpstr>PowerPoint Presentation</vt:lpstr>
      <vt:lpstr>In-class practice I</vt:lpstr>
      <vt:lpstr>PowerPoint Presentation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Building phrases</vt:lpstr>
      <vt:lpstr>PowerPoint Presentation</vt:lpstr>
      <vt:lpstr>In-class practice II</vt:lpstr>
      <vt:lpstr>PowerPoint Presentation</vt:lpstr>
      <vt:lpstr>Building sentences</vt:lpstr>
      <vt:lpstr>Building sentences</vt:lpstr>
      <vt:lpstr>Building sentences</vt:lpstr>
      <vt:lpstr>Building sentences</vt:lpstr>
      <vt:lpstr>Building sentences</vt:lpstr>
      <vt:lpstr>PowerPoint Presentation</vt:lpstr>
      <vt:lpstr>In-class practice III</vt:lpstr>
      <vt:lpstr>PowerPoint Presentation</vt:lpstr>
      <vt:lpstr>Embedding</vt:lpstr>
      <vt:lpstr>Embedding</vt:lpstr>
      <vt:lpstr>Embedding</vt:lpstr>
      <vt:lpstr>PowerPoint Presentation</vt:lpstr>
      <vt:lpstr>Movement</vt:lpstr>
      <vt:lpstr>Movement</vt:lpstr>
      <vt:lpstr>Movement</vt:lpstr>
      <vt:lpstr>Movement</vt:lpstr>
      <vt:lpstr>Movement</vt:lpstr>
      <vt:lpstr>PowerPoint Presentation</vt:lpstr>
      <vt:lpstr>What you need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Masha Esipova</dc:creator>
  <cp:lastModifiedBy>Masha Esipova</cp:lastModifiedBy>
  <cp:revision>172</cp:revision>
  <dcterms:created xsi:type="dcterms:W3CDTF">2018-04-21T20:04:15Z</dcterms:created>
  <dcterms:modified xsi:type="dcterms:W3CDTF">2018-06-21T22:17:44Z</dcterms:modified>
</cp:coreProperties>
</file>