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4"/>
  </p:notesMasterIdLst>
  <p:sldIdLst>
    <p:sldId id="256" r:id="rId2"/>
    <p:sldId id="257" r:id="rId3"/>
    <p:sldId id="258" r:id="rId4"/>
    <p:sldId id="260" r:id="rId5"/>
    <p:sldId id="261" r:id="rId6"/>
    <p:sldId id="259" r:id="rId7"/>
    <p:sldId id="267" r:id="rId8"/>
    <p:sldId id="265" r:id="rId9"/>
    <p:sldId id="268" r:id="rId10"/>
    <p:sldId id="264" r:id="rId11"/>
    <p:sldId id="266"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7FF9"/>
    <a:srgbClr val="5706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C0D31E-4868-4A06-A170-03C799941A2D}"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588AC8-21C5-45C4-AF48-400E8650051C}" type="slidenum">
              <a:rPr lang="en-US" smtClean="0"/>
              <a:t>‹#›</a:t>
            </a:fld>
            <a:endParaRPr lang="en-US"/>
          </a:p>
        </p:txBody>
      </p:sp>
    </p:spTree>
    <p:extLst>
      <p:ext uri="{BB962C8B-B14F-4D97-AF65-F5344CB8AC3E}">
        <p14:creationId xmlns:p14="http://schemas.microsoft.com/office/powerpoint/2010/main" val="3856521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F4037-9B6F-34D6-11E5-A3ED763CAA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E9A9D0-4F79-C504-5B37-4B7D414878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9EF460-1D13-3E96-55F3-5F94D0F0D470}"/>
              </a:ext>
            </a:extLst>
          </p:cNvPr>
          <p:cNvSpPr>
            <a:spLocks noGrp="1"/>
          </p:cNvSpPr>
          <p:nvPr>
            <p:ph type="dt" sz="half" idx="10"/>
          </p:nvPr>
        </p:nvSpPr>
        <p:spPr/>
        <p:txBody>
          <a:bodyPr/>
          <a:lstStyle/>
          <a:p>
            <a:fld id="{9CA02E4E-D064-4629-BD30-720CD86C9657}" type="datetime1">
              <a:rPr lang="en-US" smtClean="0"/>
              <a:t>1/23/2024</a:t>
            </a:fld>
            <a:endParaRPr lang="en-US"/>
          </a:p>
        </p:txBody>
      </p:sp>
      <p:sp>
        <p:nvSpPr>
          <p:cNvPr id="5" name="Footer Placeholder 4">
            <a:extLst>
              <a:ext uri="{FF2B5EF4-FFF2-40B4-BE49-F238E27FC236}">
                <a16:creationId xmlns:a16="http://schemas.microsoft.com/office/drawing/2014/main" id="{9308075A-89E4-A970-A3F7-244B80958D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3AFAC0-572A-C40C-C0C9-93C32A62B036}"/>
              </a:ext>
            </a:extLst>
          </p:cNvPr>
          <p:cNvSpPr>
            <a:spLocks noGrp="1"/>
          </p:cNvSpPr>
          <p:nvPr>
            <p:ph type="sldNum" sz="quarter" idx="12"/>
          </p:nvPr>
        </p:nvSpPr>
        <p:spPr/>
        <p:txBody>
          <a:bodyPr/>
          <a:lstStyle/>
          <a:p>
            <a:fld id="{1DC73B7B-4FE3-4B5A-9B8D-0DAC3C3FF742}" type="slidenum">
              <a:rPr lang="en-US" smtClean="0"/>
              <a:t>‹#›</a:t>
            </a:fld>
            <a:endParaRPr lang="en-US"/>
          </a:p>
        </p:txBody>
      </p:sp>
    </p:spTree>
    <p:extLst>
      <p:ext uri="{BB962C8B-B14F-4D97-AF65-F5344CB8AC3E}">
        <p14:creationId xmlns:p14="http://schemas.microsoft.com/office/powerpoint/2010/main" val="3499670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CC262-9342-FA94-5565-D5A3B4D466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98FFDB-446A-1DD6-A055-3418F5D1F5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7918DF-04C6-7D57-65E3-363267CA3210}"/>
              </a:ext>
            </a:extLst>
          </p:cNvPr>
          <p:cNvSpPr>
            <a:spLocks noGrp="1"/>
          </p:cNvSpPr>
          <p:nvPr>
            <p:ph type="dt" sz="half" idx="10"/>
          </p:nvPr>
        </p:nvSpPr>
        <p:spPr/>
        <p:txBody>
          <a:bodyPr/>
          <a:lstStyle/>
          <a:p>
            <a:fld id="{DB7BAA53-26B7-4130-89FB-5856C8790FD7}" type="datetime1">
              <a:rPr lang="en-US" smtClean="0"/>
              <a:t>1/23/2024</a:t>
            </a:fld>
            <a:endParaRPr lang="en-US"/>
          </a:p>
        </p:txBody>
      </p:sp>
      <p:sp>
        <p:nvSpPr>
          <p:cNvPr id="5" name="Footer Placeholder 4">
            <a:extLst>
              <a:ext uri="{FF2B5EF4-FFF2-40B4-BE49-F238E27FC236}">
                <a16:creationId xmlns:a16="http://schemas.microsoft.com/office/drawing/2014/main" id="{ADC339AF-A6CB-954A-A989-D58AB54BDB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AA0DD-7CAF-2CDC-AAEC-34F307FB72E5}"/>
              </a:ext>
            </a:extLst>
          </p:cNvPr>
          <p:cNvSpPr>
            <a:spLocks noGrp="1"/>
          </p:cNvSpPr>
          <p:nvPr>
            <p:ph type="sldNum" sz="quarter" idx="12"/>
          </p:nvPr>
        </p:nvSpPr>
        <p:spPr/>
        <p:txBody>
          <a:bodyPr/>
          <a:lstStyle/>
          <a:p>
            <a:fld id="{1DC73B7B-4FE3-4B5A-9B8D-0DAC3C3FF742}" type="slidenum">
              <a:rPr lang="en-US" smtClean="0"/>
              <a:t>‹#›</a:t>
            </a:fld>
            <a:endParaRPr lang="en-US"/>
          </a:p>
        </p:txBody>
      </p:sp>
    </p:spTree>
    <p:extLst>
      <p:ext uri="{BB962C8B-B14F-4D97-AF65-F5344CB8AC3E}">
        <p14:creationId xmlns:p14="http://schemas.microsoft.com/office/powerpoint/2010/main" val="1502443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2277E2-D306-E464-DEEE-3FA65B9072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EC3B42-2957-9F2D-829B-33D3242E6D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C54FF-7E0A-ECE4-2017-9E64B1ED3298}"/>
              </a:ext>
            </a:extLst>
          </p:cNvPr>
          <p:cNvSpPr>
            <a:spLocks noGrp="1"/>
          </p:cNvSpPr>
          <p:nvPr>
            <p:ph type="dt" sz="half" idx="10"/>
          </p:nvPr>
        </p:nvSpPr>
        <p:spPr/>
        <p:txBody>
          <a:bodyPr/>
          <a:lstStyle/>
          <a:p>
            <a:fld id="{8EDD8F22-3945-41CE-B431-BB960CA93CDD}" type="datetime1">
              <a:rPr lang="en-US" smtClean="0"/>
              <a:t>1/23/2024</a:t>
            </a:fld>
            <a:endParaRPr lang="en-US"/>
          </a:p>
        </p:txBody>
      </p:sp>
      <p:sp>
        <p:nvSpPr>
          <p:cNvPr id="5" name="Footer Placeholder 4">
            <a:extLst>
              <a:ext uri="{FF2B5EF4-FFF2-40B4-BE49-F238E27FC236}">
                <a16:creationId xmlns:a16="http://schemas.microsoft.com/office/drawing/2014/main" id="{8107949A-7574-222B-C362-5343A3D870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709B7D-E4DD-674F-F108-E5B7E532F9BC}"/>
              </a:ext>
            </a:extLst>
          </p:cNvPr>
          <p:cNvSpPr>
            <a:spLocks noGrp="1"/>
          </p:cNvSpPr>
          <p:nvPr>
            <p:ph type="sldNum" sz="quarter" idx="12"/>
          </p:nvPr>
        </p:nvSpPr>
        <p:spPr/>
        <p:txBody>
          <a:bodyPr/>
          <a:lstStyle/>
          <a:p>
            <a:fld id="{1DC73B7B-4FE3-4B5A-9B8D-0DAC3C3FF742}" type="slidenum">
              <a:rPr lang="en-US" smtClean="0"/>
              <a:t>‹#›</a:t>
            </a:fld>
            <a:endParaRPr lang="en-US"/>
          </a:p>
        </p:txBody>
      </p:sp>
    </p:spTree>
    <p:extLst>
      <p:ext uri="{BB962C8B-B14F-4D97-AF65-F5344CB8AC3E}">
        <p14:creationId xmlns:p14="http://schemas.microsoft.com/office/powerpoint/2010/main" val="3102651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3C43-D50E-93AE-6B27-BEB33D4F51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EDFF37-8FC9-12EA-7853-E689880C25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6C29D5-8B0F-AF31-8DA0-F24A4C47B2EB}"/>
              </a:ext>
            </a:extLst>
          </p:cNvPr>
          <p:cNvSpPr>
            <a:spLocks noGrp="1"/>
          </p:cNvSpPr>
          <p:nvPr>
            <p:ph type="dt" sz="half" idx="10"/>
          </p:nvPr>
        </p:nvSpPr>
        <p:spPr/>
        <p:txBody>
          <a:bodyPr/>
          <a:lstStyle/>
          <a:p>
            <a:fld id="{071BF3AD-CD6C-4848-8942-42D31FEFE755}" type="datetime1">
              <a:rPr lang="en-US" smtClean="0"/>
              <a:t>1/23/2024</a:t>
            </a:fld>
            <a:endParaRPr lang="en-US"/>
          </a:p>
        </p:txBody>
      </p:sp>
      <p:sp>
        <p:nvSpPr>
          <p:cNvPr id="5" name="Footer Placeholder 4">
            <a:extLst>
              <a:ext uri="{FF2B5EF4-FFF2-40B4-BE49-F238E27FC236}">
                <a16:creationId xmlns:a16="http://schemas.microsoft.com/office/drawing/2014/main" id="{0E814FC5-C5FA-731B-C1D7-9B078D42FF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3A4A7-9586-A91A-64D0-0F2A5F3E16CB}"/>
              </a:ext>
            </a:extLst>
          </p:cNvPr>
          <p:cNvSpPr>
            <a:spLocks noGrp="1"/>
          </p:cNvSpPr>
          <p:nvPr>
            <p:ph type="sldNum" sz="quarter" idx="12"/>
          </p:nvPr>
        </p:nvSpPr>
        <p:spPr/>
        <p:txBody>
          <a:bodyPr/>
          <a:lstStyle/>
          <a:p>
            <a:fld id="{1DC73B7B-4FE3-4B5A-9B8D-0DAC3C3FF742}" type="slidenum">
              <a:rPr lang="en-US" smtClean="0"/>
              <a:t>‹#›</a:t>
            </a:fld>
            <a:endParaRPr lang="en-US"/>
          </a:p>
        </p:txBody>
      </p:sp>
    </p:spTree>
    <p:extLst>
      <p:ext uri="{BB962C8B-B14F-4D97-AF65-F5344CB8AC3E}">
        <p14:creationId xmlns:p14="http://schemas.microsoft.com/office/powerpoint/2010/main" val="2164960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69E79-1188-D002-DB9F-90C50F27F3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653841-205E-4994-55B1-45FF904C2E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74FF78-F059-6F23-84BA-5E1D39A898DE}"/>
              </a:ext>
            </a:extLst>
          </p:cNvPr>
          <p:cNvSpPr>
            <a:spLocks noGrp="1"/>
          </p:cNvSpPr>
          <p:nvPr>
            <p:ph type="dt" sz="half" idx="10"/>
          </p:nvPr>
        </p:nvSpPr>
        <p:spPr/>
        <p:txBody>
          <a:bodyPr/>
          <a:lstStyle/>
          <a:p>
            <a:fld id="{FE950453-25DD-473C-9615-A4AF98948B16}" type="datetime1">
              <a:rPr lang="en-US" smtClean="0"/>
              <a:t>1/23/2024</a:t>
            </a:fld>
            <a:endParaRPr lang="en-US"/>
          </a:p>
        </p:txBody>
      </p:sp>
      <p:sp>
        <p:nvSpPr>
          <p:cNvPr id="5" name="Footer Placeholder 4">
            <a:extLst>
              <a:ext uri="{FF2B5EF4-FFF2-40B4-BE49-F238E27FC236}">
                <a16:creationId xmlns:a16="http://schemas.microsoft.com/office/drawing/2014/main" id="{6688BC11-CC21-2BCA-573D-B4C258F711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2C5BB-4917-B7FB-D4F0-6991412F8C11}"/>
              </a:ext>
            </a:extLst>
          </p:cNvPr>
          <p:cNvSpPr>
            <a:spLocks noGrp="1"/>
          </p:cNvSpPr>
          <p:nvPr>
            <p:ph type="sldNum" sz="quarter" idx="12"/>
          </p:nvPr>
        </p:nvSpPr>
        <p:spPr/>
        <p:txBody>
          <a:bodyPr/>
          <a:lstStyle/>
          <a:p>
            <a:fld id="{1DC73B7B-4FE3-4B5A-9B8D-0DAC3C3FF742}" type="slidenum">
              <a:rPr lang="en-US" smtClean="0"/>
              <a:t>‹#›</a:t>
            </a:fld>
            <a:endParaRPr lang="en-US"/>
          </a:p>
        </p:txBody>
      </p:sp>
    </p:spTree>
    <p:extLst>
      <p:ext uri="{BB962C8B-B14F-4D97-AF65-F5344CB8AC3E}">
        <p14:creationId xmlns:p14="http://schemas.microsoft.com/office/powerpoint/2010/main" val="2899058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2054C-0F8F-98AF-A096-D43D585785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450592-FF27-704B-5954-4083FEBED0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347242-2CBD-1672-4856-328B6E2FE5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F019A9-06DC-DD78-0202-E28934977551}"/>
              </a:ext>
            </a:extLst>
          </p:cNvPr>
          <p:cNvSpPr>
            <a:spLocks noGrp="1"/>
          </p:cNvSpPr>
          <p:nvPr>
            <p:ph type="dt" sz="half" idx="10"/>
          </p:nvPr>
        </p:nvSpPr>
        <p:spPr/>
        <p:txBody>
          <a:bodyPr/>
          <a:lstStyle/>
          <a:p>
            <a:fld id="{EC5FF3EE-FF46-4D79-BCBA-33E1A89328C0}" type="datetime1">
              <a:rPr lang="en-US" smtClean="0"/>
              <a:t>1/23/2024</a:t>
            </a:fld>
            <a:endParaRPr lang="en-US"/>
          </a:p>
        </p:txBody>
      </p:sp>
      <p:sp>
        <p:nvSpPr>
          <p:cNvPr id="6" name="Footer Placeholder 5">
            <a:extLst>
              <a:ext uri="{FF2B5EF4-FFF2-40B4-BE49-F238E27FC236}">
                <a16:creationId xmlns:a16="http://schemas.microsoft.com/office/drawing/2014/main" id="{5C26E5CF-3C7A-7299-39B0-612D2A973C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6EC1EA-848D-BF68-7DED-BD9BCAFB8F38}"/>
              </a:ext>
            </a:extLst>
          </p:cNvPr>
          <p:cNvSpPr>
            <a:spLocks noGrp="1"/>
          </p:cNvSpPr>
          <p:nvPr>
            <p:ph type="sldNum" sz="quarter" idx="12"/>
          </p:nvPr>
        </p:nvSpPr>
        <p:spPr/>
        <p:txBody>
          <a:bodyPr/>
          <a:lstStyle/>
          <a:p>
            <a:fld id="{1DC73B7B-4FE3-4B5A-9B8D-0DAC3C3FF742}" type="slidenum">
              <a:rPr lang="en-US" smtClean="0"/>
              <a:t>‹#›</a:t>
            </a:fld>
            <a:endParaRPr lang="en-US"/>
          </a:p>
        </p:txBody>
      </p:sp>
    </p:spTree>
    <p:extLst>
      <p:ext uri="{BB962C8B-B14F-4D97-AF65-F5344CB8AC3E}">
        <p14:creationId xmlns:p14="http://schemas.microsoft.com/office/powerpoint/2010/main" val="828206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F2C58-C06C-566D-9084-4AB3A7B149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3BB298-79CA-8BF9-F076-85959262FA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E479F4-4E44-148C-3FCB-38F4F621FB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055F74-86C8-03C6-74B9-28E40D06D7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0CED16-8D78-C4B8-91BE-B8F4F79916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15DFE5-1FCC-1B58-F723-5F1712018BC2}"/>
              </a:ext>
            </a:extLst>
          </p:cNvPr>
          <p:cNvSpPr>
            <a:spLocks noGrp="1"/>
          </p:cNvSpPr>
          <p:nvPr>
            <p:ph type="dt" sz="half" idx="10"/>
          </p:nvPr>
        </p:nvSpPr>
        <p:spPr/>
        <p:txBody>
          <a:bodyPr/>
          <a:lstStyle/>
          <a:p>
            <a:fld id="{F722C60D-E4CD-4B05-B02C-44987AC8AEA4}" type="datetime1">
              <a:rPr lang="en-US" smtClean="0"/>
              <a:t>1/23/2024</a:t>
            </a:fld>
            <a:endParaRPr lang="en-US"/>
          </a:p>
        </p:txBody>
      </p:sp>
      <p:sp>
        <p:nvSpPr>
          <p:cNvPr id="8" name="Footer Placeholder 7">
            <a:extLst>
              <a:ext uri="{FF2B5EF4-FFF2-40B4-BE49-F238E27FC236}">
                <a16:creationId xmlns:a16="http://schemas.microsoft.com/office/drawing/2014/main" id="{D30AAC7B-A58E-D742-5258-8098D053B5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099548-872E-0B33-9574-10BA2FA17735}"/>
              </a:ext>
            </a:extLst>
          </p:cNvPr>
          <p:cNvSpPr>
            <a:spLocks noGrp="1"/>
          </p:cNvSpPr>
          <p:nvPr>
            <p:ph type="sldNum" sz="quarter" idx="12"/>
          </p:nvPr>
        </p:nvSpPr>
        <p:spPr/>
        <p:txBody>
          <a:bodyPr/>
          <a:lstStyle/>
          <a:p>
            <a:fld id="{1DC73B7B-4FE3-4B5A-9B8D-0DAC3C3FF742}" type="slidenum">
              <a:rPr lang="en-US" smtClean="0"/>
              <a:t>‹#›</a:t>
            </a:fld>
            <a:endParaRPr lang="en-US"/>
          </a:p>
        </p:txBody>
      </p:sp>
    </p:spTree>
    <p:extLst>
      <p:ext uri="{BB962C8B-B14F-4D97-AF65-F5344CB8AC3E}">
        <p14:creationId xmlns:p14="http://schemas.microsoft.com/office/powerpoint/2010/main" val="1103011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5304-D118-C478-0552-5CBE5A1FAA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600784-23A8-1961-8B45-E52D84AA32A4}"/>
              </a:ext>
            </a:extLst>
          </p:cNvPr>
          <p:cNvSpPr>
            <a:spLocks noGrp="1"/>
          </p:cNvSpPr>
          <p:nvPr>
            <p:ph type="dt" sz="half" idx="10"/>
          </p:nvPr>
        </p:nvSpPr>
        <p:spPr/>
        <p:txBody>
          <a:bodyPr/>
          <a:lstStyle/>
          <a:p>
            <a:fld id="{B3809816-D05A-4C8A-9311-95EC6132D867}" type="datetime1">
              <a:rPr lang="en-US" smtClean="0"/>
              <a:t>1/23/2024</a:t>
            </a:fld>
            <a:endParaRPr lang="en-US"/>
          </a:p>
        </p:txBody>
      </p:sp>
      <p:sp>
        <p:nvSpPr>
          <p:cNvPr id="4" name="Footer Placeholder 3">
            <a:extLst>
              <a:ext uri="{FF2B5EF4-FFF2-40B4-BE49-F238E27FC236}">
                <a16:creationId xmlns:a16="http://schemas.microsoft.com/office/drawing/2014/main" id="{CB6D041F-A83D-C58B-B551-3111E01B17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9F4814-7F79-235D-767D-7FB1FEA10E4C}"/>
              </a:ext>
            </a:extLst>
          </p:cNvPr>
          <p:cNvSpPr>
            <a:spLocks noGrp="1"/>
          </p:cNvSpPr>
          <p:nvPr>
            <p:ph type="sldNum" sz="quarter" idx="12"/>
          </p:nvPr>
        </p:nvSpPr>
        <p:spPr/>
        <p:txBody>
          <a:bodyPr/>
          <a:lstStyle/>
          <a:p>
            <a:fld id="{1DC73B7B-4FE3-4B5A-9B8D-0DAC3C3FF742}" type="slidenum">
              <a:rPr lang="en-US" smtClean="0"/>
              <a:t>‹#›</a:t>
            </a:fld>
            <a:endParaRPr lang="en-US"/>
          </a:p>
        </p:txBody>
      </p:sp>
    </p:spTree>
    <p:extLst>
      <p:ext uri="{BB962C8B-B14F-4D97-AF65-F5344CB8AC3E}">
        <p14:creationId xmlns:p14="http://schemas.microsoft.com/office/powerpoint/2010/main" val="275871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5E9A0F-BC7B-4674-133D-09FC0AF48E03}"/>
              </a:ext>
            </a:extLst>
          </p:cNvPr>
          <p:cNvSpPr>
            <a:spLocks noGrp="1"/>
          </p:cNvSpPr>
          <p:nvPr>
            <p:ph type="dt" sz="half" idx="10"/>
          </p:nvPr>
        </p:nvSpPr>
        <p:spPr/>
        <p:txBody>
          <a:bodyPr/>
          <a:lstStyle/>
          <a:p>
            <a:fld id="{D79E1278-5F94-4D9D-832F-64A642581F58}" type="datetime1">
              <a:rPr lang="en-US" smtClean="0"/>
              <a:t>1/23/2024</a:t>
            </a:fld>
            <a:endParaRPr lang="en-US"/>
          </a:p>
        </p:txBody>
      </p:sp>
      <p:sp>
        <p:nvSpPr>
          <p:cNvPr id="3" name="Footer Placeholder 2">
            <a:extLst>
              <a:ext uri="{FF2B5EF4-FFF2-40B4-BE49-F238E27FC236}">
                <a16:creationId xmlns:a16="http://schemas.microsoft.com/office/drawing/2014/main" id="{4C8FB5A3-3129-F4B5-D911-6B0CF83D8C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286BD3-A6E7-47B5-40E1-2851A9CCE246}"/>
              </a:ext>
            </a:extLst>
          </p:cNvPr>
          <p:cNvSpPr>
            <a:spLocks noGrp="1"/>
          </p:cNvSpPr>
          <p:nvPr>
            <p:ph type="sldNum" sz="quarter" idx="12"/>
          </p:nvPr>
        </p:nvSpPr>
        <p:spPr/>
        <p:txBody>
          <a:bodyPr/>
          <a:lstStyle/>
          <a:p>
            <a:fld id="{1DC73B7B-4FE3-4B5A-9B8D-0DAC3C3FF742}" type="slidenum">
              <a:rPr lang="en-US" smtClean="0"/>
              <a:t>‹#›</a:t>
            </a:fld>
            <a:endParaRPr lang="en-US"/>
          </a:p>
        </p:txBody>
      </p:sp>
    </p:spTree>
    <p:extLst>
      <p:ext uri="{BB962C8B-B14F-4D97-AF65-F5344CB8AC3E}">
        <p14:creationId xmlns:p14="http://schemas.microsoft.com/office/powerpoint/2010/main" val="4286919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4DD31-C506-6567-CEAA-FB32B79683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8AB6CF-0168-4AD8-63DF-E22E84FC1E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474604-33E9-34DC-B049-29C41A1E65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9F6765-6DD2-C255-1E46-36F178359238}"/>
              </a:ext>
            </a:extLst>
          </p:cNvPr>
          <p:cNvSpPr>
            <a:spLocks noGrp="1"/>
          </p:cNvSpPr>
          <p:nvPr>
            <p:ph type="dt" sz="half" idx="10"/>
          </p:nvPr>
        </p:nvSpPr>
        <p:spPr/>
        <p:txBody>
          <a:bodyPr/>
          <a:lstStyle/>
          <a:p>
            <a:fld id="{E3D9A35A-5DE2-4261-9EEF-C45005B6EA68}" type="datetime1">
              <a:rPr lang="en-US" smtClean="0"/>
              <a:t>1/23/2024</a:t>
            </a:fld>
            <a:endParaRPr lang="en-US"/>
          </a:p>
        </p:txBody>
      </p:sp>
      <p:sp>
        <p:nvSpPr>
          <p:cNvPr id="6" name="Footer Placeholder 5">
            <a:extLst>
              <a:ext uri="{FF2B5EF4-FFF2-40B4-BE49-F238E27FC236}">
                <a16:creationId xmlns:a16="http://schemas.microsoft.com/office/drawing/2014/main" id="{5303DDCA-EBD6-EF95-FCAD-E659245D05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600EA0-8C1D-6097-47CA-69228C1284D0}"/>
              </a:ext>
            </a:extLst>
          </p:cNvPr>
          <p:cNvSpPr>
            <a:spLocks noGrp="1"/>
          </p:cNvSpPr>
          <p:nvPr>
            <p:ph type="sldNum" sz="quarter" idx="12"/>
          </p:nvPr>
        </p:nvSpPr>
        <p:spPr/>
        <p:txBody>
          <a:bodyPr/>
          <a:lstStyle/>
          <a:p>
            <a:fld id="{1DC73B7B-4FE3-4B5A-9B8D-0DAC3C3FF742}" type="slidenum">
              <a:rPr lang="en-US" smtClean="0"/>
              <a:t>‹#›</a:t>
            </a:fld>
            <a:endParaRPr lang="en-US"/>
          </a:p>
        </p:txBody>
      </p:sp>
    </p:spTree>
    <p:extLst>
      <p:ext uri="{BB962C8B-B14F-4D97-AF65-F5344CB8AC3E}">
        <p14:creationId xmlns:p14="http://schemas.microsoft.com/office/powerpoint/2010/main" val="3419264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BE818-673E-91DD-A9B3-7B827DA414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6843E4-C099-6C5D-0519-DB3CAE628D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476D56-D9E2-701A-4ACC-8EB1845CDC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34885C-6F55-0B57-2FBB-C039F01555C3}"/>
              </a:ext>
            </a:extLst>
          </p:cNvPr>
          <p:cNvSpPr>
            <a:spLocks noGrp="1"/>
          </p:cNvSpPr>
          <p:nvPr>
            <p:ph type="dt" sz="half" idx="10"/>
          </p:nvPr>
        </p:nvSpPr>
        <p:spPr/>
        <p:txBody>
          <a:bodyPr/>
          <a:lstStyle/>
          <a:p>
            <a:fld id="{511662BC-6E52-4EAC-8004-45B3AF05DF75}" type="datetime1">
              <a:rPr lang="en-US" smtClean="0"/>
              <a:t>1/23/2024</a:t>
            </a:fld>
            <a:endParaRPr lang="en-US"/>
          </a:p>
        </p:txBody>
      </p:sp>
      <p:sp>
        <p:nvSpPr>
          <p:cNvPr id="6" name="Footer Placeholder 5">
            <a:extLst>
              <a:ext uri="{FF2B5EF4-FFF2-40B4-BE49-F238E27FC236}">
                <a16:creationId xmlns:a16="http://schemas.microsoft.com/office/drawing/2014/main" id="{866BC857-F5FA-C4CD-A779-0901B6A6B6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23529-6748-C34D-E8C9-F26218C876F4}"/>
              </a:ext>
            </a:extLst>
          </p:cNvPr>
          <p:cNvSpPr>
            <a:spLocks noGrp="1"/>
          </p:cNvSpPr>
          <p:nvPr>
            <p:ph type="sldNum" sz="quarter" idx="12"/>
          </p:nvPr>
        </p:nvSpPr>
        <p:spPr/>
        <p:txBody>
          <a:bodyPr/>
          <a:lstStyle/>
          <a:p>
            <a:fld id="{1DC73B7B-4FE3-4B5A-9B8D-0DAC3C3FF742}" type="slidenum">
              <a:rPr lang="en-US" smtClean="0"/>
              <a:t>‹#›</a:t>
            </a:fld>
            <a:endParaRPr lang="en-US"/>
          </a:p>
        </p:txBody>
      </p:sp>
    </p:spTree>
    <p:extLst>
      <p:ext uri="{BB962C8B-B14F-4D97-AF65-F5344CB8AC3E}">
        <p14:creationId xmlns:p14="http://schemas.microsoft.com/office/powerpoint/2010/main" val="2373854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639692-A032-1F98-924E-786DF55FDD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4E16BF-F3F0-9911-0676-7EBC34659A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FBFEB8-8AC8-1BB9-EA7F-CE92B96B2A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328210-C34E-494B-8088-922F673BA461}" type="datetime1">
              <a:rPr lang="en-US" smtClean="0"/>
              <a:t>1/23/2024</a:t>
            </a:fld>
            <a:endParaRPr lang="en-US"/>
          </a:p>
        </p:txBody>
      </p:sp>
      <p:sp>
        <p:nvSpPr>
          <p:cNvPr id="5" name="Footer Placeholder 4">
            <a:extLst>
              <a:ext uri="{FF2B5EF4-FFF2-40B4-BE49-F238E27FC236}">
                <a16:creationId xmlns:a16="http://schemas.microsoft.com/office/drawing/2014/main" id="{AC2EC533-D0DC-886B-EF4F-922264EF86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4CD702-966E-B94B-9974-91F1EB7E59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C73B7B-4FE3-4B5A-9B8D-0DAC3C3FF742}" type="slidenum">
              <a:rPr lang="en-US" smtClean="0"/>
              <a:t>‹#›</a:t>
            </a:fld>
            <a:endParaRPr lang="en-US"/>
          </a:p>
        </p:txBody>
      </p:sp>
    </p:spTree>
    <p:extLst>
      <p:ext uri="{BB962C8B-B14F-4D97-AF65-F5344CB8AC3E}">
        <p14:creationId xmlns:p14="http://schemas.microsoft.com/office/powerpoint/2010/main" val="2178005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doi.org/10.1007/s11049-017-9392-x" TargetMode="External"/><Relationship Id="rId3" Type="http://schemas.openxmlformats.org/officeDocument/2006/relationships/hyperlink" Target="https://projects.iq.harvard.edu/sites/projects.iq.harvard.edu/files/meaningandmodality/files/compositionality_and_iconicity.pdf" TargetMode="External"/><Relationship Id="rId7" Type="http://schemas.openxmlformats.org/officeDocument/2006/relationships/hyperlink" Target="https://doi.org/10.1007/s10988-022-09372-z" TargetMode="External"/><Relationship Id="rId2" Type="http://schemas.openxmlformats.org/officeDocument/2006/relationships/hyperlink" Target="https://doi.org/10.1007/s10988-015-9180-1" TargetMode="External"/><Relationship Id="rId1" Type="http://schemas.openxmlformats.org/officeDocument/2006/relationships/slideLayout" Target="../slideLayouts/slideLayout2.xml"/><Relationship Id="rId6" Type="http://schemas.openxmlformats.org/officeDocument/2006/relationships/hyperlink" Target="https://ling.auf.net/lingbuzz/005003" TargetMode="External"/><Relationship Id="rId5" Type="http://schemas.openxmlformats.org/officeDocument/2006/relationships/hyperlink" Target="https://ling.auf.net/lingbuzz/004905" TargetMode="External"/><Relationship Id="rId4" Type="http://schemas.openxmlformats.org/officeDocument/2006/relationships/hyperlink" Target="https://ling.auf.net/lingbuzz/004676"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6.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4.png"/><Relationship Id="rId5" Type="http://schemas.microsoft.com/office/2007/relationships/media" Target="../media/media3.mp4"/><Relationship Id="rId10" Type="http://schemas.openxmlformats.org/officeDocument/2006/relationships/image" Target="../media/image3.png"/><Relationship Id="rId4" Type="http://schemas.openxmlformats.org/officeDocument/2006/relationships/video" Target="../media/media2.mp4"/><Relationship Id="rId9"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7E144-84D5-4AE9-40F3-430CFF3DFEE3}"/>
              </a:ext>
            </a:extLst>
          </p:cNvPr>
          <p:cNvSpPr>
            <a:spLocks noGrp="1"/>
          </p:cNvSpPr>
          <p:nvPr>
            <p:ph type="ctrTitle"/>
          </p:nvPr>
        </p:nvSpPr>
        <p:spPr>
          <a:xfrm>
            <a:off x="1524000" y="1122363"/>
            <a:ext cx="9144000" cy="2133599"/>
          </a:xfrm>
        </p:spPr>
        <p:txBody>
          <a:bodyPr>
            <a:normAutofit/>
          </a:bodyPr>
          <a:lstStyle/>
          <a:p>
            <a:r>
              <a:rPr lang="en-US" sz="4800" dirty="0">
                <a:solidFill>
                  <a:srgbClr val="57068C"/>
                </a:solidFill>
              </a:rPr>
              <a:t>Comments on Jeremy Kuhn’s paper ‘Iconicity, scope, and the grammar’</a:t>
            </a:r>
          </a:p>
        </p:txBody>
      </p:sp>
      <p:sp>
        <p:nvSpPr>
          <p:cNvPr id="3" name="Subtitle 2">
            <a:extLst>
              <a:ext uri="{FF2B5EF4-FFF2-40B4-BE49-F238E27FC236}">
                <a16:creationId xmlns:a16="http://schemas.microsoft.com/office/drawing/2014/main" id="{0E039972-C30C-758E-8DAC-D96E56D3641C}"/>
              </a:ext>
            </a:extLst>
          </p:cNvPr>
          <p:cNvSpPr>
            <a:spLocks noGrp="1"/>
          </p:cNvSpPr>
          <p:nvPr>
            <p:ph type="subTitle" idx="1"/>
          </p:nvPr>
        </p:nvSpPr>
        <p:spPr/>
        <p:txBody>
          <a:bodyPr/>
          <a:lstStyle/>
          <a:p>
            <a:r>
              <a:rPr lang="en-US" dirty="0"/>
              <a:t>Masha Esipova (Bar-Ilan University)</a:t>
            </a:r>
          </a:p>
          <a:p>
            <a:r>
              <a:rPr lang="en-US" dirty="0"/>
              <a:t>NYU AD workshop ‘Iconic representation’</a:t>
            </a:r>
          </a:p>
          <a:p>
            <a:r>
              <a:rPr lang="en-US" dirty="0"/>
              <a:t>January 24, 2024</a:t>
            </a:r>
          </a:p>
        </p:txBody>
      </p:sp>
      <p:pic>
        <p:nvPicPr>
          <p:cNvPr id="5" name="Picture 4" descr="A green and blue text on a black background&#10;&#10;Description automatically generated">
            <a:extLst>
              <a:ext uri="{FF2B5EF4-FFF2-40B4-BE49-F238E27FC236}">
                <a16:creationId xmlns:a16="http://schemas.microsoft.com/office/drawing/2014/main" id="{E1F03B32-61E1-86F1-3222-FC7465DE10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0756" y="5250094"/>
            <a:ext cx="2457565" cy="914400"/>
          </a:xfrm>
          <a:prstGeom prst="rect">
            <a:avLst/>
          </a:prstGeom>
        </p:spPr>
      </p:pic>
      <p:pic>
        <p:nvPicPr>
          <p:cNvPr id="7" name="Picture 6" descr="A purple text on a black background&#10;&#10;Description automatically generated">
            <a:extLst>
              <a:ext uri="{FF2B5EF4-FFF2-40B4-BE49-F238E27FC236}">
                <a16:creationId xmlns:a16="http://schemas.microsoft.com/office/drawing/2014/main" id="{4FA415BC-09E0-5C12-CF49-60E82D630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680" y="5257800"/>
            <a:ext cx="3596640" cy="914400"/>
          </a:xfrm>
          <a:prstGeom prst="rect">
            <a:avLst/>
          </a:prstGeom>
        </p:spPr>
      </p:pic>
    </p:spTree>
    <p:extLst>
      <p:ext uri="{BB962C8B-B14F-4D97-AF65-F5344CB8AC3E}">
        <p14:creationId xmlns:p14="http://schemas.microsoft.com/office/powerpoint/2010/main" val="2987267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66465-B7F7-9854-EBC8-DD3286EA0B5B}"/>
              </a:ext>
            </a:extLst>
          </p:cNvPr>
          <p:cNvSpPr>
            <a:spLocks noGrp="1"/>
          </p:cNvSpPr>
          <p:nvPr>
            <p:ph type="title"/>
          </p:nvPr>
        </p:nvSpPr>
        <p:spPr>
          <a:xfrm>
            <a:off x="838200" y="1"/>
            <a:ext cx="10515600" cy="1371600"/>
          </a:xfrm>
        </p:spPr>
        <p:txBody>
          <a:bodyPr>
            <a:normAutofit/>
          </a:bodyPr>
          <a:lstStyle/>
          <a:p>
            <a:r>
              <a:rPr lang="en-US" sz="3200" dirty="0"/>
              <a:t>Another ex of uncontroversial integration </a:t>
            </a:r>
          </a:p>
        </p:txBody>
      </p:sp>
      <p:sp>
        <p:nvSpPr>
          <p:cNvPr id="3" name="Content Placeholder 2">
            <a:extLst>
              <a:ext uri="{FF2B5EF4-FFF2-40B4-BE49-F238E27FC236}">
                <a16:creationId xmlns:a16="http://schemas.microsoft.com/office/drawing/2014/main" id="{63FD09DE-09E0-F7E2-36AB-E649B763561A}"/>
              </a:ext>
            </a:extLst>
          </p:cNvPr>
          <p:cNvSpPr>
            <a:spLocks noGrp="1"/>
          </p:cNvSpPr>
          <p:nvPr>
            <p:ph idx="1"/>
          </p:nvPr>
        </p:nvSpPr>
        <p:spPr>
          <a:xfrm>
            <a:off x="838200" y="1371601"/>
            <a:ext cx="10515600" cy="4805362"/>
          </a:xfrm>
        </p:spPr>
        <p:txBody>
          <a:bodyPr>
            <a:normAutofit/>
          </a:bodyPr>
          <a:lstStyle/>
          <a:p>
            <a:r>
              <a:rPr lang="en-GB" sz="2400" dirty="0"/>
              <a:t>Another ex of “co-speech” iconic content in spoken communication that uncontroversially systematically integrates compositionally at sub-propositional level </a:t>
            </a:r>
            <a:r>
              <a:rPr lang="en-GB" sz="2000" dirty="0">
                <a:solidFill>
                  <a:schemeClr val="bg1">
                    <a:lumMod val="50000"/>
                  </a:schemeClr>
                </a:solidFill>
              </a:rPr>
              <a:t>(as evidenced, e.g., by interaction w/semantic operators and retrievability during ellipsis/anaphora resolution)</a:t>
            </a:r>
            <a:r>
              <a:rPr lang="en-GB" sz="2400" dirty="0"/>
              <a:t>: </a:t>
            </a:r>
            <a:r>
              <a:rPr lang="en-GB" sz="2400" dirty="0">
                <a:highlight>
                  <a:srgbClr val="C87FF9"/>
                </a:highlight>
              </a:rPr>
              <a:t>iconic intensification</a:t>
            </a:r>
            <a:r>
              <a:rPr lang="en-GB" sz="2400" dirty="0"/>
              <a:t> </a:t>
            </a:r>
            <a:r>
              <a:rPr lang="en-GB" sz="2000" dirty="0">
                <a:solidFill>
                  <a:schemeClr val="bg1">
                    <a:lumMod val="50000"/>
                  </a:schemeClr>
                </a:solidFill>
              </a:rPr>
              <a:t>(</a:t>
            </a:r>
            <a:r>
              <a:rPr lang="en-GB" sz="2000" dirty="0" err="1">
                <a:solidFill>
                  <a:schemeClr val="bg1">
                    <a:lumMod val="50000"/>
                  </a:schemeClr>
                </a:solidFill>
              </a:rPr>
              <a:t>Schlenker</a:t>
            </a:r>
            <a:r>
              <a:rPr lang="en-GB" sz="2000" dirty="0">
                <a:solidFill>
                  <a:schemeClr val="bg1">
                    <a:lumMod val="50000"/>
                  </a:schemeClr>
                </a:solidFill>
              </a:rPr>
              <a:t> 2018; Esipova 2019a,b; 2022a, </a:t>
            </a:r>
            <a:r>
              <a:rPr lang="en-GB" sz="2000" dirty="0" err="1">
                <a:solidFill>
                  <a:schemeClr val="bg1">
                    <a:lumMod val="50000"/>
                  </a:schemeClr>
                </a:solidFill>
              </a:rPr>
              <a:t>a.o.</a:t>
            </a:r>
            <a:r>
              <a:rPr lang="en-GB" sz="2000" dirty="0">
                <a:solidFill>
                  <a:schemeClr val="bg1">
                    <a:lumMod val="50000"/>
                  </a:schemeClr>
                </a:solidFill>
              </a:rPr>
              <a:t>)</a:t>
            </a:r>
            <a:endParaRPr lang="en-GB" sz="2400" dirty="0"/>
          </a:p>
          <a:p>
            <a:pPr marL="0" indent="0" defTabSz="91440">
              <a:buNone/>
            </a:pPr>
            <a:r>
              <a:rPr lang="en-GB" sz="2400" dirty="0"/>
              <a:t>(7)		A:		This car is [fast]_INTENS.													(8)		</a:t>
            </a:r>
          </a:p>
          <a:p>
            <a:pPr marL="0" indent="0" defTabSz="91440">
              <a:buNone/>
            </a:pPr>
            <a:r>
              <a:rPr lang="en-GB" sz="2400" dirty="0"/>
              <a:t>					B:		So is this one. </a:t>
            </a:r>
          </a:p>
          <a:p>
            <a:pPr marL="0" indent="0" defTabSz="91440">
              <a:spcBef>
                <a:spcPts val="0"/>
              </a:spcBef>
              <a:buNone/>
            </a:pPr>
            <a:r>
              <a:rPr lang="en-GB" sz="2400" dirty="0"/>
              <a:t>									#But this one is moderately fast, </a:t>
            </a:r>
          </a:p>
          <a:p>
            <a:pPr marL="0" indent="0" defTabSz="91440">
              <a:spcBef>
                <a:spcPts val="0"/>
              </a:spcBef>
              <a:buNone/>
            </a:pPr>
            <a:r>
              <a:rPr lang="en-GB" sz="2400" dirty="0"/>
              <a:t>									not like super-fast or anything.</a:t>
            </a:r>
          </a:p>
        </p:txBody>
      </p:sp>
      <p:pic>
        <p:nvPicPr>
          <p:cNvPr id="4" name="faster">
            <a:hlinkClick r:id="" action="ppaction://media"/>
            <a:extLst>
              <a:ext uri="{FF2B5EF4-FFF2-40B4-BE49-F238E27FC236}">
                <a16:creationId xmlns:a16="http://schemas.microsoft.com/office/drawing/2014/main" id="{399894F3-200C-7E0D-15DB-D5CCB6CAE7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77001" y="3157697"/>
            <a:ext cx="5527039" cy="3108960"/>
          </a:xfrm>
          <a:prstGeom prst="rect">
            <a:avLst/>
          </a:prstGeom>
        </p:spPr>
      </p:pic>
      <p:sp>
        <p:nvSpPr>
          <p:cNvPr id="7" name="Slide Number Placeholder 6">
            <a:extLst>
              <a:ext uri="{FF2B5EF4-FFF2-40B4-BE49-F238E27FC236}">
                <a16:creationId xmlns:a16="http://schemas.microsoft.com/office/drawing/2014/main" id="{8530C6E8-3775-FB4E-6651-B0327D535157}"/>
              </a:ext>
            </a:extLst>
          </p:cNvPr>
          <p:cNvSpPr>
            <a:spLocks noGrp="1"/>
          </p:cNvSpPr>
          <p:nvPr>
            <p:ph type="sldNum" sz="quarter" idx="12"/>
          </p:nvPr>
        </p:nvSpPr>
        <p:spPr/>
        <p:txBody>
          <a:bodyPr/>
          <a:lstStyle/>
          <a:p>
            <a:fld id="{1DC73B7B-4FE3-4B5A-9B8D-0DAC3C3FF742}" type="slidenum">
              <a:rPr lang="en-US" smtClean="0"/>
              <a:t>10</a:t>
            </a:fld>
            <a:endParaRPr lang="en-US"/>
          </a:p>
        </p:txBody>
      </p:sp>
    </p:spTree>
    <p:extLst>
      <p:ext uri="{BB962C8B-B14F-4D97-AF65-F5344CB8AC3E}">
        <p14:creationId xmlns:p14="http://schemas.microsoft.com/office/powerpoint/2010/main" val="258289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66465-B7F7-9854-EBC8-DD3286EA0B5B}"/>
              </a:ext>
            </a:extLst>
          </p:cNvPr>
          <p:cNvSpPr>
            <a:spLocks noGrp="1"/>
          </p:cNvSpPr>
          <p:nvPr>
            <p:ph type="title"/>
          </p:nvPr>
        </p:nvSpPr>
        <p:spPr>
          <a:xfrm>
            <a:off x="838200" y="0"/>
            <a:ext cx="10515600" cy="1371600"/>
          </a:xfrm>
        </p:spPr>
        <p:txBody>
          <a:bodyPr>
            <a:normAutofit/>
          </a:bodyPr>
          <a:lstStyle/>
          <a:p>
            <a:r>
              <a:rPr lang="en-US" sz="3200" dirty="0"/>
              <a:t>To sum up some of the points I (hopefully) made</a:t>
            </a:r>
          </a:p>
        </p:txBody>
      </p:sp>
      <p:sp>
        <p:nvSpPr>
          <p:cNvPr id="3" name="Content Placeholder 2">
            <a:extLst>
              <a:ext uri="{FF2B5EF4-FFF2-40B4-BE49-F238E27FC236}">
                <a16:creationId xmlns:a16="http://schemas.microsoft.com/office/drawing/2014/main" id="{63FD09DE-09E0-F7E2-36AB-E649B763561A}"/>
              </a:ext>
            </a:extLst>
          </p:cNvPr>
          <p:cNvSpPr>
            <a:spLocks noGrp="1"/>
          </p:cNvSpPr>
          <p:nvPr>
            <p:ph idx="1"/>
          </p:nvPr>
        </p:nvSpPr>
        <p:spPr>
          <a:xfrm>
            <a:off x="838200" y="1371600"/>
            <a:ext cx="10515600" cy="4805363"/>
          </a:xfrm>
        </p:spPr>
        <p:txBody>
          <a:bodyPr>
            <a:normAutofit fontScale="92500"/>
          </a:bodyPr>
          <a:lstStyle/>
          <a:p>
            <a:r>
              <a:rPr lang="en-GB" sz="2400" dirty="0"/>
              <a:t>It would be good to </a:t>
            </a:r>
            <a:r>
              <a:rPr lang="en-US" sz="2400" dirty="0"/>
              <a:t>be more precise about</a:t>
            </a:r>
            <a:r>
              <a:rPr lang="en-GB" sz="2400" dirty="0"/>
              <a:t> what question exactly the paper is aiming to address and reassess whether it is actually addressing that question</a:t>
            </a:r>
          </a:p>
          <a:p>
            <a:pPr lvl="1"/>
            <a:r>
              <a:rPr lang="en-GB" sz="2000" dirty="0" err="1"/>
              <a:t>A.o.</a:t>
            </a:r>
            <a:r>
              <a:rPr lang="en-GB" sz="2000" dirty="0"/>
              <a:t>, we need to properly consider different types of conventionalization (individual lexical items vs. meaning-form mapping schemas)</a:t>
            </a:r>
          </a:p>
          <a:p>
            <a:r>
              <a:rPr lang="en-GB" sz="2400" dirty="0"/>
              <a:t>It appears to me we are past the point of arguing against the null hypothesis in the paper</a:t>
            </a:r>
          </a:p>
          <a:p>
            <a:r>
              <a:rPr lang="en-GB" sz="2400" dirty="0"/>
              <a:t>We could now focus on some of the non-trivial specifics of depiction-description integration, e.g., better understanding:</a:t>
            </a:r>
          </a:p>
          <a:p>
            <a:pPr lvl="1"/>
            <a:r>
              <a:rPr lang="en-GB" sz="2000" dirty="0">
                <a:highlight>
                  <a:srgbClr val="C87FF9"/>
                </a:highlight>
              </a:rPr>
              <a:t>the constraints on integrating iconic/depictive content with low degree of conventionalization into “linguistic” utterances</a:t>
            </a:r>
            <a:r>
              <a:rPr lang="en-GB" sz="2000" dirty="0"/>
              <a:t> </a:t>
            </a:r>
            <a:r>
              <a:rPr lang="en-GB" sz="1600" dirty="0">
                <a:solidFill>
                  <a:schemeClr val="bg1">
                    <a:lumMod val="50000"/>
                  </a:schemeClr>
                </a:solidFill>
              </a:rPr>
              <a:t>(beyond the trivial ones, such as that purely iconic meaning-form pairings are limited to how sophisticated they can be)</a:t>
            </a:r>
            <a:r>
              <a:rPr lang="en-GB" sz="2000" dirty="0"/>
              <a:t>, such as the syntax- (prosody-, pragmatics-) sensitive linearization constraints on iconic depictions integrating with “linguistic” utterances that I brought up</a:t>
            </a:r>
          </a:p>
          <a:p>
            <a:pPr lvl="1"/>
            <a:r>
              <a:rPr lang="en-GB" sz="2000" dirty="0">
                <a:highlight>
                  <a:srgbClr val="C87FF9"/>
                </a:highlight>
              </a:rPr>
              <a:t>the common pathways of and constraints on conventionalization of depictive content</a:t>
            </a:r>
            <a:r>
              <a:rPr lang="en-GB" sz="2000" dirty="0"/>
              <a:t> </a:t>
            </a:r>
            <a:r>
              <a:rPr lang="en-GB" sz="1800" dirty="0">
                <a:solidFill>
                  <a:schemeClr val="bg1">
                    <a:lumMod val="50000"/>
                  </a:schemeClr>
                </a:solidFill>
              </a:rPr>
              <a:t>(beyond the trivial observations, such as that the most frequently reproduced meaning-form pairings get conventionalized; see also Esipova 2022b and refs therein on, </a:t>
            </a:r>
            <a:r>
              <a:rPr lang="en-GB" sz="1800" dirty="0" err="1">
                <a:solidFill>
                  <a:schemeClr val="bg1">
                    <a:lumMod val="50000"/>
                  </a:schemeClr>
                </a:solidFill>
              </a:rPr>
              <a:t>a.o.</a:t>
            </a:r>
            <a:r>
              <a:rPr lang="en-GB" sz="1800" dirty="0">
                <a:solidFill>
                  <a:schemeClr val="bg1">
                    <a:lumMod val="50000"/>
                  </a:schemeClr>
                </a:solidFill>
              </a:rPr>
              <a:t>, need for precise repeatability → conventionalization beyond language)</a:t>
            </a:r>
            <a:r>
              <a:rPr lang="en-GB" sz="2000" dirty="0"/>
              <a:t>—which is what I think Jeremy’s examples actually illustrate</a:t>
            </a:r>
          </a:p>
        </p:txBody>
      </p:sp>
      <p:sp>
        <p:nvSpPr>
          <p:cNvPr id="6" name="Slide Number Placeholder 5">
            <a:extLst>
              <a:ext uri="{FF2B5EF4-FFF2-40B4-BE49-F238E27FC236}">
                <a16:creationId xmlns:a16="http://schemas.microsoft.com/office/drawing/2014/main" id="{AD473E04-3B52-746A-402C-E45C3602CE6D}"/>
              </a:ext>
            </a:extLst>
          </p:cNvPr>
          <p:cNvSpPr>
            <a:spLocks noGrp="1"/>
          </p:cNvSpPr>
          <p:nvPr>
            <p:ph type="sldNum" sz="quarter" idx="12"/>
          </p:nvPr>
        </p:nvSpPr>
        <p:spPr/>
        <p:txBody>
          <a:bodyPr/>
          <a:lstStyle/>
          <a:p>
            <a:fld id="{1DC73B7B-4FE3-4B5A-9B8D-0DAC3C3FF742}" type="slidenum">
              <a:rPr lang="en-US" smtClean="0"/>
              <a:t>11</a:t>
            </a:fld>
            <a:endParaRPr lang="en-US"/>
          </a:p>
        </p:txBody>
      </p:sp>
    </p:spTree>
    <p:extLst>
      <p:ext uri="{BB962C8B-B14F-4D97-AF65-F5344CB8AC3E}">
        <p14:creationId xmlns:p14="http://schemas.microsoft.com/office/powerpoint/2010/main" val="175673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66465-B7F7-9854-EBC8-DD3286EA0B5B}"/>
              </a:ext>
            </a:extLst>
          </p:cNvPr>
          <p:cNvSpPr>
            <a:spLocks noGrp="1"/>
          </p:cNvSpPr>
          <p:nvPr>
            <p:ph type="title"/>
          </p:nvPr>
        </p:nvSpPr>
        <p:spPr>
          <a:xfrm>
            <a:off x="838200" y="0"/>
            <a:ext cx="10515600" cy="1371600"/>
          </a:xfrm>
        </p:spPr>
        <p:txBody>
          <a:bodyPr>
            <a:normAutofit/>
          </a:bodyPr>
          <a:lstStyle/>
          <a:p>
            <a:r>
              <a:rPr lang="en-US" sz="3200" dirty="0"/>
              <a:t>References</a:t>
            </a:r>
          </a:p>
        </p:txBody>
      </p:sp>
      <p:sp>
        <p:nvSpPr>
          <p:cNvPr id="3" name="Content Placeholder 2">
            <a:extLst>
              <a:ext uri="{FF2B5EF4-FFF2-40B4-BE49-F238E27FC236}">
                <a16:creationId xmlns:a16="http://schemas.microsoft.com/office/drawing/2014/main" id="{63FD09DE-09E0-F7E2-36AB-E649B763561A}"/>
              </a:ext>
            </a:extLst>
          </p:cNvPr>
          <p:cNvSpPr>
            <a:spLocks noGrp="1"/>
          </p:cNvSpPr>
          <p:nvPr>
            <p:ph idx="1"/>
          </p:nvPr>
        </p:nvSpPr>
        <p:spPr>
          <a:xfrm>
            <a:off x="838200" y="1371600"/>
            <a:ext cx="10515600" cy="4805363"/>
          </a:xfrm>
        </p:spPr>
        <p:txBody>
          <a:bodyPr>
            <a:normAutofit lnSpcReduction="10000"/>
          </a:bodyPr>
          <a:lstStyle/>
          <a:p>
            <a:pPr marL="0" indent="0">
              <a:buNone/>
            </a:pPr>
            <a:r>
              <a:rPr lang="en-US" sz="2000" dirty="0"/>
              <a:t>Davidson, Kathryn. 2015. Quotation, demonstration, and iconicity. </a:t>
            </a:r>
            <a:r>
              <a:rPr lang="en-US" sz="2000" i="1" dirty="0"/>
              <a:t>Linguistics and philosophy</a:t>
            </a:r>
            <a:r>
              <a:rPr lang="en-US" sz="2000" dirty="0"/>
              <a:t> 38(6). 477–520. </a:t>
            </a:r>
            <a:r>
              <a:rPr lang="en-US" sz="2000" dirty="0">
                <a:hlinkClick r:id="rId2"/>
              </a:rPr>
              <a:t>https://doi.org/10.1007/s10988-015-9180-1</a:t>
            </a:r>
            <a:r>
              <a:rPr lang="en-US" sz="2000" dirty="0"/>
              <a:t> </a:t>
            </a:r>
          </a:p>
          <a:p>
            <a:pPr marL="0" indent="0">
              <a:buNone/>
            </a:pPr>
            <a:r>
              <a:rPr lang="en-US" sz="2000" dirty="0"/>
              <a:t>Davidson, Kathryn. 2024. Compositionality and iconicity. </a:t>
            </a:r>
            <a:r>
              <a:rPr lang="en-US" sz="2000" dirty="0">
                <a:hlinkClick r:id="rId3"/>
              </a:rPr>
              <a:t>https://projects.iq.harvard.edu/sites/projects.iq.harvard.edu/files/meaningandmodality/files/compositionality_and_iconicity.pdf</a:t>
            </a:r>
            <a:r>
              <a:rPr lang="en-US" sz="2000" dirty="0"/>
              <a:t> </a:t>
            </a:r>
          </a:p>
          <a:p>
            <a:pPr marL="0" indent="0">
              <a:buNone/>
            </a:pPr>
            <a:r>
              <a:rPr lang="en-US" sz="2000" dirty="0"/>
              <a:t>Esipova, Maria. 2019a. Composition and projection in speech and gesture. PhD dissertation, NYU. </a:t>
            </a:r>
            <a:r>
              <a:rPr lang="en-US" sz="2000" dirty="0">
                <a:hlinkClick r:id="rId4"/>
              </a:rPr>
              <a:t>https://ling.auf.net/lingbuzz/004676</a:t>
            </a:r>
            <a:r>
              <a:rPr lang="en-US" sz="2000" dirty="0"/>
              <a:t> </a:t>
            </a:r>
          </a:p>
          <a:p>
            <a:pPr marL="0" indent="0">
              <a:buNone/>
            </a:pPr>
            <a:r>
              <a:rPr lang="en-US" sz="2000" dirty="0"/>
              <a:t>Esipova, Maria. 2019b. Towards a uniform super-linguistic theory of projection. In Julian J. </a:t>
            </a:r>
            <a:r>
              <a:rPr lang="en-US" sz="2000" dirty="0" err="1"/>
              <a:t>Schlöder</a:t>
            </a:r>
            <a:r>
              <a:rPr lang="en-US" sz="2000" dirty="0"/>
              <a:t>, Dean McHugh &amp; Floris </a:t>
            </a:r>
            <a:r>
              <a:rPr lang="en-US" sz="2000" dirty="0" err="1"/>
              <a:t>Roelofsen</a:t>
            </a:r>
            <a:r>
              <a:rPr lang="en-US" sz="2000" dirty="0"/>
              <a:t> (eds.), </a:t>
            </a:r>
            <a:r>
              <a:rPr lang="en-US" sz="2000" i="1" dirty="0"/>
              <a:t>Proceedings of the 22nd Amsterdam Colloquium</a:t>
            </a:r>
            <a:r>
              <a:rPr lang="en-US" sz="2000" dirty="0"/>
              <a:t>, 553–562. </a:t>
            </a:r>
            <a:r>
              <a:rPr lang="en-US" sz="2000" dirty="0">
                <a:hlinkClick r:id="rId5"/>
              </a:rPr>
              <a:t>https://ling.auf.net/lingbuzz/004905</a:t>
            </a:r>
            <a:r>
              <a:rPr lang="en-US" sz="2000" dirty="0"/>
              <a:t> </a:t>
            </a:r>
          </a:p>
          <a:p>
            <a:pPr marL="0" indent="0">
              <a:buNone/>
            </a:pPr>
            <a:r>
              <a:rPr lang="en-US" sz="2000" dirty="0"/>
              <a:t>Esipova, Maria. 2022a. Composure and composition. Ms. </a:t>
            </a:r>
            <a:r>
              <a:rPr lang="en-US" sz="2000" dirty="0">
                <a:hlinkClick r:id="rId6"/>
              </a:rPr>
              <a:t>https://ling.auf.net/lingbuzz/005003</a:t>
            </a:r>
            <a:endParaRPr lang="en-US" sz="2000" dirty="0"/>
          </a:p>
          <a:p>
            <a:pPr marL="0" indent="0">
              <a:buNone/>
            </a:pPr>
            <a:r>
              <a:rPr lang="en-GB" sz="2000" dirty="0"/>
              <a:t>Esipova, Maria. 2022b. Reps and representations: a warm-up to a grammar of lifting. </a:t>
            </a:r>
            <a:r>
              <a:rPr lang="en-GB" sz="2000" i="1" dirty="0"/>
              <a:t>Linguistics and Philosophy</a:t>
            </a:r>
            <a:r>
              <a:rPr lang="en-GB" sz="2000" dirty="0"/>
              <a:t> </a:t>
            </a:r>
            <a:r>
              <a:rPr lang="en-GB" sz="2000" dirty="0">
                <a:hlinkClick r:id="rId7"/>
              </a:rPr>
              <a:t>https://doi.org/10.1007/s10988-022-09372-z</a:t>
            </a:r>
            <a:r>
              <a:rPr lang="en-GB" sz="2000" dirty="0"/>
              <a:t> </a:t>
            </a:r>
            <a:endParaRPr lang="en-US" sz="2000" dirty="0"/>
          </a:p>
          <a:p>
            <a:pPr marL="0" indent="0">
              <a:buNone/>
            </a:pPr>
            <a:r>
              <a:rPr lang="en-US" sz="2000" dirty="0" err="1"/>
              <a:t>Schlenker</a:t>
            </a:r>
            <a:r>
              <a:rPr lang="en-US" sz="2000" dirty="0"/>
              <a:t>, Philippe. 2018. Iconic pragmatics. </a:t>
            </a:r>
            <a:r>
              <a:rPr lang="en-US" sz="2000" i="1" dirty="0"/>
              <a:t>Natural Language &amp; Linguistic Theory</a:t>
            </a:r>
            <a:r>
              <a:rPr lang="en-US" sz="2000" dirty="0"/>
              <a:t> 36(3). 877–936. </a:t>
            </a:r>
            <a:r>
              <a:rPr lang="en-US" sz="2000" dirty="0">
                <a:hlinkClick r:id="rId8"/>
              </a:rPr>
              <a:t>https://doi.org/10.1007/s11049-017-9392-x</a:t>
            </a:r>
            <a:r>
              <a:rPr lang="en-US" sz="2000" dirty="0"/>
              <a:t> </a:t>
            </a:r>
          </a:p>
        </p:txBody>
      </p:sp>
      <p:sp>
        <p:nvSpPr>
          <p:cNvPr id="6" name="Slide Number Placeholder 5">
            <a:extLst>
              <a:ext uri="{FF2B5EF4-FFF2-40B4-BE49-F238E27FC236}">
                <a16:creationId xmlns:a16="http://schemas.microsoft.com/office/drawing/2014/main" id="{AD473E04-3B52-746A-402C-E45C3602CE6D}"/>
              </a:ext>
            </a:extLst>
          </p:cNvPr>
          <p:cNvSpPr>
            <a:spLocks noGrp="1"/>
          </p:cNvSpPr>
          <p:nvPr>
            <p:ph type="sldNum" sz="quarter" idx="12"/>
          </p:nvPr>
        </p:nvSpPr>
        <p:spPr/>
        <p:txBody>
          <a:bodyPr/>
          <a:lstStyle/>
          <a:p>
            <a:fld id="{1DC73B7B-4FE3-4B5A-9B8D-0DAC3C3FF742}" type="slidenum">
              <a:rPr lang="en-US" smtClean="0"/>
              <a:t>12</a:t>
            </a:fld>
            <a:endParaRPr lang="en-US"/>
          </a:p>
        </p:txBody>
      </p:sp>
    </p:spTree>
    <p:extLst>
      <p:ext uri="{BB962C8B-B14F-4D97-AF65-F5344CB8AC3E}">
        <p14:creationId xmlns:p14="http://schemas.microsoft.com/office/powerpoint/2010/main" val="3565834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66465-B7F7-9854-EBC8-DD3286EA0B5B}"/>
              </a:ext>
            </a:extLst>
          </p:cNvPr>
          <p:cNvSpPr>
            <a:spLocks noGrp="1"/>
          </p:cNvSpPr>
          <p:nvPr>
            <p:ph type="title"/>
          </p:nvPr>
        </p:nvSpPr>
        <p:spPr>
          <a:xfrm>
            <a:off x="838200" y="1"/>
            <a:ext cx="10515600" cy="1371600"/>
          </a:xfrm>
        </p:spPr>
        <p:txBody>
          <a:bodyPr>
            <a:normAutofit/>
          </a:bodyPr>
          <a:lstStyle/>
          <a:p>
            <a:r>
              <a:rPr lang="en-US" sz="3200" dirty="0"/>
              <a:t>Intro remarks</a:t>
            </a:r>
          </a:p>
        </p:txBody>
      </p:sp>
      <p:sp>
        <p:nvSpPr>
          <p:cNvPr id="3" name="Content Placeholder 2">
            <a:extLst>
              <a:ext uri="{FF2B5EF4-FFF2-40B4-BE49-F238E27FC236}">
                <a16:creationId xmlns:a16="http://schemas.microsoft.com/office/drawing/2014/main" id="{63FD09DE-09E0-F7E2-36AB-E649B763561A}"/>
              </a:ext>
            </a:extLst>
          </p:cNvPr>
          <p:cNvSpPr>
            <a:spLocks noGrp="1"/>
          </p:cNvSpPr>
          <p:nvPr>
            <p:ph idx="1"/>
          </p:nvPr>
        </p:nvSpPr>
        <p:spPr>
          <a:xfrm>
            <a:off x="838200" y="1371601"/>
            <a:ext cx="10515600" cy="4805361"/>
          </a:xfrm>
        </p:spPr>
        <p:txBody>
          <a:bodyPr>
            <a:normAutofit/>
          </a:bodyPr>
          <a:lstStyle/>
          <a:p>
            <a:r>
              <a:rPr lang="en-GB" sz="2400" dirty="0"/>
              <a:t>Jeremy is asking an ultimately </a:t>
            </a:r>
            <a:r>
              <a:rPr lang="en-GB" sz="2400" dirty="0">
                <a:highlight>
                  <a:srgbClr val="C87FF9"/>
                </a:highlight>
              </a:rPr>
              <a:t>architectural question</a:t>
            </a:r>
            <a:r>
              <a:rPr lang="en-GB" sz="2400" dirty="0"/>
              <a:t>: “How do iconicity and the grammar interact?”</a:t>
            </a:r>
          </a:p>
          <a:p>
            <a:pPr lvl="1"/>
            <a:r>
              <a:rPr lang="en-GB" sz="2000" dirty="0"/>
              <a:t>Which is great!</a:t>
            </a:r>
          </a:p>
          <a:p>
            <a:pPr lvl="1"/>
            <a:r>
              <a:rPr lang="en-GB" sz="2000" dirty="0"/>
              <a:t>And/but this will drive my commentary</a:t>
            </a:r>
          </a:p>
          <a:p>
            <a:r>
              <a:rPr lang="en-GB" sz="2400" dirty="0"/>
              <a:t>Most of my comments should not be perceived as criticisms of this specific paper, but suggestions for directions of </a:t>
            </a:r>
            <a:r>
              <a:rPr lang="en-GB" sz="2400" dirty="0">
                <a:highlight>
                  <a:srgbClr val="C87FF9"/>
                </a:highlight>
              </a:rPr>
              <a:t>clarifying and expanding the discussion</a:t>
            </a:r>
            <a:r>
              <a:rPr lang="en-GB" sz="2400" dirty="0"/>
              <a:t> in the future</a:t>
            </a:r>
          </a:p>
          <a:p>
            <a:r>
              <a:rPr lang="en-GB" sz="2400" dirty="0"/>
              <a:t>I’m </a:t>
            </a:r>
            <a:r>
              <a:rPr lang="en-GB" sz="2400" dirty="0" err="1"/>
              <a:t>gonna</a:t>
            </a:r>
            <a:r>
              <a:rPr lang="en-GB" sz="2400" dirty="0"/>
              <a:t> be using </a:t>
            </a:r>
            <a:r>
              <a:rPr lang="en-GB" sz="2400" dirty="0" err="1">
                <a:highlight>
                  <a:srgbClr val="C87FF9"/>
                </a:highlight>
              </a:rPr>
              <a:t>exx</a:t>
            </a:r>
            <a:r>
              <a:rPr lang="en-GB" sz="2400" dirty="0">
                <a:highlight>
                  <a:srgbClr val="C87FF9"/>
                </a:highlight>
              </a:rPr>
              <a:t> from spoken rather than signed communication</a:t>
            </a:r>
            <a:r>
              <a:rPr lang="en-GB" sz="2400" dirty="0"/>
              <a:t>, but I don’t think it matters for the broad questions we’re talking about here + in the interest of expanding the discussion </a:t>
            </a:r>
            <a:r>
              <a:rPr lang="en-GB" sz="2000" dirty="0">
                <a:solidFill>
                  <a:schemeClr val="bg1">
                    <a:lumMod val="50000"/>
                  </a:schemeClr>
                </a:solidFill>
              </a:rPr>
              <a:t>(also, Jeremy himself leads with an example of gesture in spoken communication and asks “is there the same level of integration for gesture in spoken language?” in the outro)</a:t>
            </a:r>
          </a:p>
        </p:txBody>
      </p:sp>
      <p:sp>
        <p:nvSpPr>
          <p:cNvPr id="6" name="Slide Number Placeholder 5">
            <a:extLst>
              <a:ext uri="{FF2B5EF4-FFF2-40B4-BE49-F238E27FC236}">
                <a16:creationId xmlns:a16="http://schemas.microsoft.com/office/drawing/2014/main" id="{D8E70C89-06C0-1C8B-7663-BE764703014D}"/>
              </a:ext>
            </a:extLst>
          </p:cNvPr>
          <p:cNvSpPr>
            <a:spLocks noGrp="1"/>
          </p:cNvSpPr>
          <p:nvPr>
            <p:ph type="sldNum" sz="quarter" idx="12"/>
          </p:nvPr>
        </p:nvSpPr>
        <p:spPr/>
        <p:txBody>
          <a:bodyPr/>
          <a:lstStyle/>
          <a:p>
            <a:fld id="{1DC73B7B-4FE3-4B5A-9B8D-0DAC3C3FF742}" type="slidenum">
              <a:rPr lang="en-US" smtClean="0"/>
              <a:t>2</a:t>
            </a:fld>
            <a:endParaRPr lang="en-US"/>
          </a:p>
        </p:txBody>
      </p:sp>
    </p:spTree>
    <p:extLst>
      <p:ext uri="{BB962C8B-B14F-4D97-AF65-F5344CB8AC3E}">
        <p14:creationId xmlns:p14="http://schemas.microsoft.com/office/powerpoint/2010/main" val="101758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66465-B7F7-9854-EBC8-DD3286EA0B5B}"/>
              </a:ext>
            </a:extLst>
          </p:cNvPr>
          <p:cNvSpPr>
            <a:spLocks noGrp="1"/>
          </p:cNvSpPr>
          <p:nvPr>
            <p:ph type="title"/>
          </p:nvPr>
        </p:nvSpPr>
        <p:spPr>
          <a:xfrm>
            <a:off x="838200" y="1"/>
            <a:ext cx="10515600" cy="1371600"/>
          </a:xfrm>
        </p:spPr>
        <p:txBody>
          <a:bodyPr>
            <a:normAutofit/>
          </a:bodyPr>
          <a:lstStyle/>
          <a:p>
            <a:r>
              <a:rPr lang="en-US" sz="3200" dirty="0"/>
              <a:t>The gist of the paper (AFAIUI)</a:t>
            </a:r>
          </a:p>
        </p:txBody>
      </p:sp>
      <p:sp>
        <p:nvSpPr>
          <p:cNvPr id="3" name="Content Placeholder 2">
            <a:extLst>
              <a:ext uri="{FF2B5EF4-FFF2-40B4-BE49-F238E27FC236}">
                <a16:creationId xmlns:a16="http://schemas.microsoft.com/office/drawing/2014/main" id="{63FD09DE-09E0-F7E2-36AB-E649B763561A}"/>
              </a:ext>
            </a:extLst>
          </p:cNvPr>
          <p:cNvSpPr>
            <a:spLocks noGrp="1"/>
          </p:cNvSpPr>
          <p:nvPr>
            <p:ph idx="1"/>
          </p:nvPr>
        </p:nvSpPr>
        <p:spPr>
          <a:xfrm>
            <a:off x="838200" y="1371601"/>
            <a:ext cx="10515600" cy="4805362"/>
          </a:xfrm>
        </p:spPr>
        <p:txBody>
          <a:bodyPr>
            <a:normAutofit/>
          </a:bodyPr>
          <a:lstStyle/>
          <a:p>
            <a:r>
              <a:rPr lang="en-GB" sz="2400" dirty="0">
                <a:highlight>
                  <a:srgbClr val="C87FF9"/>
                </a:highlight>
              </a:rPr>
              <a:t>Question:</a:t>
            </a:r>
            <a:r>
              <a:rPr lang="en-GB" sz="2400" dirty="0"/>
              <a:t> “How do iconicity and the grammar interact?”</a:t>
            </a:r>
          </a:p>
          <a:p>
            <a:r>
              <a:rPr lang="en-GB" sz="2400" dirty="0">
                <a:highlight>
                  <a:srgbClr val="C87FF9"/>
                </a:highlight>
              </a:rPr>
              <a:t>Null hypothesis:</a:t>
            </a:r>
            <a:r>
              <a:rPr lang="en-GB" sz="2400" dirty="0"/>
              <a:t> “iconic meaning is … non-interactive: it is combined by intersection (like propositional conjunction), once grammatical composition is complete”</a:t>
            </a:r>
          </a:p>
          <a:p>
            <a:r>
              <a:rPr lang="en-GB" sz="2400" dirty="0">
                <a:highlight>
                  <a:srgbClr val="C87FF9"/>
                </a:highlight>
              </a:rPr>
              <a:t>Contribution:</a:t>
            </a:r>
            <a:r>
              <a:rPr lang="en-GB" sz="2400" dirty="0"/>
              <a:t> argue against the null hypothesis by giving </a:t>
            </a:r>
            <a:r>
              <a:rPr lang="en-GB" sz="2400" dirty="0" err="1"/>
              <a:t>exx</a:t>
            </a:r>
            <a:r>
              <a:rPr lang="en-GB" sz="2400" dirty="0"/>
              <a:t> of “iconic” meaning-form pairings that (</a:t>
            </a:r>
            <a:r>
              <a:rPr lang="en-GB" sz="2400" dirty="0" err="1"/>
              <a:t>i</a:t>
            </a:r>
            <a:r>
              <a:rPr lang="en-GB" sz="2400" dirty="0"/>
              <a:t>) have more complex meanings (e.g., </a:t>
            </a:r>
            <a:r>
              <a:rPr lang="en-GB" sz="2400" dirty="0" err="1"/>
              <a:t>intensional</a:t>
            </a:r>
            <a:r>
              <a:rPr lang="en-GB" sz="2400" dirty="0"/>
              <a:t>), or (ii) integrate into larger utterances at a sub-propositional level by interacting with semantic operators/scope-taking elements at different levels</a:t>
            </a:r>
          </a:p>
          <a:p>
            <a:pPr marL="0" indent="0">
              <a:buNone/>
            </a:pPr>
            <a:endParaRPr lang="en-GB" dirty="0">
              <a:highlight>
                <a:srgbClr val="FF00FF"/>
              </a:highlight>
            </a:endParaRPr>
          </a:p>
        </p:txBody>
      </p:sp>
      <p:sp>
        <p:nvSpPr>
          <p:cNvPr id="6" name="Slide Number Placeholder 5">
            <a:extLst>
              <a:ext uri="{FF2B5EF4-FFF2-40B4-BE49-F238E27FC236}">
                <a16:creationId xmlns:a16="http://schemas.microsoft.com/office/drawing/2014/main" id="{3B80CD3C-CB53-056B-5024-24916F995B16}"/>
              </a:ext>
            </a:extLst>
          </p:cNvPr>
          <p:cNvSpPr>
            <a:spLocks noGrp="1"/>
          </p:cNvSpPr>
          <p:nvPr>
            <p:ph type="sldNum" sz="quarter" idx="12"/>
          </p:nvPr>
        </p:nvSpPr>
        <p:spPr/>
        <p:txBody>
          <a:bodyPr/>
          <a:lstStyle/>
          <a:p>
            <a:fld id="{1DC73B7B-4FE3-4B5A-9B8D-0DAC3C3FF742}" type="slidenum">
              <a:rPr lang="en-US" smtClean="0"/>
              <a:t>3</a:t>
            </a:fld>
            <a:endParaRPr lang="en-US"/>
          </a:p>
        </p:txBody>
      </p:sp>
    </p:spTree>
    <p:extLst>
      <p:ext uri="{BB962C8B-B14F-4D97-AF65-F5344CB8AC3E}">
        <p14:creationId xmlns:p14="http://schemas.microsoft.com/office/powerpoint/2010/main" val="233662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66465-B7F7-9854-EBC8-DD3286EA0B5B}"/>
              </a:ext>
            </a:extLst>
          </p:cNvPr>
          <p:cNvSpPr>
            <a:spLocks noGrp="1"/>
          </p:cNvSpPr>
          <p:nvPr>
            <p:ph type="title"/>
          </p:nvPr>
        </p:nvSpPr>
        <p:spPr>
          <a:xfrm>
            <a:off x="838200" y="0"/>
            <a:ext cx="10515600" cy="1371600"/>
          </a:xfrm>
        </p:spPr>
        <p:txBody>
          <a:bodyPr>
            <a:normAutofit/>
          </a:bodyPr>
          <a:lstStyle/>
          <a:p>
            <a:r>
              <a:rPr lang="en-US" sz="3200" dirty="0"/>
              <a:t>The question?</a:t>
            </a:r>
          </a:p>
        </p:txBody>
      </p:sp>
      <p:sp>
        <p:nvSpPr>
          <p:cNvPr id="3" name="Content Placeholder 2">
            <a:extLst>
              <a:ext uri="{FF2B5EF4-FFF2-40B4-BE49-F238E27FC236}">
                <a16:creationId xmlns:a16="http://schemas.microsoft.com/office/drawing/2014/main" id="{63FD09DE-09E0-F7E2-36AB-E649B763561A}"/>
              </a:ext>
            </a:extLst>
          </p:cNvPr>
          <p:cNvSpPr>
            <a:spLocks noGrp="1"/>
          </p:cNvSpPr>
          <p:nvPr>
            <p:ph idx="1"/>
          </p:nvPr>
        </p:nvSpPr>
        <p:spPr>
          <a:xfrm>
            <a:off x="838200" y="1371600"/>
            <a:ext cx="10515600" cy="4805363"/>
          </a:xfrm>
        </p:spPr>
        <p:txBody>
          <a:bodyPr>
            <a:normAutofit/>
          </a:bodyPr>
          <a:lstStyle/>
          <a:p>
            <a:pPr marL="0" indent="0">
              <a:buNone/>
            </a:pPr>
            <a:r>
              <a:rPr lang="en-GB" sz="2400" dirty="0"/>
              <a:t>Re the question: “How do iconicity and the grammar interact?”</a:t>
            </a:r>
          </a:p>
          <a:p>
            <a:r>
              <a:rPr lang="en-GB" sz="2400" dirty="0">
                <a:highlight>
                  <a:srgbClr val="C87FF9"/>
                </a:highlight>
              </a:rPr>
              <a:t>What exactly is meant by “iconicity” and “grammar” and “interact” here?</a:t>
            </a:r>
            <a:r>
              <a:rPr lang="en-GB" sz="2400" dirty="0"/>
              <a:t> </a:t>
            </a:r>
          </a:p>
          <a:p>
            <a:pPr lvl="1"/>
            <a:r>
              <a:rPr lang="en-GB" sz="2000" dirty="0"/>
              <a:t>If/how “depiction” (purely iconic, non-conventionalized, gradient, etc.; creates a direct sensory experience) and “description” (not iconic or—importantly—not purely iconic, conventionalized, discrete, etc.), as two communication modes with distinct underlying cognitive systems, can integrate? </a:t>
            </a:r>
          </a:p>
          <a:p>
            <a:pPr lvl="1"/>
            <a:r>
              <a:rPr lang="en-GB" sz="2000" dirty="0"/>
              <a:t>Meaning-form pairings with an ostensible iconic source combining with those without one?</a:t>
            </a:r>
          </a:p>
          <a:p>
            <a:pPr lvl="1"/>
            <a:r>
              <a:rPr lang="en-GB" sz="2000" dirty="0"/>
              <a:t>Probably the former, because the latter is trivial (e.g., the verb </a:t>
            </a:r>
            <a:r>
              <a:rPr lang="en-GB" sz="2000" i="1" dirty="0"/>
              <a:t>splash</a:t>
            </a:r>
            <a:r>
              <a:rPr lang="en-GB" sz="2000" dirty="0"/>
              <a:t> is a regular English verb), but </a:t>
            </a:r>
            <a:r>
              <a:rPr lang="en-GB" sz="2000" dirty="0">
                <a:highlight>
                  <a:srgbClr val="C87FF9"/>
                </a:highlight>
              </a:rPr>
              <a:t>it is not obvious to what extent the paper addresses the former question, considering the level of conventionalization involved in the phenomena discussed</a:t>
            </a:r>
            <a:r>
              <a:rPr lang="en-GB" sz="2000" dirty="0"/>
              <a:t> (note that I don’t necessarily mean conventionalization of specific meaning-form pairings, but meaning-form mapping schemas)</a:t>
            </a:r>
          </a:p>
        </p:txBody>
      </p:sp>
      <p:sp>
        <p:nvSpPr>
          <p:cNvPr id="6" name="Slide Number Placeholder 5">
            <a:extLst>
              <a:ext uri="{FF2B5EF4-FFF2-40B4-BE49-F238E27FC236}">
                <a16:creationId xmlns:a16="http://schemas.microsoft.com/office/drawing/2014/main" id="{F46A107D-F314-E410-E631-9171129E3641}"/>
              </a:ext>
            </a:extLst>
          </p:cNvPr>
          <p:cNvSpPr>
            <a:spLocks noGrp="1"/>
          </p:cNvSpPr>
          <p:nvPr>
            <p:ph type="sldNum" sz="quarter" idx="12"/>
          </p:nvPr>
        </p:nvSpPr>
        <p:spPr/>
        <p:txBody>
          <a:bodyPr/>
          <a:lstStyle/>
          <a:p>
            <a:fld id="{1DC73B7B-4FE3-4B5A-9B8D-0DAC3C3FF742}" type="slidenum">
              <a:rPr lang="en-US" smtClean="0"/>
              <a:t>4</a:t>
            </a:fld>
            <a:endParaRPr lang="en-US"/>
          </a:p>
        </p:txBody>
      </p:sp>
    </p:spTree>
    <p:extLst>
      <p:ext uri="{BB962C8B-B14F-4D97-AF65-F5344CB8AC3E}">
        <p14:creationId xmlns:p14="http://schemas.microsoft.com/office/powerpoint/2010/main" val="276483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66465-B7F7-9854-EBC8-DD3286EA0B5B}"/>
              </a:ext>
            </a:extLst>
          </p:cNvPr>
          <p:cNvSpPr>
            <a:spLocks noGrp="1"/>
          </p:cNvSpPr>
          <p:nvPr>
            <p:ph type="title"/>
          </p:nvPr>
        </p:nvSpPr>
        <p:spPr>
          <a:xfrm>
            <a:off x="838200" y="1"/>
            <a:ext cx="10515600" cy="1371600"/>
          </a:xfrm>
        </p:spPr>
        <p:txBody>
          <a:bodyPr>
            <a:normAutofit/>
          </a:bodyPr>
          <a:lstStyle/>
          <a:p>
            <a:r>
              <a:rPr lang="en-US" sz="3200" dirty="0"/>
              <a:t>The null hypothesis?</a:t>
            </a:r>
          </a:p>
        </p:txBody>
      </p:sp>
      <p:sp>
        <p:nvSpPr>
          <p:cNvPr id="3" name="Content Placeholder 2">
            <a:extLst>
              <a:ext uri="{FF2B5EF4-FFF2-40B4-BE49-F238E27FC236}">
                <a16:creationId xmlns:a16="http://schemas.microsoft.com/office/drawing/2014/main" id="{63FD09DE-09E0-F7E2-36AB-E649B763561A}"/>
              </a:ext>
            </a:extLst>
          </p:cNvPr>
          <p:cNvSpPr>
            <a:spLocks noGrp="1"/>
          </p:cNvSpPr>
          <p:nvPr>
            <p:ph idx="1"/>
          </p:nvPr>
        </p:nvSpPr>
        <p:spPr>
          <a:xfrm>
            <a:off x="838200" y="1371601"/>
            <a:ext cx="10515600" cy="4805362"/>
          </a:xfrm>
        </p:spPr>
        <p:txBody>
          <a:bodyPr>
            <a:normAutofit fontScale="92500"/>
          </a:bodyPr>
          <a:lstStyle/>
          <a:p>
            <a:pPr marL="0" indent="0">
              <a:buNone/>
            </a:pPr>
            <a:r>
              <a:rPr lang="en-GB" sz="2600" dirty="0"/>
              <a:t>Re the null hypothesis: “iconic meaning is … non-interactive”</a:t>
            </a:r>
          </a:p>
          <a:p>
            <a:r>
              <a:rPr lang="en-GB" sz="2600" dirty="0">
                <a:highlight>
                  <a:srgbClr val="C87FF9"/>
                </a:highlight>
              </a:rPr>
              <a:t>The null hypothesis seems a bit of a strawman</a:t>
            </a:r>
            <a:r>
              <a:rPr lang="en-GB" sz="2600" dirty="0"/>
              <a:t>; it seems uncontroversial to me that we can and do integrate “iconic” meaning-form pairings </a:t>
            </a:r>
            <a:r>
              <a:rPr lang="en-GB" sz="2200" dirty="0">
                <a:solidFill>
                  <a:schemeClr val="bg1">
                    <a:lumMod val="50000"/>
                  </a:schemeClr>
                </a:solidFill>
              </a:rPr>
              <a:t>(not just lexical items, but various meaning-form mapping schemas, like loci)</a:t>
            </a:r>
            <a:r>
              <a:rPr lang="en-GB" sz="2200" dirty="0"/>
              <a:t> </a:t>
            </a:r>
            <a:r>
              <a:rPr lang="en-GB" sz="2600" dirty="0"/>
              <a:t>into “linguistic” utterances at sub-propositional level:</a:t>
            </a:r>
          </a:p>
          <a:p>
            <a:pPr lvl="1"/>
            <a:r>
              <a:rPr lang="en-GB" sz="2200" dirty="0"/>
              <a:t>We can have meaning-form pairings with an iconic source, which range from fully conventionalized* to created on the spot</a:t>
            </a:r>
          </a:p>
          <a:p>
            <a:pPr lvl="1"/>
            <a:r>
              <a:rPr lang="en-GB" sz="2200" dirty="0"/>
              <a:t>But if and when we integrate the latter into the compositional structure of our linguistic utterances, we can arguably use any of the tools available to us in the matrix system </a:t>
            </a:r>
            <a:r>
              <a:rPr lang="en-GB" sz="1900" dirty="0">
                <a:solidFill>
                  <a:schemeClr val="bg1">
                    <a:lumMod val="50000"/>
                  </a:schemeClr>
                </a:solidFill>
              </a:rPr>
              <a:t>(evoking some code-switching terminology here, which I think is a useful analogy and also highlights that this integration can in principle go in either direction)</a:t>
            </a:r>
            <a:r>
              <a:rPr lang="en-GB" sz="2200" dirty="0">
                <a:highlight>
                  <a:srgbClr val="C87FF9"/>
                </a:highlight>
              </a:rPr>
              <a:t>—my null hypothesis</a:t>
            </a:r>
          </a:p>
          <a:p>
            <a:pPr lvl="1"/>
            <a:r>
              <a:rPr lang="en-GB" sz="2200" dirty="0"/>
              <a:t>At least that’s what is seemingly happening in Jeremy’s examples—the phenomena he talks about integrate like similar meaning-form pairings without an iconic source, e.g., aspectual or distributivity-marking morphemes </a:t>
            </a:r>
            <a:r>
              <a:rPr lang="en-GB" sz="1900" dirty="0">
                <a:solidFill>
                  <a:schemeClr val="bg1">
                    <a:lumMod val="50000"/>
                  </a:schemeClr>
                </a:solidFill>
              </a:rPr>
              <a:t>(and then it also stands to reason that some of them can also take scope, etc.)</a:t>
            </a:r>
          </a:p>
        </p:txBody>
      </p:sp>
      <p:sp>
        <p:nvSpPr>
          <p:cNvPr id="6" name="Slide Number Placeholder 5">
            <a:extLst>
              <a:ext uri="{FF2B5EF4-FFF2-40B4-BE49-F238E27FC236}">
                <a16:creationId xmlns:a16="http://schemas.microsoft.com/office/drawing/2014/main" id="{DEC4E8D8-39A1-2696-CA65-4121A4C6928E}"/>
              </a:ext>
            </a:extLst>
          </p:cNvPr>
          <p:cNvSpPr>
            <a:spLocks noGrp="1"/>
          </p:cNvSpPr>
          <p:nvPr>
            <p:ph type="sldNum" sz="quarter" idx="12"/>
          </p:nvPr>
        </p:nvSpPr>
        <p:spPr/>
        <p:txBody>
          <a:bodyPr/>
          <a:lstStyle/>
          <a:p>
            <a:fld id="{1DC73B7B-4FE3-4B5A-9B8D-0DAC3C3FF742}" type="slidenum">
              <a:rPr lang="en-US" smtClean="0"/>
              <a:t>5</a:t>
            </a:fld>
            <a:endParaRPr lang="en-US"/>
          </a:p>
        </p:txBody>
      </p:sp>
    </p:spTree>
    <p:extLst>
      <p:ext uri="{BB962C8B-B14F-4D97-AF65-F5344CB8AC3E}">
        <p14:creationId xmlns:p14="http://schemas.microsoft.com/office/powerpoint/2010/main" val="342490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66465-B7F7-9854-EBC8-DD3286EA0B5B}"/>
              </a:ext>
            </a:extLst>
          </p:cNvPr>
          <p:cNvSpPr>
            <a:spLocks noGrp="1"/>
          </p:cNvSpPr>
          <p:nvPr>
            <p:ph type="title"/>
          </p:nvPr>
        </p:nvSpPr>
        <p:spPr>
          <a:xfrm>
            <a:off x="838200" y="0"/>
            <a:ext cx="10515600" cy="1371600"/>
          </a:xfrm>
        </p:spPr>
        <p:txBody>
          <a:bodyPr>
            <a:normAutofit/>
          </a:bodyPr>
          <a:lstStyle/>
          <a:p>
            <a:r>
              <a:rPr lang="en-US" sz="3200" dirty="0"/>
              <a:t>A note on conventionalization</a:t>
            </a:r>
          </a:p>
        </p:txBody>
      </p:sp>
      <p:sp>
        <p:nvSpPr>
          <p:cNvPr id="3" name="Content Placeholder 2">
            <a:extLst>
              <a:ext uri="{FF2B5EF4-FFF2-40B4-BE49-F238E27FC236}">
                <a16:creationId xmlns:a16="http://schemas.microsoft.com/office/drawing/2014/main" id="{63FD09DE-09E0-F7E2-36AB-E649B763561A}"/>
              </a:ext>
            </a:extLst>
          </p:cNvPr>
          <p:cNvSpPr>
            <a:spLocks noGrp="1"/>
          </p:cNvSpPr>
          <p:nvPr>
            <p:ph idx="1"/>
          </p:nvPr>
        </p:nvSpPr>
        <p:spPr>
          <a:xfrm>
            <a:off x="838200" y="1371600"/>
            <a:ext cx="10515600" cy="4805363"/>
          </a:xfrm>
        </p:spPr>
        <p:txBody>
          <a:bodyPr>
            <a:normAutofit fontScale="77500" lnSpcReduction="20000"/>
          </a:bodyPr>
          <a:lstStyle/>
          <a:p>
            <a:r>
              <a:rPr lang="en-GB" dirty="0"/>
              <a:t>Both conventionalization and iconicity are gradient notions, and the degree of iconicity often decreases with higher degrees of conventionalization </a:t>
            </a:r>
            <a:r>
              <a:rPr lang="en-GB" sz="2400" dirty="0">
                <a:solidFill>
                  <a:schemeClr val="tx1">
                    <a:lumMod val="50000"/>
                    <a:lumOff val="50000"/>
                  </a:schemeClr>
                </a:solidFill>
              </a:rPr>
              <a:t>(remember, could be conventionalization of meaning-form mapping schemas, not individual forms)</a:t>
            </a:r>
          </a:p>
          <a:p>
            <a:r>
              <a:rPr lang="en-GB" dirty="0"/>
              <a:t>Fully conventionalized meaning-form pairings with an iconic source are just part of your regular lexicon and integrate into “linguistic” utterances like any other morphemes </a:t>
            </a:r>
          </a:p>
          <a:p>
            <a:r>
              <a:rPr lang="en-GB" dirty="0">
                <a:highlight>
                  <a:srgbClr val="C87FF9"/>
                </a:highlight>
              </a:rPr>
              <a:t>Less conventionalized meaning-form pairings</a:t>
            </a:r>
            <a:r>
              <a:rPr lang="en-GB" dirty="0"/>
              <a:t>, including those created on the spot, can in principle integrate in any way allowed by one’s broad linguistic competence </a:t>
            </a:r>
            <a:r>
              <a:rPr lang="en-GB" sz="2400" dirty="0">
                <a:solidFill>
                  <a:schemeClr val="bg1">
                    <a:lumMod val="50000"/>
                  </a:schemeClr>
                </a:solidFill>
              </a:rPr>
              <a:t>(again, my null hypothesis)</a:t>
            </a:r>
            <a:r>
              <a:rPr lang="en-GB" dirty="0"/>
              <a:t>, but: </a:t>
            </a:r>
          </a:p>
          <a:p>
            <a:pPr lvl="1"/>
            <a:r>
              <a:rPr lang="en-GB" dirty="0"/>
              <a:t>because they have to rely on iconicity only, there will be </a:t>
            </a:r>
            <a:r>
              <a:rPr lang="en-GB" dirty="0">
                <a:highlight>
                  <a:srgbClr val="C87FF9"/>
                </a:highlight>
              </a:rPr>
              <a:t>limits to how sophisticated the meanings they can express are</a:t>
            </a:r>
            <a:r>
              <a:rPr lang="en-GB" dirty="0"/>
              <a:t>, which will in turn constrain how they can integrate</a:t>
            </a:r>
          </a:p>
          <a:p>
            <a:pPr lvl="2"/>
            <a:r>
              <a:rPr lang="en-GB" sz="2100" dirty="0">
                <a:solidFill>
                  <a:schemeClr val="bg1">
                    <a:lumMod val="50000"/>
                  </a:schemeClr>
                </a:solidFill>
              </a:rPr>
              <a:t>E.g., I am not sure if the </a:t>
            </a:r>
            <a:r>
              <a:rPr lang="en-GB" sz="2100" dirty="0" err="1">
                <a:solidFill>
                  <a:schemeClr val="bg1">
                    <a:lumMod val="50000"/>
                  </a:schemeClr>
                </a:solidFill>
              </a:rPr>
              <a:t>incompletive</a:t>
            </a:r>
            <a:r>
              <a:rPr lang="en-GB" sz="2100" dirty="0">
                <a:solidFill>
                  <a:schemeClr val="bg1">
                    <a:lumMod val="50000"/>
                  </a:schemeClr>
                </a:solidFill>
              </a:rPr>
              <a:t> example can be replicated using non-(fully)-conventionalized means in spoken communication (you can signal attenuation gesturally and/or prosodically, but it’s not exactly like ‘almost’ + there’s some conventionalization there) </a:t>
            </a:r>
          </a:p>
          <a:p>
            <a:pPr lvl="1"/>
            <a:r>
              <a:rPr lang="en-GB" dirty="0"/>
              <a:t>they exhibit more morphosyntactic flexibility, which in turn opens up </a:t>
            </a:r>
            <a:r>
              <a:rPr lang="en-GB" dirty="0">
                <a:highlight>
                  <a:srgbClr val="C87FF9"/>
                </a:highlight>
              </a:rPr>
              <a:t>more possibilities for compositional integration</a:t>
            </a:r>
            <a:endParaRPr lang="en-GB" dirty="0"/>
          </a:p>
          <a:p>
            <a:pPr lvl="1"/>
            <a:r>
              <a:rPr lang="en-GB" dirty="0"/>
              <a:t>basically, blobs of depiction that we can make any syntactic category and use the notion of demonstrations from Davidson 2015 </a:t>
            </a:r>
            <a:r>
              <a:rPr lang="en-GB" sz="2100" dirty="0">
                <a:solidFill>
                  <a:schemeClr val="bg1">
                    <a:lumMod val="50000"/>
                  </a:schemeClr>
                </a:solidFill>
              </a:rPr>
              <a:t>(I also recommend Davidson 2024)</a:t>
            </a:r>
            <a:r>
              <a:rPr lang="en-GB" dirty="0"/>
              <a:t> to build a compositional shell around them that will make them </a:t>
            </a:r>
            <a:r>
              <a:rPr lang="en-GB" dirty="0" err="1"/>
              <a:t>integrateable</a:t>
            </a:r>
            <a:r>
              <a:rPr lang="en-GB" dirty="0"/>
              <a:t>—</a:t>
            </a:r>
            <a:r>
              <a:rPr lang="en-GB" dirty="0">
                <a:highlight>
                  <a:srgbClr val="C87FF9"/>
                </a:highlight>
              </a:rPr>
              <a:t>and the specific ways of integrating certain types of blobs can become conventionalized, even if the form of individual blobs doesn’t</a:t>
            </a:r>
          </a:p>
        </p:txBody>
      </p:sp>
      <p:sp>
        <p:nvSpPr>
          <p:cNvPr id="6" name="Slide Number Placeholder 5">
            <a:extLst>
              <a:ext uri="{FF2B5EF4-FFF2-40B4-BE49-F238E27FC236}">
                <a16:creationId xmlns:a16="http://schemas.microsoft.com/office/drawing/2014/main" id="{54499945-16BD-563E-132F-7D056118990F}"/>
              </a:ext>
            </a:extLst>
          </p:cNvPr>
          <p:cNvSpPr>
            <a:spLocks noGrp="1"/>
          </p:cNvSpPr>
          <p:nvPr>
            <p:ph type="sldNum" sz="quarter" idx="12"/>
          </p:nvPr>
        </p:nvSpPr>
        <p:spPr/>
        <p:txBody>
          <a:bodyPr/>
          <a:lstStyle/>
          <a:p>
            <a:fld id="{1DC73B7B-4FE3-4B5A-9B8D-0DAC3C3FF742}" type="slidenum">
              <a:rPr lang="en-US" smtClean="0"/>
              <a:t>6</a:t>
            </a:fld>
            <a:endParaRPr lang="en-US"/>
          </a:p>
        </p:txBody>
      </p:sp>
    </p:spTree>
    <p:extLst>
      <p:ext uri="{BB962C8B-B14F-4D97-AF65-F5344CB8AC3E}">
        <p14:creationId xmlns:p14="http://schemas.microsoft.com/office/powerpoint/2010/main" val="29151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66465-B7F7-9854-EBC8-DD3286EA0B5B}"/>
              </a:ext>
            </a:extLst>
          </p:cNvPr>
          <p:cNvSpPr>
            <a:spLocks noGrp="1"/>
          </p:cNvSpPr>
          <p:nvPr>
            <p:ph type="title"/>
          </p:nvPr>
        </p:nvSpPr>
        <p:spPr>
          <a:xfrm>
            <a:off x="838200" y="0"/>
            <a:ext cx="10515600" cy="1371600"/>
          </a:xfrm>
        </p:spPr>
        <p:txBody>
          <a:bodyPr>
            <a:normAutofit/>
          </a:bodyPr>
          <a:lstStyle/>
          <a:p>
            <a:r>
              <a:rPr lang="en-US" sz="3200" dirty="0"/>
              <a:t>Syntactic flexibility of non-conventionalized blobs of depiction</a:t>
            </a:r>
          </a:p>
        </p:txBody>
      </p:sp>
      <p:sp>
        <p:nvSpPr>
          <p:cNvPr id="3" name="Content Placeholder 2">
            <a:extLst>
              <a:ext uri="{FF2B5EF4-FFF2-40B4-BE49-F238E27FC236}">
                <a16:creationId xmlns:a16="http://schemas.microsoft.com/office/drawing/2014/main" id="{63FD09DE-09E0-F7E2-36AB-E649B763561A}"/>
              </a:ext>
            </a:extLst>
          </p:cNvPr>
          <p:cNvSpPr>
            <a:spLocks noGrp="1"/>
          </p:cNvSpPr>
          <p:nvPr>
            <p:ph idx="1"/>
          </p:nvPr>
        </p:nvSpPr>
        <p:spPr>
          <a:xfrm>
            <a:off x="838200" y="1371600"/>
            <a:ext cx="10515600" cy="4805363"/>
          </a:xfrm>
        </p:spPr>
        <p:txBody>
          <a:bodyPr>
            <a:normAutofit/>
          </a:bodyPr>
          <a:lstStyle/>
          <a:p>
            <a:pPr marL="0" indent="0" defTabSz="91440">
              <a:buNone/>
            </a:pPr>
            <a:r>
              <a:rPr lang="en-GB" sz="2400" dirty="0"/>
              <a:t>(1)																																																							(2)			</a:t>
            </a:r>
          </a:p>
          <a:p>
            <a:pPr marL="0" indent="0" defTabSz="91440">
              <a:buNone/>
            </a:pPr>
            <a:endParaRPr lang="en-GB" sz="2400" dirty="0"/>
          </a:p>
          <a:p>
            <a:pPr marL="0" indent="0" defTabSz="91440">
              <a:buNone/>
            </a:pPr>
            <a:endParaRPr lang="en-GB" sz="2400" dirty="0"/>
          </a:p>
          <a:p>
            <a:pPr marL="0" indent="0" defTabSz="91440">
              <a:buNone/>
            </a:pPr>
            <a:endParaRPr lang="en-GB" sz="2400" dirty="0"/>
          </a:p>
          <a:p>
            <a:pPr marL="0" indent="0" defTabSz="91440">
              <a:buNone/>
            </a:pPr>
            <a:endParaRPr lang="en-GB" sz="2400" dirty="0"/>
          </a:p>
          <a:p>
            <a:pPr marL="0" indent="0" defTabSz="91440">
              <a:buNone/>
            </a:pPr>
            <a:endParaRPr lang="en-GB" sz="2400" dirty="0"/>
          </a:p>
          <a:p>
            <a:pPr marL="0" indent="0" defTabSz="91440">
              <a:buNone/>
            </a:pPr>
            <a:r>
              <a:rPr lang="en-GB" sz="2400" dirty="0"/>
              <a:t>(3)																																																							(4)</a:t>
            </a:r>
          </a:p>
          <a:p>
            <a:pPr marL="0" indent="0" defTabSz="91440">
              <a:buNone/>
            </a:pPr>
            <a:endParaRPr lang="en-GB" sz="2400" dirty="0"/>
          </a:p>
        </p:txBody>
      </p:sp>
      <p:pic>
        <p:nvPicPr>
          <p:cNvPr id="4" name="pennywise">
            <a:hlinkClick r:id="" action="ppaction://media"/>
            <a:extLst>
              <a:ext uri="{FF2B5EF4-FFF2-40B4-BE49-F238E27FC236}">
                <a16:creationId xmlns:a16="http://schemas.microsoft.com/office/drawing/2014/main" id="{AA4B1A86-A522-7FAA-3A15-DD7CC6C6F3C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802118" y="1368961"/>
            <a:ext cx="4551682" cy="2560320"/>
          </a:xfrm>
          <a:prstGeom prst="rect">
            <a:avLst/>
          </a:prstGeom>
        </p:spPr>
      </p:pic>
      <p:pic>
        <p:nvPicPr>
          <p:cNvPr id="6" name="violin">
            <a:hlinkClick r:id="" action="ppaction://media"/>
            <a:extLst>
              <a:ext uri="{FF2B5EF4-FFF2-40B4-BE49-F238E27FC236}">
                <a16:creationId xmlns:a16="http://schemas.microsoft.com/office/drawing/2014/main" id="{61CFBE4C-D2B8-9B5E-7EDC-CEB52C2B7F76}"/>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1486035" y="4177736"/>
            <a:ext cx="4551679" cy="2560320"/>
          </a:xfrm>
          <a:prstGeom prst="rect">
            <a:avLst/>
          </a:prstGeom>
        </p:spPr>
      </p:pic>
      <p:pic>
        <p:nvPicPr>
          <p:cNvPr id="7" name="pull" descr="pull">
            <a:hlinkClick r:id="" action="ppaction://media"/>
            <a:extLst>
              <a:ext uri="{FF2B5EF4-FFF2-40B4-BE49-F238E27FC236}">
                <a16:creationId xmlns:a16="http://schemas.microsoft.com/office/drawing/2014/main" id="{D3E91779-18A6-D174-4C6E-6E82902DFB22}"/>
              </a:ext>
            </a:extLst>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6802120" y="4177736"/>
            <a:ext cx="4551680" cy="2560320"/>
          </a:xfrm>
          <a:prstGeom prst="rect">
            <a:avLst/>
          </a:prstGeom>
        </p:spPr>
      </p:pic>
      <p:sp>
        <p:nvSpPr>
          <p:cNvPr id="10" name="Slide Number Placeholder 9">
            <a:extLst>
              <a:ext uri="{FF2B5EF4-FFF2-40B4-BE49-F238E27FC236}">
                <a16:creationId xmlns:a16="http://schemas.microsoft.com/office/drawing/2014/main" id="{43D4634D-C297-18E7-B68B-0CE59974FF7C}"/>
              </a:ext>
            </a:extLst>
          </p:cNvPr>
          <p:cNvSpPr>
            <a:spLocks noGrp="1"/>
          </p:cNvSpPr>
          <p:nvPr>
            <p:ph type="sldNum" sz="quarter" idx="12"/>
          </p:nvPr>
        </p:nvSpPr>
        <p:spPr/>
        <p:txBody>
          <a:bodyPr/>
          <a:lstStyle/>
          <a:p>
            <a:fld id="{1DC73B7B-4FE3-4B5A-9B8D-0DAC3C3FF742}" type="slidenum">
              <a:rPr lang="en-US" smtClean="0"/>
              <a:t>7</a:t>
            </a:fld>
            <a:endParaRPr lang="en-US"/>
          </a:p>
        </p:txBody>
      </p:sp>
      <p:pic>
        <p:nvPicPr>
          <p:cNvPr id="9" name="badger">
            <a:hlinkClick r:id="" action="ppaction://media"/>
            <a:extLst>
              <a:ext uri="{FF2B5EF4-FFF2-40B4-BE49-F238E27FC236}">
                <a16:creationId xmlns:a16="http://schemas.microsoft.com/office/drawing/2014/main" id="{B236DAC3-147D-CEC2-87A4-D10B3CE1C080}"/>
              </a:ext>
            </a:extLst>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1486034" y="1368961"/>
            <a:ext cx="4551680" cy="2560320"/>
          </a:xfrm>
          <a:prstGeom prst="rect">
            <a:avLst/>
          </a:prstGeom>
        </p:spPr>
      </p:pic>
    </p:spTree>
    <p:extLst>
      <p:ext uri="{BB962C8B-B14F-4D97-AF65-F5344CB8AC3E}">
        <p14:creationId xmlns:p14="http://schemas.microsoft.com/office/powerpoint/2010/main" val="112485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7" fill="hold" display="0">
                  <p:stCondLst>
                    <p:cond delay="indefinite"/>
                  </p:stCondLst>
                </p:cTn>
                <p:tgtEl>
                  <p:spTgt spid="4"/>
                </p:tgtEl>
              </p:cMediaNode>
            </p:video>
            <p:video>
              <p:cMediaNode vol="100000">
                <p:cTn id="18" fill="hold" display="0">
                  <p:stCondLst>
                    <p:cond delay="indefinite"/>
                  </p:stCondLst>
                </p:cTn>
                <p:tgtEl>
                  <p:spTgt spid="6"/>
                </p:tgtEl>
              </p:cMediaNode>
            </p:video>
            <p:video>
              <p:cMediaNode vol="100000">
                <p:cTn id="19" fill="hold" display="0">
                  <p:stCondLst>
                    <p:cond delay="indefinite"/>
                  </p:stCondLst>
                </p:cTn>
                <p:tgtEl>
                  <p:spTgt spid="7"/>
                </p:tgtEl>
              </p:cMediaNode>
            </p:video>
            <p:video>
              <p:cMediaNode vol="100000">
                <p:cTn id="20" fill="hold" display="0">
                  <p:stCondLst>
                    <p:cond delay="indefinite"/>
                  </p:stCondLst>
                </p:cTn>
                <p:tgtEl>
                  <p:spTgt spid="9"/>
                </p:tgtEl>
              </p:cMediaNode>
            </p:video>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66465-B7F7-9854-EBC8-DD3286EA0B5B}"/>
              </a:ext>
            </a:extLst>
          </p:cNvPr>
          <p:cNvSpPr>
            <a:spLocks noGrp="1"/>
          </p:cNvSpPr>
          <p:nvPr>
            <p:ph type="title"/>
          </p:nvPr>
        </p:nvSpPr>
        <p:spPr>
          <a:xfrm>
            <a:off x="838200" y="1"/>
            <a:ext cx="10515600" cy="1371600"/>
          </a:xfrm>
        </p:spPr>
        <p:txBody>
          <a:bodyPr>
            <a:normAutofit/>
          </a:bodyPr>
          <a:lstStyle/>
          <a:p>
            <a:r>
              <a:rPr lang="en-US" sz="3200" dirty="0"/>
              <a:t>A note on “co-speech” vs. “pro-speech”</a:t>
            </a:r>
          </a:p>
        </p:txBody>
      </p:sp>
      <p:sp>
        <p:nvSpPr>
          <p:cNvPr id="3" name="Content Placeholder 2">
            <a:extLst>
              <a:ext uri="{FF2B5EF4-FFF2-40B4-BE49-F238E27FC236}">
                <a16:creationId xmlns:a16="http://schemas.microsoft.com/office/drawing/2014/main" id="{63FD09DE-09E0-F7E2-36AB-E649B763561A}"/>
              </a:ext>
            </a:extLst>
          </p:cNvPr>
          <p:cNvSpPr>
            <a:spLocks noGrp="1"/>
          </p:cNvSpPr>
          <p:nvPr>
            <p:ph idx="1"/>
          </p:nvPr>
        </p:nvSpPr>
        <p:spPr>
          <a:xfrm>
            <a:off x="838200" y="1371601"/>
            <a:ext cx="10515600" cy="4805362"/>
          </a:xfrm>
        </p:spPr>
        <p:txBody>
          <a:bodyPr>
            <a:normAutofit fontScale="92500" lnSpcReduction="10000"/>
          </a:bodyPr>
          <a:lstStyle/>
          <a:p>
            <a:r>
              <a:rPr lang="en-GB" sz="2600" dirty="0"/>
              <a:t>You might think that things are fundamentally different for iconic/depictive content that is “pro-speech” as in (1)-(4) vs. “co-speech” </a:t>
            </a:r>
            <a:r>
              <a:rPr lang="en-GB" sz="2200" dirty="0">
                <a:solidFill>
                  <a:schemeClr val="bg1">
                    <a:lumMod val="50000"/>
                  </a:schemeClr>
                </a:solidFill>
              </a:rPr>
              <a:t>(</a:t>
            </a:r>
            <a:r>
              <a:rPr lang="en-GB" sz="2200" dirty="0" err="1">
                <a:solidFill>
                  <a:schemeClr val="bg1">
                    <a:lumMod val="50000"/>
                  </a:schemeClr>
                </a:solidFill>
              </a:rPr>
              <a:t>Schlenker’s</a:t>
            </a:r>
            <a:r>
              <a:rPr lang="en-GB" sz="2200" dirty="0">
                <a:solidFill>
                  <a:schemeClr val="bg1">
                    <a:lumMod val="50000"/>
                  </a:schemeClr>
                </a:solidFill>
              </a:rPr>
              <a:t> terminology)</a:t>
            </a:r>
            <a:r>
              <a:rPr lang="en-GB" sz="2600" dirty="0"/>
              <a:t>—or “co-sign” vs. “pro-sign”, for that matter</a:t>
            </a:r>
          </a:p>
          <a:p>
            <a:r>
              <a:rPr lang="en-GB" sz="2600" dirty="0"/>
              <a:t>But I don’t think the distinction is all that fundamental for the broad question we’re asking here </a:t>
            </a:r>
            <a:r>
              <a:rPr lang="en-GB" sz="2200" dirty="0">
                <a:solidFill>
                  <a:schemeClr val="bg1">
                    <a:lumMod val="50000"/>
                  </a:schemeClr>
                </a:solidFill>
              </a:rPr>
              <a:t>(see Esipova 2019</a:t>
            </a:r>
            <a:r>
              <a:rPr lang="en-US" sz="2200" dirty="0">
                <a:solidFill>
                  <a:schemeClr val="bg1">
                    <a:lumMod val="50000"/>
                  </a:schemeClr>
                </a:solidFill>
              </a:rPr>
              <a:t>a</a:t>
            </a:r>
            <a:r>
              <a:rPr lang="en-GB" sz="2200" dirty="0">
                <a:solidFill>
                  <a:schemeClr val="bg1">
                    <a:lumMod val="50000"/>
                  </a:schemeClr>
                </a:solidFill>
              </a:rPr>
              <a:t>, </a:t>
            </a:r>
            <a:r>
              <a:rPr lang="en-GB" sz="2200" dirty="0" err="1">
                <a:solidFill>
                  <a:schemeClr val="bg1">
                    <a:lumMod val="50000"/>
                  </a:schemeClr>
                </a:solidFill>
              </a:rPr>
              <a:t>a.o.</a:t>
            </a:r>
            <a:r>
              <a:rPr lang="en-GB" sz="2200" dirty="0">
                <a:solidFill>
                  <a:schemeClr val="bg1">
                    <a:lumMod val="50000"/>
                  </a:schemeClr>
                </a:solidFill>
              </a:rPr>
              <a:t>)</a:t>
            </a:r>
          </a:p>
          <a:p>
            <a:pPr lvl="1"/>
            <a:r>
              <a:rPr lang="en-GB" sz="2200" dirty="0"/>
              <a:t>With what </a:t>
            </a:r>
            <a:r>
              <a:rPr lang="en-GB" sz="2200" dirty="0" err="1"/>
              <a:t>Schlenker</a:t>
            </a:r>
            <a:r>
              <a:rPr lang="en-GB" sz="2200" dirty="0"/>
              <a:t> calls “pro-speech iconic enrichments”, it is obvious that they do integrate into the larger utterance syntactically and semantically (and typically in what capacity)  </a:t>
            </a:r>
          </a:p>
          <a:p>
            <a:pPr lvl="1"/>
            <a:r>
              <a:rPr lang="en-GB" sz="2200" dirty="0"/>
              <a:t>“Co-speech” iconic/depictive content doesn’t always integrate with the utterance it co-occurs with compositionally; we typically need some semantic evidence for such integration, like interaction with semantic operators, when it does, it’s not always clear what kind of syntactic (and therefore compositional) object it is, etc.</a:t>
            </a:r>
          </a:p>
          <a:p>
            <a:pPr lvl="1"/>
            <a:r>
              <a:rPr lang="en-GB" sz="2200" dirty="0">
                <a:highlight>
                  <a:srgbClr val="C87FF9"/>
                </a:highlight>
              </a:rPr>
              <a:t>Which </a:t>
            </a:r>
            <a:r>
              <a:rPr lang="en-GB" sz="2200" b="1" dirty="0">
                <a:highlight>
                  <a:srgbClr val="C87FF9"/>
                </a:highlight>
              </a:rPr>
              <a:t>integrated</a:t>
            </a:r>
            <a:r>
              <a:rPr lang="en-GB" sz="2200" dirty="0">
                <a:highlight>
                  <a:srgbClr val="C87FF9"/>
                </a:highlight>
              </a:rPr>
              <a:t> iconic depictions are linearized as co- vs. pro- is constrained by their syntactic role</a:t>
            </a:r>
            <a:r>
              <a:rPr lang="en-GB" sz="2200" dirty="0"/>
              <a:t> </a:t>
            </a:r>
            <a:r>
              <a:rPr lang="en-GB" sz="1900" dirty="0">
                <a:solidFill>
                  <a:schemeClr val="tx1">
                    <a:lumMod val="50000"/>
                    <a:lumOff val="50000"/>
                  </a:schemeClr>
                </a:solidFill>
              </a:rPr>
              <a:t>(+ articulatory and pragmatic factors)</a:t>
            </a:r>
            <a:r>
              <a:rPr lang="en-GB" sz="2200" dirty="0"/>
              <a:t>; e.g., in speech-gesture integration, modifiers typically can be co-speech or pro-speech, but, say, arguments seem to have to be pro-speech:</a:t>
            </a:r>
          </a:p>
          <a:p>
            <a:pPr marL="457200" lvl="1" indent="0" defTabSz="91440">
              <a:buNone/>
            </a:pPr>
            <a:r>
              <a:rPr lang="en-GB" sz="2200" dirty="0"/>
              <a:t>(5)		I am afraid of SNAKE. / *I am [afraid of]_SNAKE.</a:t>
            </a:r>
          </a:p>
        </p:txBody>
      </p:sp>
      <p:sp>
        <p:nvSpPr>
          <p:cNvPr id="6" name="Slide Number Placeholder 5">
            <a:extLst>
              <a:ext uri="{FF2B5EF4-FFF2-40B4-BE49-F238E27FC236}">
                <a16:creationId xmlns:a16="http://schemas.microsoft.com/office/drawing/2014/main" id="{50F99406-E0D4-17D9-CB5F-32E6FC93585D}"/>
              </a:ext>
            </a:extLst>
          </p:cNvPr>
          <p:cNvSpPr>
            <a:spLocks noGrp="1"/>
          </p:cNvSpPr>
          <p:nvPr>
            <p:ph type="sldNum" sz="quarter" idx="12"/>
          </p:nvPr>
        </p:nvSpPr>
        <p:spPr/>
        <p:txBody>
          <a:bodyPr/>
          <a:lstStyle/>
          <a:p>
            <a:fld id="{1DC73B7B-4FE3-4B5A-9B8D-0DAC3C3FF742}" type="slidenum">
              <a:rPr lang="en-US" smtClean="0"/>
              <a:t>8</a:t>
            </a:fld>
            <a:endParaRPr lang="en-US"/>
          </a:p>
        </p:txBody>
      </p:sp>
    </p:spTree>
    <p:extLst>
      <p:ext uri="{BB962C8B-B14F-4D97-AF65-F5344CB8AC3E}">
        <p14:creationId xmlns:p14="http://schemas.microsoft.com/office/powerpoint/2010/main" val="35647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66465-B7F7-9854-EBC8-DD3286EA0B5B}"/>
              </a:ext>
            </a:extLst>
          </p:cNvPr>
          <p:cNvSpPr>
            <a:spLocks noGrp="1"/>
          </p:cNvSpPr>
          <p:nvPr>
            <p:ph type="title"/>
          </p:nvPr>
        </p:nvSpPr>
        <p:spPr>
          <a:xfrm>
            <a:off x="838200" y="1"/>
            <a:ext cx="10515600" cy="1371600"/>
          </a:xfrm>
        </p:spPr>
        <p:txBody>
          <a:bodyPr>
            <a:normAutofit/>
          </a:bodyPr>
          <a:lstStyle/>
          <a:p>
            <a:r>
              <a:rPr lang="en-US" sz="3200" dirty="0"/>
              <a:t>An ex of uncontroversial “co-speech” integration</a:t>
            </a:r>
          </a:p>
        </p:txBody>
      </p:sp>
      <p:sp>
        <p:nvSpPr>
          <p:cNvPr id="3" name="Content Placeholder 2">
            <a:extLst>
              <a:ext uri="{FF2B5EF4-FFF2-40B4-BE49-F238E27FC236}">
                <a16:creationId xmlns:a16="http://schemas.microsoft.com/office/drawing/2014/main" id="{63FD09DE-09E0-F7E2-36AB-E649B763561A}"/>
              </a:ext>
            </a:extLst>
          </p:cNvPr>
          <p:cNvSpPr>
            <a:spLocks noGrp="1"/>
          </p:cNvSpPr>
          <p:nvPr>
            <p:ph idx="1"/>
          </p:nvPr>
        </p:nvSpPr>
        <p:spPr>
          <a:xfrm>
            <a:off x="838200" y="1371601"/>
            <a:ext cx="10515600" cy="4805362"/>
          </a:xfrm>
        </p:spPr>
        <p:txBody>
          <a:bodyPr>
            <a:normAutofit/>
          </a:bodyPr>
          <a:lstStyle/>
          <a:p>
            <a:r>
              <a:rPr lang="en-GB" sz="2400" dirty="0"/>
              <a:t>An ex of “co-speech” iconic content in spoken communication that uncontroversially integrates compositionally at sub-propositional level as a restricting modifier, but AFAICT, isn’t a scope-taking element in any traditional sense—which is why </a:t>
            </a:r>
            <a:r>
              <a:rPr lang="en-GB" sz="2400" dirty="0">
                <a:highlight>
                  <a:srgbClr val="C87FF9"/>
                </a:highlight>
              </a:rPr>
              <a:t>I don’t think scope-taking is a particularly prominent mechanism in this kind of integration</a:t>
            </a:r>
            <a:r>
              <a:rPr lang="en-GB" sz="2400" dirty="0"/>
              <a:t> </a:t>
            </a:r>
            <a:r>
              <a:rPr lang="en-GB" sz="2000" dirty="0">
                <a:solidFill>
                  <a:schemeClr val="bg1">
                    <a:lumMod val="50000"/>
                  </a:schemeClr>
                </a:solidFill>
              </a:rPr>
              <a:t>(unless by scope-taking we literally just mean where it is in the compositional structure)</a:t>
            </a:r>
            <a:endParaRPr lang="en-GB" sz="2000" dirty="0"/>
          </a:p>
          <a:p>
            <a:pPr marL="0" indent="0" defTabSz="91440">
              <a:buNone/>
            </a:pPr>
            <a:r>
              <a:rPr lang="en-GB" sz="2400" dirty="0"/>
              <a:t>(6)			</a:t>
            </a:r>
          </a:p>
        </p:txBody>
      </p:sp>
      <p:pic>
        <p:nvPicPr>
          <p:cNvPr id="4" name="insider-control">
            <a:hlinkClick r:id="" action="ppaction://media"/>
            <a:extLst>
              <a:ext uri="{FF2B5EF4-FFF2-40B4-BE49-F238E27FC236}">
                <a16:creationId xmlns:a16="http://schemas.microsoft.com/office/drawing/2014/main" id="{5FF35A4E-97C9-CA8D-CBF9-3F6BC5BEFE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0576" y="3433763"/>
            <a:ext cx="4876800" cy="2743200"/>
          </a:xfrm>
          <a:prstGeom prst="rect">
            <a:avLst/>
          </a:prstGeom>
        </p:spPr>
      </p:pic>
      <p:sp>
        <p:nvSpPr>
          <p:cNvPr id="7" name="Slide Number Placeholder 6">
            <a:extLst>
              <a:ext uri="{FF2B5EF4-FFF2-40B4-BE49-F238E27FC236}">
                <a16:creationId xmlns:a16="http://schemas.microsoft.com/office/drawing/2014/main" id="{22AC8B57-FAA4-1F6A-3A7A-FC97B2AE3730}"/>
              </a:ext>
            </a:extLst>
          </p:cNvPr>
          <p:cNvSpPr>
            <a:spLocks noGrp="1"/>
          </p:cNvSpPr>
          <p:nvPr>
            <p:ph type="sldNum" sz="quarter" idx="12"/>
          </p:nvPr>
        </p:nvSpPr>
        <p:spPr/>
        <p:txBody>
          <a:bodyPr/>
          <a:lstStyle/>
          <a:p>
            <a:fld id="{1DC73B7B-4FE3-4B5A-9B8D-0DAC3C3FF742}" type="slidenum">
              <a:rPr lang="en-US" smtClean="0"/>
              <a:t>9</a:t>
            </a:fld>
            <a:endParaRPr lang="en-US"/>
          </a:p>
        </p:txBody>
      </p:sp>
    </p:spTree>
    <p:extLst>
      <p:ext uri="{BB962C8B-B14F-4D97-AF65-F5344CB8AC3E}">
        <p14:creationId xmlns:p14="http://schemas.microsoft.com/office/powerpoint/2010/main" val="108479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4"/>
                </p:tgtEl>
              </p:cMediaNode>
            </p:video>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1976</TotalTime>
  <Words>1958</Words>
  <Application>Microsoft Office PowerPoint</Application>
  <PresentationFormat>Widescreen</PresentationFormat>
  <Paragraphs>84</Paragraphs>
  <Slides>12</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Comments on Jeremy Kuhn’s paper ‘Iconicity, scope, and the grammar’</vt:lpstr>
      <vt:lpstr>Intro remarks</vt:lpstr>
      <vt:lpstr>The gist of the paper (AFAIUI)</vt:lpstr>
      <vt:lpstr>The question?</vt:lpstr>
      <vt:lpstr>The null hypothesis?</vt:lpstr>
      <vt:lpstr>A note on conventionalization</vt:lpstr>
      <vt:lpstr>Syntactic flexibility of non-conventionalized blobs of depiction</vt:lpstr>
      <vt:lpstr>A note on “co-speech” vs. “pro-speech”</vt:lpstr>
      <vt:lpstr>An ex of uncontroversial “co-speech” integration</vt:lpstr>
      <vt:lpstr>Another ex of uncontroversial integration </vt:lpstr>
      <vt:lpstr>To sum up some of the points I (hopefully) made</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Comments on Jeremy Kuhn’s ‘Iconicity, scope, and the grammar’</dc:title>
  <dc:creator>Mariia Esipova</dc:creator>
  <cp:lastModifiedBy>Mariia Esipova</cp:lastModifiedBy>
  <cp:revision>16</cp:revision>
  <dcterms:created xsi:type="dcterms:W3CDTF">2024-01-22T12:09:55Z</dcterms:created>
  <dcterms:modified xsi:type="dcterms:W3CDTF">2024-01-24T07:44:49Z</dcterms:modified>
</cp:coreProperties>
</file>