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6"/>
  </p:notesMasterIdLst>
  <p:sldIdLst>
    <p:sldId id="256" r:id="rId2"/>
    <p:sldId id="511" r:id="rId3"/>
    <p:sldId id="734" r:id="rId4"/>
    <p:sldId id="735" r:id="rId5"/>
    <p:sldId id="762" r:id="rId6"/>
    <p:sldId id="737" r:id="rId7"/>
    <p:sldId id="736" r:id="rId8"/>
    <p:sldId id="764" r:id="rId9"/>
    <p:sldId id="645" r:id="rId10"/>
    <p:sldId id="738" r:id="rId11"/>
    <p:sldId id="739" r:id="rId12"/>
    <p:sldId id="741" r:id="rId13"/>
    <p:sldId id="765" r:id="rId14"/>
    <p:sldId id="742" r:id="rId15"/>
    <p:sldId id="746" r:id="rId16"/>
    <p:sldId id="747" r:id="rId17"/>
    <p:sldId id="748" r:id="rId18"/>
    <p:sldId id="766" r:id="rId19"/>
    <p:sldId id="750" r:id="rId20"/>
    <p:sldId id="760" r:id="rId21"/>
    <p:sldId id="761" r:id="rId22"/>
    <p:sldId id="756" r:id="rId23"/>
    <p:sldId id="757" r:id="rId24"/>
    <p:sldId id="767" r:id="rId25"/>
    <p:sldId id="753" r:id="rId26"/>
    <p:sldId id="755" r:id="rId27"/>
    <p:sldId id="759" r:id="rId28"/>
    <p:sldId id="770" r:id="rId29"/>
    <p:sldId id="769" r:id="rId30"/>
    <p:sldId id="751" r:id="rId31"/>
    <p:sldId id="752" r:id="rId32"/>
    <p:sldId id="771" r:id="rId33"/>
    <p:sldId id="768" r:id="rId34"/>
    <p:sldId id="619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286E1AF-A120-4D8A-B848-DF196F946976}">
          <p14:sldIdLst>
            <p14:sldId id="256"/>
          </p14:sldIdLst>
        </p14:section>
        <p14:section name="Intro" id="{880AAE83-F071-4449-9141-732FEF91B113}">
          <p14:sldIdLst>
            <p14:sldId id="511"/>
            <p14:sldId id="734"/>
            <p14:sldId id="735"/>
            <p14:sldId id="762"/>
            <p14:sldId id="737"/>
            <p14:sldId id="736"/>
          </p14:sldIdLst>
        </p14:section>
        <p14:section name="Non-echo questions in Russian" id="{76ED8811-2F44-425E-8B60-B97BEB182D2F}">
          <p14:sldIdLst>
            <p14:sldId id="764"/>
            <p14:sldId id="645"/>
            <p14:sldId id="738"/>
            <p14:sldId id="739"/>
            <p14:sldId id="741"/>
          </p14:sldIdLst>
        </p14:section>
        <p14:section name="Echos to questions in Russian" id="{04D3F05B-135F-43FE-8707-8D3E1E5FC1B7}">
          <p14:sldIdLst>
            <p14:sldId id="765"/>
            <p14:sldId id="742"/>
            <p14:sldId id="746"/>
            <p14:sldId id="747"/>
            <p14:sldId id="748"/>
          </p14:sldIdLst>
        </p14:section>
        <p14:section name="Echos to assertions in Russian" id="{7C5B9194-76FB-4D52-A59C-CE7FDD62B7B1}">
          <p14:sldIdLst>
            <p14:sldId id="766"/>
            <p14:sldId id="750"/>
            <p14:sldId id="760"/>
            <p14:sldId id="761"/>
            <p14:sldId id="756"/>
            <p14:sldId id="757"/>
          </p14:sldIdLst>
        </p14:section>
        <p14:section name="Echos to imperatives in Russian" id="{2C5801BF-91C1-4EAD-8ACD-2D18EFF88C7F}">
          <p14:sldIdLst>
            <p14:sldId id="767"/>
            <p14:sldId id="753"/>
            <p14:sldId id="755"/>
            <p14:sldId id="759"/>
            <p14:sldId id="770"/>
          </p14:sldIdLst>
        </p14:section>
        <p14:section name="Rising declaratives in Russian" id="{148FDD0A-5933-4F88-B84F-FDB00E5EBD5B}">
          <p14:sldIdLst>
            <p14:sldId id="769"/>
            <p14:sldId id="751"/>
            <p14:sldId id="752"/>
            <p14:sldId id="771"/>
          </p14:sldIdLst>
        </p14:section>
        <p14:section name="Outro" id="{AAEBBA42-296D-46F0-96DB-12CE95EF3B3E}">
          <p14:sldIdLst>
            <p14:sldId id="768"/>
            <p14:sldId id="61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sha Esipova" initials="ME" lastIdx="1" clrIdx="0">
    <p:extLst>
      <p:ext uri="{19B8F6BF-5375-455C-9EA6-DF929625EA0E}">
        <p15:presenceInfo xmlns:p15="http://schemas.microsoft.com/office/powerpoint/2012/main" userId="S::mesipova@princeton.edu::9540ce15-ef9a-4d98-a077-4af5c349655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CDE6"/>
    <a:srgbClr val="00412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987" autoAdjust="0"/>
    <p:restoredTop sz="94660"/>
  </p:normalViewPr>
  <p:slideViewPr>
    <p:cSldViewPr snapToGrid="0">
      <p:cViewPr varScale="1">
        <p:scale>
          <a:sx n="154" d="100"/>
          <a:sy n="154" d="100"/>
        </p:scale>
        <p:origin x="112" y="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E78239-068A-41A5-9E38-342FA2E146BB}" type="datetimeFigureOut">
              <a:rPr lang="en-US" smtClean="0"/>
              <a:t>3/7/2026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0894DB-F8A8-4336-BDA2-84F86BC2C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268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8C4D9-F417-48D9-81F0-CFB394543887}" type="datetime1">
              <a:rPr lang="en-US" smtClean="0"/>
              <a:t>3/7/2026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1A8-F9E5-40EC-91A8-1269AD871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739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930A9-CDFB-4FAF-94D1-04BF3308563B}" type="datetime1">
              <a:rPr lang="en-US" smtClean="0"/>
              <a:t>3/7/2026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1A8-F9E5-40EC-91A8-1269AD871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576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96D3E-EA3E-4FD4-AA98-29E1D4609011}" type="datetime1">
              <a:rPr lang="en-US" smtClean="0"/>
              <a:t>3/7/2026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1A8-F9E5-40EC-91A8-1269AD871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372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9679-886C-4C09-9F7A-E0E1929D4486}" type="datetime1">
              <a:rPr lang="en-US" smtClean="0"/>
              <a:t>3/7/2026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1A8-F9E5-40EC-91A8-1269AD871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73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7E21F-938B-4352-9FA6-FAF060BCA955}" type="datetime1">
              <a:rPr lang="en-US" smtClean="0"/>
              <a:t>3/7/2026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1A8-F9E5-40EC-91A8-1269AD871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943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4CCD6-61D5-434F-BAE1-EFFB5698F759}" type="datetime1">
              <a:rPr lang="en-US" smtClean="0"/>
              <a:t>3/7/2026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1A8-F9E5-40EC-91A8-1269AD871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813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430A1-A465-4932-9386-2CD1A63ED626}" type="datetime1">
              <a:rPr lang="en-US" smtClean="0"/>
              <a:t>3/7/2026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1A8-F9E5-40EC-91A8-1269AD871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314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9858C-94A5-455A-A56E-3DC015AFA960}" type="datetime1">
              <a:rPr lang="en-US" smtClean="0"/>
              <a:t>3/7/2026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1A8-F9E5-40EC-91A8-1269AD871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909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24819-4BEC-4C6E-9DA9-E594B426FF4E}" type="datetime1">
              <a:rPr lang="en-US" smtClean="0"/>
              <a:t>3/7/2026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1A8-F9E5-40EC-91A8-1269AD871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484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EEEC1-CE82-4BE8-9439-33D72397DEE0}" type="datetime1">
              <a:rPr lang="en-US" smtClean="0"/>
              <a:t>3/7/2026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1A8-F9E5-40EC-91A8-1269AD871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029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0D79B-FEA9-4E23-A790-7AD126D3F11F}" type="datetime1">
              <a:rPr lang="en-US" smtClean="0"/>
              <a:t>3/7/2026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1A8-F9E5-40EC-91A8-1269AD871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346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76BC1-D025-4330-89CA-B4F3A3C11571}" type="datetime1">
              <a:rPr lang="en-US" smtClean="0"/>
              <a:t>3/7/2026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C2E1A8-F9E5-40EC-91A8-1269AD871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977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4.wav"/><Relationship Id="rId7" Type="http://schemas.openxmlformats.org/officeDocument/2006/relationships/image" Target="../media/image5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4.wav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media1.wav"/><Relationship Id="rId13" Type="http://schemas.openxmlformats.org/officeDocument/2006/relationships/image" Target="../media/image7.png"/><Relationship Id="rId3" Type="http://schemas.microsoft.com/office/2007/relationships/media" Target="../media/media6.wav"/><Relationship Id="rId7" Type="http://schemas.microsoft.com/office/2007/relationships/media" Target="../media/media1.wav"/><Relationship Id="rId12" Type="http://schemas.openxmlformats.org/officeDocument/2006/relationships/image" Target="../media/image4.png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audio" Target="../media/media7.wav"/><Relationship Id="rId11" Type="http://schemas.openxmlformats.org/officeDocument/2006/relationships/slideLayout" Target="../slideLayouts/slideLayout2.xml"/><Relationship Id="rId5" Type="http://schemas.microsoft.com/office/2007/relationships/media" Target="../media/media7.wav"/><Relationship Id="rId15" Type="http://schemas.openxmlformats.org/officeDocument/2006/relationships/image" Target="../media/image9.png"/><Relationship Id="rId10" Type="http://schemas.openxmlformats.org/officeDocument/2006/relationships/audio" Target="../media/media2.wav"/><Relationship Id="rId4" Type="http://schemas.openxmlformats.org/officeDocument/2006/relationships/audio" Target="../media/media6.wav"/><Relationship Id="rId9" Type="http://schemas.microsoft.com/office/2007/relationships/media" Target="../media/media2.wav"/><Relationship Id="rId1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media" Target="../media/media5.wav"/><Relationship Id="rId7" Type="http://schemas.openxmlformats.org/officeDocument/2006/relationships/image" Target="../media/image4.png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6" Type="http://schemas.openxmlformats.org/officeDocument/2006/relationships/image" Target="../media/image10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5.wav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9.wav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audio" Target="../media/media10.wav"/><Relationship Id="rId5" Type="http://schemas.microsoft.com/office/2007/relationships/media" Target="../media/media10.wav"/><Relationship Id="rId10" Type="http://schemas.openxmlformats.org/officeDocument/2006/relationships/image" Target="../media/image12.png"/><Relationship Id="rId4" Type="http://schemas.openxmlformats.org/officeDocument/2006/relationships/audio" Target="../media/media9.wav"/><Relationship Id="rId9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media" Target="../media/media12.wav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2.wav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wav"/><Relationship Id="rId1" Type="http://schemas.microsoft.com/office/2007/relationships/media" Target="../media/media13.wav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wav"/><Relationship Id="rId1" Type="http://schemas.microsoft.com/office/2007/relationships/media" Target="../media/media14.wav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media" Target="../media/media16.wav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5.wav"/><Relationship Id="rId1" Type="http://schemas.microsoft.com/office/2007/relationships/media" Target="../media/media15.wav"/><Relationship Id="rId6" Type="http://schemas.openxmlformats.org/officeDocument/2006/relationships/audio" Target="../media/media17.wav"/><Relationship Id="rId11" Type="http://schemas.openxmlformats.org/officeDocument/2006/relationships/image" Target="../media/image16.png"/><Relationship Id="rId5" Type="http://schemas.microsoft.com/office/2007/relationships/media" Target="../media/media17.wav"/><Relationship Id="rId10" Type="http://schemas.openxmlformats.org/officeDocument/2006/relationships/image" Target="../media/image4.png"/><Relationship Id="rId4" Type="http://schemas.openxmlformats.org/officeDocument/2006/relationships/audio" Target="../media/media16.wav"/><Relationship Id="rId9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19.wav"/><Relationship Id="rId7" Type="http://schemas.openxmlformats.org/officeDocument/2006/relationships/image" Target="../media/image18.png"/><Relationship Id="rId2" Type="http://schemas.openxmlformats.org/officeDocument/2006/relationships/audio" Target="../media/media18.wav"/><Relationship Id="rId1" Type="http://schemas.microsoft.com/office/2007/relationships/media" Target="../media/media18.wav"/><Relationship Id="rId6" Type="http://schemas.openxmlformats.org/officeDocument/2006/relationships/image" Target="../media/image17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9.wav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21.wav"/><Relationship Id="rId7" Type="http://schemas.openxmlformats.org/officeDocument/2006/relationships/image" Target="../media/image20.png"/><Relationship Id="rId2" Type="http://schemas.openxmlformats.org/officeDocument/2006/relationships/audio" Target="../media/media20.wav"/><Relationship Id="rId1" Type="http://schemas.microsoft.com/office/2007/relationships/media" Target="../media/media20.wav"/><Relationship Id="rId6" Type="http://schemas.openxmlformats.org/officeDocument/2006/relationships/image" Target="../media/image19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1.wav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23.wav"/><Relationship Id="rId7" Type="http://schemas.openxmlformats.org/officeDocument/2006/relationships/image" Target="../media/image22.png"/><Relationship Id="rId2" Type="http://schemas.openxmlformats.org/officeDocument/2006/relationships/audio" Target="../media/media22.wav"/><Relationship Id="rId1" Type="http://schemas.microsoft.com/office/2007/relationships/media" Target="../media/media22.wav"/><Relationship Id="rId6" Type="http://schemas.openxmlformats.org/officeDocument/2006/relationships/image" Target="../media/image21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3.wav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media" Target="../media/media25.wav"/><Relationship Id="rId2" Type="http://schemas.openxmlformats.org/officeDocument/2006/relationships/audio" Target="../media/media24.wav"/><Relationship Id="rId1" Type="http://schemas.microsoft.com/office/2007/relationships/media" Target="../media/media24.wav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5.wav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2.wav"/><Relationship Id="rId7" Type="http://schemas.openxmlformats.org/officeDocument/2006/relationships/image" Target="../media/image3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DC51C-9EC5-C303-7FED-2F30AA634D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66017"/>
            <a:ext cx="9144000" cy="1089529"/>
          </a:xfrm>
          <a:solidFill>
            <a:srgbClr val="78CDE6"/>
          </a:solidFill>
        </p:spPr>
        <p:txBody>
          <a:bodyPr>
            <a:spAutoFit/>
          </a:bodyPr>
          <a:lstStyle/>
          <a:p>
            <a:pPr>
              <a:spcBef>
                <a:spcPts val="0"/>
              </a:spcBef>
            </a:pPr>
            <a:r>
              <a:rPr lang="en-US" sz="4400" b="1" dirty="0">
                <a:solidFill>
                  <a:srgbClr val="004128"/>
                </a:solidFill>
              </a:rPr>
              <a:t>Echo questions work how?</a:t>
            </a:r>
            <a:br>
              <a:rPr lang="en-US" sz="4400" b="1" dirty="0">
                <a:solidFill>
                  <a:srgbClr val="004128"/>
                </a:solidFill>
              </a:rPr>
            </a:br>
            <a:r>
              <a:rPr lang="en-US" sz="2800" b="1">
                <a:solidFill>
                  <a:srgbClr val="004128"/>
                </a:solidFill>
              </a:rPr>
              <a:t>Ben-Gurion </a:t>
            </a:r>
            <a:r>
              <a:rPr lang="en-US" sz="2800" b="1" dirty="0">
                <a:solidFill>
                  <a:srgbClr val="004128"/>
                </a:solidFill>
              </a:rPr>
              <a:t>University colloquium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1A7322-6860-1046-AA43-60DE672D32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12746"/>
            <a:ext cx="9144000" cy="646331"/>
          </a:xfrm>
        </p:spPr>
        <p:txBody>
          <a:bodyPr>
            <a:spAutoFit/>
          </a:bodyPr>
          <a:lstStyle/>
          <a:p>
            <a:pPr>
              <a:spcBef>
                <a:spcPts val="0"/>
              </a:spcBef>
            </a:pPr>
            <a:r>
              <a:rPr lang="en-US" sz="2000" dirty="0">
                <a:solidFill>
                  <a:srgbClr val="004128"/>
                </a:solidFill>
              </a:rPr>
              <a:t>Masha Esipova</a:t>
            </a:r>
          </a:p>
          <a:p>
            <a:pPr>
              <a:spcBef>
                <a:spcPts val="0"/>
              </a:spcBef>
            </a:pPr>
            <a:r>
              <a:rPr lang="en-US" sz="2000" dirty="0">
                <a:solidFill>
                  <a:srgbClr val="004128"/>
                </a:solidFill>
              </a:rPr>
              <a:t>Bar-Ilan University</a:t>
            </a:r>
          </a:p>
        </p:txBody>
      </p:sp>
      <p:pic>
        <p:nvPicPr>
          <p:cNvPr id="5" name="Picture 4" descr="A green and blue text on a black background&#10;&#10;Description automatically generated">
            <a:extLst>
              <a:ext uri="{FF2B5EF4-FFF2-40B4-BE49-F238E27FC236}">
                <a16:creationId xmlns:a16="http://schemas.microsoft.com/office/drawing/2014/main" id="{10EBA4A2-1BDA-D448-9FAE-A68ECBE739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217" y="5390062"/>
            <a:ext cx="245756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900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FCF0A6-807C-F352-5BAE-F9B51D57AF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6BF36-C6BD-C577-767B-24BCF967A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4711"/>
            <a:ext cx="10515600" cy="1004207"/>
          </a:xfrm>
        </p:spPr>
        <p:txBody>
          <a:bodyPr>
            <a:normAutofit/>
          </a:bodyPr>
          <a:lstStyle/>
          <a:p>
            <a:r>
              <a:rPr lang="en-US" sz="3600" dirty="0"/>
              <a:t>Non-echo </a:t>
            </a:r>
            <a:r>
              <a:rPr lang="en-US" sz="3600" dirty="0" err="1"/>
              <a:t>wh</a:t>
            </a:r>
            <a:r>
              <a:rPr lang="en-US" sz="3600" dirty="0"/>
              <a:t>-questions in Russian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9E64C-91DF-948F-DF73-BCF0931250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8918"/>
            <a:ext cx="10515600" cy="5038045"/>
          </a:xfrm>
        </p:spPr>
        <p:txBody>
          <a:bodyPr>
            <a:normAutofit/>
          </a:bodyPr>
          <a:lstStyle/>
          <a:p>
            <a:pPr marL="0" indent="0" defTabSz="91440">
              <a:buNone/>
            </a:pPr>
            <a:r>
              <a:rPr lang="en-GB" sz="2400" dirty="0">
                <a:highlight>
                  <a:srgbClr val="78CDE6"/>
                </a:highlight>
              </a:rPr>
              <a:t>Non-echo </a:t>
            </a:r>
            <a:r>
              <a:rPr lang="en-GB" sz="2400" dirty="0" err="1">
                <a:highlight>
                  <a:srgbClr val="78CDE6"/>
                </a:highlight>
              </a:rPr>
              <a:t>wh</a:t>
            </a:r>
            <a:r>
              <a:rPr lang="en-GB" sz="2400" dirty="0">
                <a:highlight>
                  <a:srgbClr val="78CDE6"/>
                </a:highlight>
              </a:rPr>
              <a:t>-questions (</a:t>
            </a:r>
            <a:r>
              <a:rPr lang="en-GB" sz="2400" dirty="0" err="1">
                <a:highlight>
                  <a:srgbClr val="78CDE6"/>
                </a:highlight>
              </a:rPr>
              <a:t>wh</a:t>
            </a:r>
            <a:r>
              <a:rPr lang="en-GB" sz="2400" dirty="0">
                <a:highlight>
                  <a:srgbClr val="78CDE6"/>
                </a:highlight>
              </a:rPr>
              <a:t>-Qs)</a:t>
            </a:r>
            <a:r>
              <a:rPr lang="en-GB" sz="2400" dirty="0"/>
              <a:t> in Russian: the </a:t>
            </a:r>
            <a:r>
              <a:rPr lang="en-GB" sz="2400" dirty="0" err="1"/>
              <a:t>wh</a:t>
            </a:r>
            <a:r>
              <a:rPr lang="en-GB" sz="2400" dirty="0"/>
              <a:t>-phrase (or some part of it) is fronted, the </a:t>
            </a:r>
            <a:r>
              <a:rPr lang="en-GB" sz="2400" dirty="0" err="1"/>
              <a:t>wh</a:t>
            </a:r>
            <a:r>
              <a:rPr lang="en-GB" sz="2400" dirty="0"/>
              <a:t>-item bears assertion-like focus marking and can’t bear the Q-Peak:</a:t>
            </a:r>
          </a:p>
          <a:p>
            <a:pPr marL="0" indent="0" defTabSz="91440">
              <a:buNone/>
            </a:pPr>
            <a:r>
              <a:rPr lang="en-GB" sz="2400" dirty="0"/>
              <a:t>(5)		a.		</a:t>
            </a:r>
            <a:r>
              <a:rPr lang="en-GB" sz="2400" dirty="0" err="1"/>
              <a:t>Komu</a:t>
            </a:r>
            <a:r>
              <a:rPr lang="en-GB" sz="2400" baseline="-25000" dirty="0" err="1"/>
              <a:t>L+H</a:t>
            </a:r>
            <a:r>
              <a:rPr lang="en-GB" sz="2400" baseline="-25000" dirty="0"/>
              <a:t>*</a:t>
            </a:r>
            <a:r>
              <a:rPr lang="en-GB" sz="2400" dirty="0"/>
              <a:t>	</a:t>
            </a:r>
            <a:r>
              <a:rPr lang="en-GB" sz="2400" dirty="0" err="1"/>
              <a:t>pozvonila</a:t>
            </a:r>
            <a:r>
              <a:rPr lang="en-GB" sz="2400" dirty="0"/>
              <a:t>		</a:t>
            </a:r>
            <a:r>
              <a:rPr lang="en-GB" sz="2400" dirty="0" err="1"/>
              <a:t>Ni</a:t>
            </a:r>
            <a:r>
              <a:rPr lang="en-GB" sz="2400" baseline="-25000" dirty="0" err="1"/>
              <a:t>H</a:t>
            </a:r>
            <a:r>
              <a:rPr lang="en-GB" sz="2400" baseline="-25000" dirty="0"/>
              <a:t>*</a:t>
            </a:r>
            <a:r>
              <a:rPr lang="en-GB" sz="2400" dirty="0" err="1"/>
              <a:t>na</a:t>
            </a:r>
            <a:r>
              <a:rPr lang="en-GB" sz="2400" baseline="-25000" dirty="0" err="1"/>
              <a:t>L</a:t>
            </a:r>
            <a:r>
              <a:rPr lang="en-GB" sz="2400" baseline="-25000" dirty="0"/>
              <a:t>-L%</a:t>
            </a:r>
            <a:r>
              <a:rPr lang="en-GB" sz="2400" dirty="0"/>
              <a:t>?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400" dirty="0"/>
              <a:t>									who.DAT	called							</a:t>
            </a:r>
            <a:r>
              <a:rPr lang="en-GB" sz="2400" dirty="0" err="1"/>
              <a:t>Nina.NOM</a:t>
            </a:r>
            <a:endParaRPr lang="en-GB" sz="2400" dirty="0"/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400" dirty="0"/>
              <a:t>									‘Who did Nina call?’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400" dirty="0"/>
              <a:t>					b.		#	</a:t>
            </a:r>
            <a:r>
              <a:rPr lang="en-GB" sz="2400" dirty="0" err="1"/>
              <a:t>Komu</a:t>
            </a:r>
            <a:r>
              <a:rPr lang="en-GB" sz="2400" baseline="-25000" dirty="0" err="1"/>
              <a:t>Q</a:t>
            </a:r>
            <a:r>
              <a:rPr lang="en-GB" sz="2400" dirty="0"/>
              <a:t>				</a:t>
            </a:r>
            <a:r>
              <a:rPr lang="en-GB" sz="2400" dirty="0" err="1"/>
              <a:t>pozvonila</a:t>
            </a:r>
            <a:r>
              <a:rPr lang="en-GB" sz="2400" dirty="0"/>
              <a:t>		</a:t>
            </a:r>
            <a:r>
              <a:rPr lang="en-GB" sz="2400" dirty="0" err="1"/>
              <a:t>Nina</a:t>
            </a:r>
            <a:r>
              <a:rPr lang="en-GB" sz="2400" baseline="-25000" dirty="0" err="1"/>
              <a:t>L</a:t>
            </a:r>
            <a:r>
              <a:rPr lang="en-GB" sz="2400" baseline="-25000" dirty="0"/>
              <a:t>-L%</a:t>
            </a:r>
            <a:r>
              <a:rPr lang="en-GB" sz="2400" dirty="0"/>
              <a:t>?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400" dirty="0"/>
              <a:t>											who.DAT	called							</a:t>
            </a:r>
            <a:r>
              <a:rPr lang="en-GB" sz="2400" dirty="0" err="1"/>
              <a:t>Nina.NOM</a:t>
            </a:r>
            <a:endParaRPr lang="en-GB" sz="2400" dirty="0"/>
          </a:p>
          <a:p>
            <a:pPr marL="0" indent="0" defTabSz="91440">
              <a:spcBef>
                <a:spcPts val="0"/>
              </a:spcBef>
              <a:buNone/>
            </a:pPr>
            <a:endParaRPr lang="en-GB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07BB63-94BA-5670-B1A6-FF817024D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18A29-7262-4FB7-ACDC-14BC9518BB4C}" type="slidenum">
              <a:rPr lang="en-US" smtClean="0"/>
              <a:t>10</a:t>
            </a:fld>
            <a:endParaRPr lang="en-US"/>
          </a:p>
        </p:txBody>
      </p:sp>
      <p:pic>
        <p:nvPicPr>
          <p:cNvPr id="5" name="who-regular">
            <a:hlinkClick r:id="" action="ppaction://media"/>
            <a:extLst>
              <a:ext uri="{FF2B5EF4-FFF2-40B4-BE49-F238E27FC236}">
                <a16:creationId xmlns:a16="http://schemas.microsoft.com/office/drawing/2014/main" id="{0BE9482A-5B87-F82C-2DAB-20F7B90940E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22175" y="1939925"/>
            <a:ext cx="406400" cy="406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3856709-2EC9-D08F-D285-D554C1C4F42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33345" y="1847157"/>
            <a:ext cx="3637395" cy="1463040"/>
          </a:xfrm>
          <a:prstGeom prst="rect">
            <a:avLst/>
          </a:prstGeom>
        </p:spPr>
      </p:pic>
      <p:pic>
        <p:nvPicPr>
          <p:cNvPr id="9" name="who-q-nina-called">
            <a:hlinkClick r:id="" action="ppaction://media"/>
            <a:extLst>
              <a:ext uri="{FF2B5EF4-FFF2-40B4-BE49-F238E27FC236}">
                <a16:creationId xmlns:a16="http://schemas.microsoft.com/office/drawing/2014/main" id="{16E8CCF8-8EFC-8F74-59A0-3A88BAF214A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22175" y="2903797"/>
            <a:ext cx="406400" cy="406400"/>
          </a:xfrm>
          <a:prstGeom prst="rect">
            <a:avLst/>
          </a:prstGeom>
        </p:spPr>
      </p:pic>
      <p:pic>
        <p:nvPicPr>
          <p:cNvPr id="11" name="Picture 10" descr="A graph of a number of numbers&#10;&#10;AI-generated content may be incorrect.">
            <a:extLst>
              <a:ext uri="{FF2B5EF4-FFF2-40B4-BE49-F238E27FC236}">
                <a16:creationId xmlns:a16="http://schemas.microsoft.com/office/drawing/2014/main" id="{DA23EBB3-7E4C-44A1-6189-5F87B18FEC9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345" y="3353492"/>
            <a:ext cx="3637393" cy="14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278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21B641-2748-0708-6026-ACB5037531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18AB7-8236-E804-8C1E-0A7CEF643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4711"/>
            <a:ext cx="10515600" cy="1004207"/>
          </a:xfrm>
        </p:spPr>
        <p:txBody>
          <a:bodyPr>
            <a:normAutofit/>
          </a:bodyPr>
          <a:lstStyle/>
          <a:p>
            <a:r>
              <a:rPr lang="en-US" sz="3600" dirty="0"/>
              <a:t>DSQs vs. li-Qs and </a:t>
            </a:r>
            <a:r>
              <a:rPr lang="en-US" sz="3600" dirty="0" err="1"/>
              <a:t>wh</a:t>
            </a:r>
            <a:r>
              <a:rPr lang="en-US" sz="3600" dirty="0"/>
              <a:t>-Qs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A81FA5-AECC-E072-C0BD-C6DEC815EE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8918"/>
            <a:ext cx="10515600" cy="5038045"/>
          </a:xfrm>
        </p:spPr>
        <p:txBody>
          <a:bodyPr>
            <a:normAutofit fontScale="85000" lnSpcReduction="20000"/>
          </a:bodyPr>
          <a:lstStyle/>
          <a:p>
            <a:pPr marL="0" indent="0" defTabSz="91440">
              <a:buNone/>
            </a:pPr>
            <a:r>
              <a:rPr lang="en-GB" sz="2400" dirty="0"/>
              <a:t>See Esipova 2024; Esipova &amp; Korotkova 2023, in prep. for details; some relevant data:</a:t>
            </a:r>
          </a:p>
          <a:p>
            <a:pPr defTabSz="91440"/>
            <a:r>
              <a:rPr lang="en-GB" sz="2400" i="1" dirty="0">
                <a:highlight>
                  <a:srgbClr val="78CDE6"/>
                </a:highlight>
              </a:rPr>
              <a:t>Li</a:t>
            </a:r>
            <a:r>
              <a:rPr lang="en-GB" sz="2400" dirty="0">
                <a:highlight>
                  <a:srgbClr val="78CDE6"/>
                </a:highlight>
              </a:rPr>
              <a:t>-Qs and </a:t>
            </a:r>
            <a:r>
              <a:rPr lang="en-GB" sz="2400" dirty="0" err="1">
                <a:highlight>
                  <a:srgbClr val="78CDE6"/>
                </a:highlight>
              </a:rPr>
              <a:t>wh</a:t>
            </a:r>
            <a:r>
              <a:rPr lang="en-GB" sz="2400" dirty="0">
                <a:highlight>
                  <a:srgbClr val="78CDE6"/>
                </a:highlight>
              </a:rPr>
              <a:t>-Qs like are embeddable, but DSQs are not</a:t>
            </a:r>
            <a:r>
              <a:rPr lang="en-GB" sz="2400" dirty="0"/>
              <a:t>:</a:t>
            </a:r>
          </a:p>
          <a:p>
            <a:pPr marL="0" indent="0" defTabSz="91440">
              <a:buNone/>
            </a:pPr>
            <a:r>
              <a:rPr lang="en-GB" sz="2400" dirty="0"/>
              <a:t>(6)		Dima		</a:t>
            </a:r>
            <a:r>
              <a:rPr lang="en-GB" sz="2400" dirty="0" err="1"/>
              <a:t>sprosil</a:t>
            </a:r>
            <a:r>
              <a:rPr lang="en-GB" sz="2400" dirty="0"/>
              <a:t>		{</a:t>
            </a:r>
            <a:r>
              <a:rPr lang="en-GB" sz="2400" dirty="0" err="1"/>
              <a:t>ženat</a:t>
            </a:r>
            <a:r>
              <a:rPr lang="en-GB" sz="2400" dirty="0"/>
              <a:t>	</a:t>
            </a:r>
            <a:r>
              <a:rPr lang="en-US" sz="2400" baseline="-25000" dirty="0"/>
              <a:t>(L+)H*</a:t>
            </a:r>
            <a:r>
              <a:rPr lang="en-GB" sz="2400" dirty="0"/>
              <a:t>		li		</a:t>
            </a:r>
            <a:r>
              <a:rPr lang="en-GB" sz="2400" dirty="0" err="1"/>
              <a:t>ja</a:t>
            </a:r>
            <a:r>
              <a:rPr lang="en-US" sz="2400" baseline="-25000" dirty="0"/>
              <a:t>L-L%</a:t>
            </a:r>
            <a:r>
              <a:rPr lang="en-GB" sz="2400" dirty="0"/>
              <a:t>	/	*	</a:t>
            </a:r>
            <a:r>
              <a:rPr lang="en-GB" sz="2400" dirty="0" err="1"/>
              <a:t>ja</a:t>
            </a:r>
            <a:r>
              <a:rPr lang="en-GB" sz="2400" dirty="0"/>
              <a:t>		</a:t>
            </a:r>
            <a:r>
              <a:rPr lang="en-GB" sz="2400" dirty="0" err="1"/>
              <a:t>ženat</a:t>
            </a:r>
            <a:r>
              <a:rPr lang="en-US" sz="2400" baseline="-25000" dirty="0"/>
              <a:t>Q L-L%</a:t>
            </a:r>
            <a:r>
              <a:rPr lang="en-GB" sz="2400" dirty="0"/>
              <a:t>	/	</a:t>
            </a:r>
            <a:r>
              <a:rPr lang="en-GB" sz="2400" dirty="0" err="1"/>
              <a:t>kto</a:t>
            </a:r>
            <a:r>
              <a:rPr lang="en-US" sz="2400" baseline="-25000" dirty="0"/>
              <a:t>(L+)H*</a:t>
            </a:r>
            <a:r>
              <a:rPr lang="en-GB" sz="2400" dirty="0"/>
              <a:t>	</a:t>
            </a:r>
            <a:r>
              <a:rPr lang="en-GB" sz="2400" dirty="0" err="1"/>
              <a:t>ženat</a:t>
            </a:r>
            <a:r>
              <a:rPr lang="en-US" sz="2400" baseline="-25000" dirty="0"/>
              <a:t>L-L%</a:t>
            </a:r>
            <a:r>
              <a:rPr lang="en-GB" sz="2400" dirty="0"/>
              <a:t>}.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400" dirty="0"/>
              <a:t>					Dima		asked			{married				LI		I						/	*	I			married				/	who					married}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400" dirty="0"/>
              <a:t>					‘Dima asked {if I am married / who is married}.’</a:t>
            </a:r>
          </a:p>
          <a:p>
            <a:pPr defTabSz="91440"/>
            <a:r>
              <a:rPr lang="en-GB" sz="2400" dirty="0">
                <a:highlight>
                  <a:srgbClr val="78CDE6"/>
                </a:highlight>
              </a:rPr>
              <a:t>DSQs always expect a response, but </a:t>
            </a:r>
            <a:r>
              <a:rPr lang="en-GB" sz="2400" i="1" dirty="0">
                <a:highlight>
                  <a:srgbClr val="78CDE6"/>
                </a:highlight>
              </a:rPr>
              <a:t>li</a:t>
            </a:r>
            <a:r>
              <a:rPr lang="en-GB" sz="2400" dirty="0">
                <a:highlight>
                  <a:srgbClr val="78CDE6"/>
                </a:highlight>
              </a:rPr>
              <a:t>-Qs and </a:t>
            </a:r>
            <a:r>
              <a:rPr lang="en-GB" sz="2400" dirty="0" err="1">
                <a:highlight>
                  <a:srgbClr val="78CDE6"/>
                </a:highlight>
              </a:rPr>
              <a:t>wh</a:t>
            </a:r>
            <a:r>
              <a:rPr lang="en-GB" sz="2400" dirty="0">
                <a:highlight>
                  <a:srgbClr val="78CDE6"/>
                </a:highlight>
              </a:rPr>
              <a:t>-Qs do not</a:t>
            </a:r>
            <a:r>
              <a:rPr lang="en-GB" sz="2400" dirty="0"/>
              <a:t>; e.g., DSQs cannot be conjectural questions, but </a:t>
            </a:r>
            <a:r>
              <a:rPr lang="en-GB" sz="2400" i="1" dirty="0"/>
              <a:t>li</a:t>
            </a:r>
            <a:r>
              <a:rPr lang="en-GB" sz="2400" dirty="0"/>
              <a:t>-Qs can:</a:t>
            </a:r>
          </a:p>
          <a:p>
            <a:pPr marL="0" indent="0" defTabSz="91440">
              <a:buNone/>
            </a:pPr>
            <a:r>
              <a:rPr lang="en-US" sz="2400" dirty="0"/>
              <a:t>(7)		a.			</a:t>
            </a:r>
            <a:r>
              <a:rPr lang="en-US" sz="2400" dirty="0" err="1"/>
              <a:t>Xm</a:t>
            </a:r>
            <a:r>
              <a:rPr lang="en-US" sz="2400" dirty="0"/>
              <a:t>,		</a:t>
            </a:r>
            <a:r>
              <a:rPr lang="en-US" sz="2400" dirty="0" err="1"/>
              <a:t>jest’</a:t>
            </a:r>
            <a:r>
              <a:rPr lang="en-US" sz="2400" baseline="-25000" dirty="0" err="1"/>
              <a:t>L+H</a:t>
            </a:r>
            <a:r>
              <a:rPr lang="en-US" sz="2400" baseline="-25000" dirty="0"/>
              <a:t>*</a:t>
            </a:r>
            <a:r>
              <a:rPr lang="en-US" sz="2400" dirty="0"/>
              <a:t>						li							</a:t>
            </a:r>
            <a:r>
              <a:rPr lang="en-US" sz="2400" dirty="0" err="1"/>
              <a:t>žizn</a:t>
            </a:r>
            <a:r>
              <a:rPr lang="en-US" sz="2400" dirty="0"/>
              <a:t>’							</a:t>
            </a:r>
            <a:r>
              <a:rPr lang="en-US" sz="2400" dirty="0" err="1"/>
              <a:t>na</a:t>
            </a:r>
            <a:r>
              <a:rPr lang="en-US" sz="2400" dirty="0"/>
              <a:t>		</a:t>
            </a:r>
            <a:r>
              <a:rPr lang="en-US" sz="2400" dirty="0" err="1"/>
              <a:t>drugix</a:t>
            </a:r>
            <a:r>
              <a:rPr lang="en-US" sz="2400" dirty="0"/>
              <a:t>							</a:t>
            </a:r>
            <a:r>
              <a:rPr lang="en-US" sz="2400" dirty="0" err="1"/>
              <a:t>planetax</a:t>
            </a:r>
            <a:r>
              <a:rPr lang="en-US" sz="2400" baseline="-25000" dirty="0" err="1"/>
              <a:t>L</a:t>
            </a:r>
            <a:r>
              <a:rPr lang="en-US" sz="2400" baseline="-25000" dirty="0"/>
              <a:t>-L%</a:t>
            </a:r>
            <a:r>
              <a:rPr lang="en-US" sz="2400" dirty="0"/>
              <a:t>?		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400" dirty="0"/>
              <a:t>										hm			be.PRS.3SG 	Q-PRT	</a:t>
            </a:r>
            <a:r>
              <a:rPr lang="en-US" sz="2400" dirty="0" err="1"/>
              <a:t>life.NOM</a:t>
            </a:r>
            <a:r>
              <a:rPr lang="en-US" sz="2400" dirty="0"/>
              <a:t>	on		</a:t>
            </a:r>
            <a:r>
              <a:rPr lang="en-US" sz="2400" dirty="0" err="1"/>
              <a:t>other.PREP</a:t>
            </a:r>
            <a:r>
              <a:rPr lang="en-US" sz="2400" dirty="0"/>
              <a:t>		</a:t>
            </a:r>
            <a:r>
              <a:rPr lang="en-US" sz="2400" dirty="0" err="1"/>
              <a:t>planets.PREP</a:t>
            </a:r>
            <a:endParaRPr lang="en-US" sz="2400" dirty="0"/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400" dirty="0"/>
              <a:t>					b.	#	</a:t>
            </a:r>
            <a:r>
              <a:rPr lang="en-US" sz="2400" dirty="0" err="1"/>
              <a:t>Xm</a:t>
            </a:r>
            <a:r>
              <a:rPr lang="en-US" sz="2400" dirty="0"/>
              <a:t>,		</a:t>
            </a:r>
            <a:r>
              <a:rPr lang="en-US" sz="2400" dirty="0" err="1"/>
              <a:t>na</a:t>
            </a:r>
            <a:r>
              <a:rPr lang="en-US" sz="2400" dirty="0"/>
              <a:t>		</a:t>
            </a:r>
            <a:r>
              <a:rPr lang="en-US" sz="2400" dirty="0" err="1"/>
              <a:t>drugix</a:t>
            </a:r>
            <a:r>
              <a:rPr lang="en-US" sz="2400" dirty="0"/>
              <a:t>							</a:t>
            </a:r>
            <a:r>
              <a:rPr lang="en-US" sz="2400" dirty="0" err="1"/>
              <a:t>planetax</a:t>
            </a:r>
            <a:r>
              <a:rPr lang="en-US" sz="2400" dirty="0"/>
              <a:t>							</a:t>
            </a:r>
            <a:r>
              <a:rPr lang="en-US" sz="2400" dirty="0" err="1"/>
              <a:t>jest’</a:t>
            </a:r>
            <a:r>
              <a:rPr lang="en-US" sz="2400" baseline="-25000" dirty="0" err="1"/>
              <a:t>Q</a:t>
            </a:r>
            <a:r>
              <a:rPr lang="en-US" sz="2400" dirty="0"/>
              <a:t>									</a:t>
            </a:r>
            <a:r>
              <a:rPr lang="en-US" sz="2400" dirty="0" err="1"/>
              <a:t>žizn’</a:t>
            </a:r>
            <a:r>
              <a:rPr lang="en-US" sz="2400" baseline="-25000" dirty="0" err="1"/>
              <a:t>L</a:t>
            </a:r>
            <a:r>
              <a:rPr lang="en-US" sz="2400" baseline="-25000" dirty="0"/>
              <a:t>-L%</a:t>
            </a:r>
            <a:r>
              <a:rPr lang="en-US" sz="2400" dirty="0"/>
              <a:t>?		 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400" dirty="0"/>
              <a:t>										hm			on		</a:t>
            </a:r>
            <a:r>
              <a:rPr lang="en-US" sz="2400" dirty="0" err="1"/>
              <a:t>other.PREP</a:t>
            </a:r>
            <a:r>
              <a:rPr lang="en-US" sz="2400" dirty="0"/>
              <a:t>		</a:t>
            </a:r>
            <a:r>
              <a:rPr lang="en-US" sz="2400" dirty="0" err="1"/>
              <a:t>planets.PREP</a:t>
            </a:r>
            <a:r>
              <a:rPr lang="en-US" sz="2400" dirty="0"/>
              <a:t>		be.PRS.3SG		</a:t>
            </a:r>
            <a:r>
              <a:rPr lang="en-US" sz="2400" dirty="0" err="1"/>
              <a:t>life.NOM</a:t>
            </a:r>
            <a:endParaRPr lang="en-US" sz="2400" dirty="0"/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400" dirty="0"/>
              <a:t>					c.				</a:t>
            </a:r>
            <a:r>
              <a:rPr lang="en-US" sz="2400" dirty="0" err="1"/>
              <a:t>Xm</a:t>
            </a:r>
            <a:r>
              <a:rPr lang="en-US" sz="2400" dirty="0"/>
              <a:t>,		</a:t>
            </a:r>
            <a:r>
              <a:rPr lang="en-US" sz="2400" dirty="0" err="1"/>
              <a:t>skol’ko</a:t>
            </a:r>
            <a:r>
              <a:rPr lang="en-US" sz="2400" baseline="-25000" dirty="0" err="1"/>
              <a:t>L+H</a:t>
            </a:r>
            <a:r>
              <a:rPr lang="en-US" sz="2400" baseline="-25000" dirty="0"/>
              <a:t>*</a:t>
            </a:r>
            <a:r>
              <a:rPr lang="en-US" sz="2400" dirty="0"/>
              <a:t>		</a:t>
            </a:r>
            <a:r>
              <a:rPr lang="en-US" sz="2400" dirty="0" err="1"/>
              <a:t>vo</a:t>
            </a:r>
            <a:r>
              <a:rPr lang="en-US" sz="2400" dirty="0"/>
              <a:t>		</a:t>
            </a:r>
            <a:r>
              <a:rPr lang="en-US" sz="2400" dirty="0" err="1"/>
              <a:t>vselennoj</a:t>
            </a:r>
            <a:r>
              <a:rPr lang="en-US" sz="2400" dirty="0"/>
              <a:t>								</a:t>
            </a:r>
            <a:r>
              <a:rPr lang="en-US" sz="2400" dirty="0" err="1"/>
              <a:t>zv</a:t>
            </a:r>
            <a:r>
              <a:rPr lang="ru-RU" sz="2400" dirty="0"/>
              <a:t>ё</a:t>
            </a:r>
            <a:r>
              <a:rPr lang="en-US" sz="2400" dirty="0" err="1"/>
              <a:t>zd</a:t>
            </a:r>
            <a:r>
              <a:rPr lang="en-US" sz="2400" baseline="-25000" dirty="0" err="1"/>
              <a:t>L</a:t>
            </a:r>
            <a:r>
              <a:rPr lang="en-US" sz="2400" baseline="-25000" dirty="0"/>
              <a:t>-L%</a:t>
            </a:r>
            <a:r>
              <a:rPr lang="en-US" sz="2400" dirty="0"/>
              <a:t>?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400" dirty="0"/>
              <a:t>										hm			how-many		in		</a:t>
            </a:r>
            <a:r>
              <a:rPr lang="en-US" sz="2400" dirty="0" err="1"/>
              <a:t>universe.PREP</a:t>
            </a:r>
            <a:r>
              <a:rPr lang="en-US" sz="2400" dirty="0"/>
              <a:t>		</a:t>
            </a:r>
            <a:r>
              <a:rPr lang="en-US" sz="2400" dirty="0" err="1"/>
              <a:t>stars.GEN</a:t>
            </a:r>
            <a:endParaRPr lang="en-US" sz="2400" dirty="0"/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400" dirty="0"/>
              <a:t>						Bylo												b						</a:t>
            </a:r>
            <a:r>
              <a:rPr lang="en-US" sz="2400" dirty="0" err="1"/>
              <a:t>neploxo</a:t>
            </a:r>
            <a:r>
              <a:rPr lang="en-US" sz="2400" dirty="0"/>
              <a:t>								</a:t>
            </a:r>
            <a:r>
              <a:rPr lang="en-US" sz="2400" dirty="0" err="1"/>
              <a:t>uznat</a:t>
            </a:r>
            <a:r>
              <a:rPr lang="en-US" sz="2400" dirty="0"/>
              <a:t>’…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400" dirty="0"/>
              <a:t>						</a:t>
            </a:r>
            <a:r>
              <a:rPr lang="en-US" sz="2400" dirty="0" err="1"/>
              <a:t>be.PAST.SG.N</a:t>
            </a:r>
            <a:r>
              <a:rPr lang="en-US" sz="2400" dirty="0"/>
              <a:t>		SUBJ		not-</a:t>
            </a:r>
            <a:r>
              <a:rPr lang="en-US" sz="2400" dirty="0" err="1"/>
              <a:t>bad.ADV</a:t>
            </a:r>
            <a:r>
              <a:rPr lang="en-US" sz="2400" dirty="0"/>
              <a:t>		learn.INF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400" dirty="0"/>
              <a:t>						‘Hm… {(a-b) Is there life on other planets[, I wonder]? (c) How many stars are there in the 											universe?} Would be nice to know…’</a:t>
            </a:r>
            <a:r>
              <a:rPr lang="en-GB" sz="2400" dirty="0"/>
              <a:t> </a:t>
            </a:r>
          </a:p>
          <a:p>
            <a:pPr defTabSz="91440"/>
            <a:r>
              <a:rPr lang="en-GB" sz="2400" dirty="0"/>
              <a:t>The Q-Peak can also be used with imperatives, but </a:t>
            </a:r>
            <a:r>
              <a:rPr lang="en-GB" sz="2400" dirty="0">
                <a:highlight>
                  <a:srgbClr val="78CDE6"/>
                </a:highlight>
              </a:rPr>
              <a:t>Q-Peak-marked imperatives can only be used as “invested requests”, not “disinterested suggestions”</a:t>
            </a:r>
            <a:r>
              <a:rPr lang="en-GB" sz="2400" dirty="0"/>
              <a:t>—see Esipova 2024 for more on this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B1F682-4613-7DED-9668-1E12A7186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18A29-7262-4FB7-ACDC-14BC9518BB4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287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00649E-8E87-AE2A-EBCD-580DE82D63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1C36D-4C45-7F1F-2573-ED920FFDF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4711"/>
            <a:ext cx="10515600" cy="1004207"/>
          </a:xfrm>
        </p:spPr>
        <p:txBody>
          <a:bodyPr>
            <a:normAutofit/>
          </a:bodyPr>
          <a:lstStyle/>
          <a:p>
            <a:r>
              <a:rPr lang="en-US" sz="3600" dirty="0"/>
              <a:t>What do the Q-Peak vs. </a:t>
            </a:r>
            <a:r>
              <a:rPr lang="en-US" sz="3600" i="1" dirty="0"/>
              <a:t>li</a:t>
            </a:r>
            <a:r>
              <a:rPr lang="en-US" sz="3600" dirty="0"/>
              <a:t>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BC8377-8C0D-C0AE-7766-746247F134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8918"/>
            <a:ext cx="10515600" cy="5038045"/>
          </a:xfrm>
        </p:spPr>
        <p:txBody>
          <a:bodyPr>
            <a:normAutofit fontScale="92500" lnSpcReduction="20000"/>
          </a:bodyPr>
          <a:lstStyle/>
          <a:p>
            <a:pPr defTabSz="91440"/>
            <a:r>
              <a:rPr lang="en-US" sz="2400" dirty="0"/>
              <a:t>Proposal in Esipova 2024:</a:t>
            </a:r>
          </a:p>
          <a:p>
            <a:pPr lvl="1" defTabSz="91440"/>
            <a:r>
              <a:rPr lang="en-US" dirty="0">
                <a:highlight>
                  <a:srgbClr val="78CDE6"/>
                </a:highlight>
              </a:rPr>
              <a:t>The Q-Peak marks focus</a:t>
            </a:r>
            <a:r>
              <a:rPr lang="en-US" dirty="0"/>
              <a:t> (by virtue of being the primary prosodic prominence of the utterance) and </a:t>
            </a:r>
            <a:r>
              <a:rPr lang="en-US" dirty="0">
                <a:highlight>
                  <a:srgbClr val="78CDE6"/>
                </a:highlight>
              </a:rPr>
              <a:t>realizes a compositionally represented ‘please react’ meaning component</a:t>
            </a:r>
            <a:r>
              <a:rPr lang="en-US" dirty="0"/>
              <a:t> (the shape of the peak)</a:t>
            </a:r>
          </a:p>
          <a:p>
            <a:pPr lvl="1" defTabSz="91440"/>
            <a:r>
              <a:rPr lang="en-US" i="1" dirty="0">
                <a:highlight>
                  <a:srgbClr val="78CDE6"/>
                </a:highlight>
              </a:rPr>
              <a:t>Li</a:t>
            </a:r>
            <a:r>
              <a:rPr lang="en-US" dirty="0">
                <a:highlight>
                  <a:srgbClr val="78CDE6"/>
                </a:highlight>
              </a:rPr>
              <a:t>-Qs and </a:t>
            </a:r>
            <a:r>
              <a:rPr lang="en-US" dirty="0" err="1">
                <a:highlight>
                  <a:srgbClr val="78CDE6"/>
                </a:highlight>
              </a:rPr>
              <a:t>wh</a:t>
            </a:r>
            <a:r>
              <a:rPr lang="en-US" dirty="0">
                <a:highlight>
                  <a:srgbClr val="78CDE6"/>
                </a:highlight>
              </a:rPr>
              <a:t>-Qs do not have a compositionally represented ‘please react’ component</a:t>
            </a:r>
            <a:r>
              <a:rPr lang="en-US" dirty="0"/>
              <a:t> (which is why they are embeddable, can be used as conjectural questions, etc.)</a:t>
            </a:r>
          </a:p>
          <a:p>
            <a:pPr defTabSz="91440"/>
            <a:r>
              <a:rPr lang="en-US" sz="2400" dirty="0"/>
              <a:t>The proposal in Esipova 2024 is not formalized, but I’m currently working on it (as part of my collaborative work with Natasha Korotkova); my current idea is that:</a:t>
            </a:r>
          </a:p>
          <a:p>
            <a:pPr lvl="1" defTabSz="91440"/>
            <a:r>
              <a:rPr lang="en-US" dirty="0">
                <a:highlight>
                  <a:srgbClr val="78CDE6"/>
                </a:highlight>
              </a:rPr>
              <a:t>Russian </a:t>
            </a:r>
            <a:r>
              <a:rPr lang="en-US" i="1" dirty="0">
                <a:highlight>
                  <a:srgbClr val="78CDE6"/>
                </a:highlight>
              </a:rPr>
              <a:t>li</a:t>
            </a:r>
            <a:r>
              <a:rPr lang="en-US" dirty="0">
                <a:highlight>
                  <a:srgbClr val="78CDE6"/>
                </a:highlight>
              </a:rPr>
              <a:t>- and </a:t>
            </a:r>
            <a:r>
              <a:rPr lang="en-US" dirty="0" err="1">
                <a:highlight>
                  <a:srgbClr val="78CDE6"/>
                </a:highlight>
              </a:rPr>
              <a:t>wh</a:t>
            </a:r>
            <a:r>
              <a:rPr lang="en-US" dirty="0">
                <a:highlight>
                  <a:srgbClr val="78CDE6"/>
                </a:highlight>
              </a:rPr>
              <a:t>-clauses</a:t>
            </a:r>
            <a:r>
              <a:rPr lang="en-US" dirty="0"/>
              <a:t> are interrogative clauses denoting sets of possible answers and, when used in a matrix context, </a:t>
            </a:r>
            <a:r>
              <a:rPr lang="en-US" dirty="0">
                <a:highlight>
                  <a:srgbClr val="78CDE6"/>
                </a:highlight>
              </a:rPr>
              <a:t>combine with a regular, default Question force operator</a:t>
            </a:r>
            <a:r>
              <a:rPr lang="en-US" dirty="0"/>
              <a:t>, which, among other things, </a:t>
            </a:r>
            <a:r>
              <a:rPr lang="en-US" dirty="0">
                <a:highlight>
                  <a:srgbClr val="78CDE6"/>
                </a:highlight>
              </a:rPr>
              <a:t>projects common grounds</a:t>
            </a:r>
            <a:r>
              <a:rPr lang="en-US" dirty="0"/>
              <a:t> based on the alternatives in the denotation of the interrogative clause</a:t>
            </a:r>
          </a:p>
          <a:p>
            <a:pPr lvl="1" defTabSz="91440"/>
            <a:r>
              <a:rPr lang="en-US" dirty="0">
                <a:highlight>
                  <a:srgbClr val="78CDE6"/>
                </a:highlight>
              </a:rPr>
              <a:t>The Q-Peak realizes a special, “intrusive” Question force operator</a:t>
            </a:r>
            <a:r>
              <a:rPr lang="en-US" dirty="0"/>
              <a:t> (in addition to marking focus), which combines with singleton sets (declarative and imperative clauses) and </a:t>
            </a:r>
            <a:r>
              <a:rPr lang="en-US" dirty="0">
                <a:highlight>
                  <a:srgbClr val="78CDE6"/>
                </a:highlight>
              </a:rPr>
              <a:t>projects commitments for the addressee</a:t>
            </a:r>
            <a:r>
              <a:rPr lang="en-US" dirty="0"/>
              <a:t> based on the sentence radical and its complement (pace Farkas 2022; 2024, where the default discourse effects of all questions involve projecting commitments for the addressee)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C808A5-D4C8-FBF5-AF2A-1F41880A8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18A29-7262-4FB7-ACDC-14BC9518BB4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66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3D7F7A-1BEE-B6A8-F6BC-1F921BC79D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5C20626-053D-C557-7C0C-412DE88423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88258"/>
            <a:ext cx="10515600" cy="54887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Intro</a:t>
            </a:r>
          </a:p>
          <a:p>
            <a:pPr marL="0" indent="0">
              <a:buNone/>
            </a:pPr>
            <a:r>
              <a:rPr lang="en-US" sz="2400" dirty="0"/>
              <a:t>Non-echo questions in Russian</a:t>
            </a:r>
          </a:p>
          <a:p>
            <a:pPr marL="0" indent="0">
              <a:buNone/>
            </a:pPr>
            <a:r>
              <a:rPr lang="en-US" sz="2400" b="1" dirty="0" err="1"/>
              <a:t>Echos</a:t>
            </a:r>
            <a:r>
              <a:rPr lang="en-US" sz="2400" b="1" dirty="0"/>
              <a:t> to questions in Russian</a:t>
            </a:r>
          </a:p>
          <a:p>
            <a:pPr marL="0" indent="0">
              <a:buNone/>
            </a:pPr>
            <a:r>
              <a:rPr lang="en-US" sz="2400" dirty="0" err="1"/>
              <a:t>Echos</a:t>
            </a:r>
            <a:r>
              <a:rPr lang="en-US" sz="2400" dirty="0"/>
              <a:t> to assertions in Russian</a:t>
            </a:r>
          </a:p>
          <a:p>
            <a:pPr marL="0" indent="0">
              <a:buNone/>
            </a:pPr>
            <a:r>
              <a:rPr lang="en-US" sz="2400" dirty="0" err="1"/>
              <a:t>Echos</a:t>
            </a:r>
            <a:r>
              <a:rPr lang="en-US" sz="2400" dirty="0"/>
              <a:t> to imperatives in Russian</a:t>
            </a:r>
          </a:p>
          <a:p>
            <a:pPr marL="0" indent="0">
              <a:buNone/>
            </a:pPr>
            <a:r>
              <a:rPr lang="en-US" sz="2400" dirty="0"/>
              <a:t>Rising declaratives in Russian</a:t>
            </a:r>
          </a:p>
          <a:p>
            <a:pPr marL="0" indent="0">
              <a:buNone/>
            </a:pPr>
            <a:r>
              <a:rPr lang="en-US" sz="2400" dirty="0"/>
              <a:t>Outro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E5F5B0-36D2-CFF3-FD66-9F1CE08C6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1A8-F9E5-40EC-91A8-1269AD87173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5877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E85095-0900-3806-ADEF-EA57396679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9715B-3937-4964-73FD-59C0186B1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4711"/>
            <a:ext cx="10515600" cy="1004207"/>
          </a:xfrm>
        </p:spPr>
        <p:txBody>
          <a:bodyPr>
            <a:normAutofit/>
          </a:bodyPr>
          <a:lstStyle/>
          <a:p>
            <a:r>
              <a:rPr lang="en-US" sz="3600" dirty="0"/>
              <a:t>Polar </a:t>
            </a:r>
            <a:r>
              <a:rPr lang="en-US" sz="3600" dirty="0" err="1"/>
              <a:t>echos</a:t>
            </a:r>
            <a:r>
              <a:rPr lang="en-US" sz="3600" dirty="0"/>
              <a:t> to </a:t>
            </a:r>
            <a:r>
              <a:rPr lang="en-US" sz="3600" dirty="0" err="1"/>
              <a:t>PolQs</a:t>
            </a:r>
            <a:r>
              <a:rPr lang="en-US" sz="3600" dirty="0"/>
              <a:t> in English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F94E40-72C1-258F-367E-904D822BC3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8918"/>
            <a:ext cx="10515600" cy="5038045"/>
          </a:xfrm>
        </p:spPr>
        <p:txBody>
          <a:bodyPr>
            <a:normAutofit/>
          </a:bodyPr>
          <a:lstStyle/>
          <a:p>
            <a:pPr marL="0" indent="0" defTabSz="91440">
              <a:buNone/>
            </a:pPr>
            <a:r>
              <a:rPr lang="en-US" sz="2400" dirty="0"/>
              <a:t>Reminder, </a:t>
            </a:r>
            <a:r>
              <a:rPr lang="en-US" sz="2400" dirty="0">
                <a:highlight>
                  <a:srgbClr val="78CDE6"/>
                </a:highlight>
              </a:rPr>
              <a:t>in English, polar </a:t>
            </a:r>
            <a:r>
              <a:rPr lang="en-US" sz="2400" dirty="0" err="1">
                <a:highlight>
                  <a:srgbClr val="78CDE6"/>
                </a:highlight>
              </a:rPr>
              <a:t>echos</a:t>
            </a:r>
            <a:r>
              <a:rPr lang="en-US" sz="2400" dirty="0">
                <a:highlight>
                  <a:srgbClr val="78CDE6"/>
                </a:highlight>
              </a:rPr>
              <a:t> to </a:t>
            </a:r>
            <a:r>
              <a:rPr lang="en-US" sz="2400" dirty="0" err="1">
                <a:highlight>
                  <a:srgbClr val="78CDE6"/>
                </a:highlight>
              </a:rPr>
              <a:t>PolQs</a:t>
            </a:r>
            <a:r>
              <a:rPr lang="en-US" sz="2400" dirty="0">
                <a:highlight>
                  <a:srgbClr val="78CDE6"/>
                </a:highlight>
              </a:rPr>
              <a:t> can have the same surface form as non-echo </a:t>
            </a:r>
            <a:r>
              <a:rPr lang="en-US" sz="2400" dirty="0" err="1">
                <a:highlight>
                  <a:srgbClr val="78CDE6"/>
                </a:highlight>
              </a:rPr>
              <a:t>PolQs</a:t>
            </a:r>
            <a:r>
              <a:rPr lang="en-US" sz="2400" dirty="0"/>
              <a:t>:</a:t>
            </a:r>
          </a:p>
          <a:p>
            <a:pPr marL="0" indent="0" defTabSz="91440">
              <a:buNone/>
            </a:pPr>
            <a:r>
              <a:rPr lang="en-US" sz="2400" dirty="0"/>
              <a:t>(8)		A:		Are you </a:t>
            </a:r>
            <a:r>
              <a:rPr lang="en-US" sz="2400" dirty="0" err="1"/>
              <a:t>ma</a:t>
            </a:r>
            <a:r>
              <a:rPr lang="en-US" sz="2400" baseline="-25000" dirty="0" err="1"/>
              <a:t>L</a:t>
            </a:r>
            <a:r>
              <a:rPr lang="en-US" sz="2400" baseline="-25000" dirty="0"/>
              <a:t>*</a:t>
            </a:r>
            <a:r>
              <a:rPr lang="en-US" sz="2400" dirty="0" err="1"/>
              <a:t>rried</a:t>
            </a:r>
            <a:r>
              <a:rPr lang="en-US" sz="2400" baseline="-25000" dirty="0" err="1"/>
              <a:t>H</a:t>
            </a:r>
            <a:r>
              <a:rPr lang="en-US" sz="2400" baseline="-25000" dirty="0"/>
              <a:t>-H%</a:t>
            </a:r>
            <a:r>
              <a:rPr lang="en-US" sz="2400" dirty="0"/>
              <a:t>?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400" dirty="0"/>
              <a:t>					B:		Am I </a:t>
            </a:r>
            <a:r>
              <a:rPr lang="en-US" sz="2400" dirty="0" err="1"/>
              <a:t>ma</a:t>
            </a:r>
            <a:r>
              <a:rPr lang="en-US" sz="2400" baseline="-25000" dirty="0" err="1"/>
              <a:t>L</a:t>
            </a:r>
            <a:r>
              <a:rPr lang="en-US" sz="2400" baseline="-25000" dirty="0"/>
              <a:t>* </a:t>
            </a:r>
            <a:r>
              <a:rPr lang="en-US" sz="2400" dirty="0" err="1"/>
              <a:t>rried</a:t>
            </a:r>
            <a:r>
              <a:rPr lang="en-US" sz="2400" baseline="-25000" dirty="0" err="1"/>
              <a:t>H</a:t>
            </a:r>
            <a:r>
              <a:rPr lang="en-US" sz="2400" baseline="-25000" dirty="0"/>
              <a:t>-H%</a:t>
            </a:r>
            <a:r>
              <a:rPr lang="en-US" sz="2400" dirty="0"/>
              <a:t>?</a:t>
            </a:r>
          </a:p>
          <a:p>
            <a:pPr marL="0" indent="0" defTabSz="91440">
              <a:buNone/>
            </a:pPr>
            <a:r>
              <a:rPr lang="en-US" sz="2400" dirty="0"/>
              <a:t>I am not entirely sure how the analysis in </a:t>
            </a:r>
            <a:r>
              <a:rPr lang="en-US" sz="2400" dirty="0" err="1"/>
              <a:t>Biezma</a:t>
            </a:r>
            <a:r>
              <a:rPr lang="en-US" sz="2400" dirty="0"/>
              <a:t> et al.’s (2021) should be extended to this case</a:t>
            </a:r>
          </a:p>
          <a:p>
            <a:pPr marL="0" indent="0" defTabSz="91440">
              <a:buNone/>
            </a:pPr>
            <a:r>
              <a:rPr lang="en-US" sz="2400" dirty="0"/>
              <a:t>In particular, IDK if they would want to maintain that (8B) still denotes a set of propositions ({‘</a:t>
            </a:r>
            <a:r>
              <a:rPr lang="en-US" sz="2400" i="1" dirty="0" err="1"/>
              <a:t>Sp</a:t>
            </a:r>
            <a:r>
              <a:rPr lang="en-US" sz="2400" dirty="0"/>
              <a:t> is married’, ¬‘</a:t>
            </a:r>
            <a:r>
              <a:rPr lang="en-US" sz="2400" i="1" dirty="0" err="1"/>
              <a:t>Sp</a:t>
            </a:r>
            <a:r>
              <a:rPr lang="en-US" sz="2400" dirty="0"/>
              <a:t> is married’}) rather than a set of sets of propositions (certainly, they’d need to say the latter for </a:t>
            </a:r>
            <a:r>
              <a:rPr lang="en-US" sz="2400" dirty="0" err="1"/>
              <a:t>wh-echos</a:t>
            </a:r>
            <a:r>
              <a:rPr lang="en-US" sz="2400" dirty="0"/>
              <a:t> to questions?)</a:t>
            </a:r>
          </a:p>
          <a:p>
            <a:pPr marL="0" indent="0" defTabSz="91440">
              <a:buNone/>
            </a:pPr>
            <a:r>
              <a:rPr lang="en-US" sz="2400" dirty="0"/>
              <a:t>Regardless, we will see that in Russian, we have evidence that both </a:t>
            </a:r>
            <a:r>
              <a:rPr lang="en-US" sz="2400" dirty="0" err="1"/>
              <a:t>echos</a:t>
            </a:r>
            <a:r>
              <a:rPr lang="en-US" sz="2400" dirty="0"/>
              <a:t> to questions and to assertions are compositionally questions about utterances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4D53DC-27B3-7B5D-3550-A5179BB15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18A29-7262-4FB7-ACDC-14BC9518BB4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989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46420E-0E9E-67B2-E31D-EA9A52F696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CF9D8-2D73-0FB3-E829-F35020E52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4711"/>
            <a:ext cx="10515600" cy="1004207"/>
          </a:xfrm>
        </p:spPr>
        <p:txBody>
          <a:bodyPr>
            <a:normAutofit/>
          </a:bodyPr>
          <a:lstStyle/>
          <a:p>
            <a:r>
              <a:rPr lang="en-US" sz="3600" dirty="0"/>
              <a:t>Polar </a:t>
            </a:r>
            <a:r>
              <a:rPr lang="en-US" sz="3600" dirty="0" err="1"/>
              <a:t>echos</a:t>
            </a:r>
            <a:r>
              <a:rPr lang="en-US" sz="3600" dirty="0"/>
              <a:t> to </a:t>
            </a:r>
            <a:r>
              <a:rPr lang="en-US" sz="3600" dirty="0" err="1"/>
              <a:t>PolQs</a:t>
            </a:r>
            <a:r>
              <a:rPr lang="en-US" sz="3600" dirty="0"/>
              <a:t> in Russian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E7CAE8-0384-8155-562B-7824608189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8918"/>
            <a:ext cx="10515600" cy="5038045"/>
          </a:xfrm>
        </p:spPr>
        <p:txBody>
          <a:bodyPr>
            <a:normAutofit lnSpcReduction="10000"/>
          </a:bodyPr>
          <a:lstStyle/>
          <a:p>
            <a:pPr marL="0" indent="0" defTabSz="91440">
              <a:buNone/>
            </a:pPr>
            <a:r>
              <a:rPr lang="en-GB" sz="2400" dirty="0"/>
              <a:t>However, in Russian, </a:t>
            </a:r>
            <a:r>
              <a:rPr lang="en-GB" sz="2400" dirty="0">
                <a:highlight>
                  <a:srgbClr val="78CDE6"/>
                </a:highlight>
              </a:rPr>
              <a:t>polar </a:t>
            </a:r>
            <a:r>
              <a:rPr lang="en-GB" sz="2400" dirty="0" err="1">
                <a:highlight>
                  <a:srgbClr val="78CDE6"/>
                </a:highlight>
              </a:rPr>
              <a:t>echos</a:t>
            </a:r>
            <a:r>
              <a:rPr lang="en-GB" sz="2400" dirty="0">
                <a:highlight>
                  <a:srgbClr val="78CDE6"/>
                </a:highlight>
              </a:rPr>
              <a:t> to </a:t>
            </a:r>
            <a:r>
              <a:rPr lang="en-GB" sz="2400" dirty="0" err="1">
                <a:highlight>
                  <a:srgbClr val="78CDE6"/>
                </a:highlight>
              </a:rPr>
              <a:t>PolQs</a:t>
            </a:r>
            <a:r>
              <a:rPr lang="en-GB" sz="2400" dirty="0">
                <a:highlight>
                  <a:srgbClr val="78CDE6"/>
                </a:highlight>
              </a:rPr>
              <a:t> necessarily combine the two </a:t>
            </a:r>
            <a:r>
              <a:rPr lang="en-GB" sz="2400" dirty="0" err="1">
                <a:highlight>
                  <a:srgbClr val="78CDE6"/>
                </a:highlight>
              </a:rPr>
              <a:t>PolQ</a:t>
            </a:r>
            <a:r>
              <a:rPr lang="en-GB" sz="2400" dirty="0">
                <a:highlight>
                  <a:srgbClr val="78CDE6"/>
                </a:highlight>
              </a:rPr>
              <a:t> forms (DSQs and </a:t>
            </a:r>
            <a:r>
              <a:rPr lang="en-GB" sz="2400" i="1" dirty="0">
                <a:highlight>
                  <a:srgbClr val="78CDE6"/>
                </a:highlight>
              </a:rPr>
              <a:t>li</a:t>
            </a:r>
            <a:r>
              <a:rPr lang="en-GB" sz="2400" dirty="0">
                <a:highlight>
                  <a:srgbClr val="78CDE6"/>
                </a:highlight>
              </a:rPr>
              <a:t>-Qs)</a:t>
            </a:r>
            <a:r>
              <a:rPr lang="en-GB" sz="2400" dirty="0"/>
              <a:t> in a way that can only have an echo interpretation: the segmental string of </a:t>
            </a:r>
            <a:r>
              <a:rPr lang="en-GB" sz="2400" i="1" dirty="0"/>
              <a:t>li</a:t>
            </a:r>
            <a:r>
              <a:rPr lang="en-GB" sz="2400" dirty="0"/>
              <a:t>-Qs (regardless of if the antecedent is a DSQ or a </a:t>
            </a:r>
            <a:r>
              <a:rPr lang="en-GB" sz="2400" i="1" dirty="0"/>
              <a:t>li</a:t>
            </a:r>
            <a:r>
              <a:rPr lang="en-GB" sz="2400" dirty="0"/>
              <a:t>-Q) + the Q-Peak</a:t>
            </a:r>
          </a:p>
          <a:p>
            <a:pPr marL="0" indent="0" defTabSz="91440">
              <a:buNone/>
            </a:pPr>
            <a:r>
              <a:rPr lang="en-GB" sz="2400" dirty="0"/>
              <a:t>(9)		A:		(4a/b) (‘Are you married?’) 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400" dirty="0"/>
              <a:t>					B:		(</a:t>
            </a:r>
            <a:r>
              <a:rPr lang="en-GB" sz="2400" dirty="0" err="1"/>
              <a:t>i</a:t>
            </a:r>
            <a:r>
              <a:rPr lang="en-GB" sz="2400" dirty="0"/>
              <a:t>)		</a:t>
            </a:r>
            <a:r>
              <a:rPr lang="en-GB" sz="2400" dirty="0" err="1"/>
              <a:t>Žena</a:t>
            </a:r>
            <a:r>
              <a:rPr lang="en-GB" sz="2400" baseline="-25000" dirty="0" err="1"/>
              <a:t>Q</a:t>
            </a:r>
            <a:r>
              <a:rPr lang="en-GB" sz="2400" dirty="0" err="1"/>
              <a:t>t</a:t>
            </a:r>
            <a:r>
              <a:rPr lang="en-GB" sz="2400" dirty="0"/>
              <a:t>				li			</a:t>
            </a:r>
            <a:r>
              <a:rPr lang="en-GB" sz="2400" dirty="0" err="1"/>
              <a:t>ja</a:t>
            </a:r>
            <a:r>
              <a:rPr lang="en-GB" sz="2400" baseline="-25000" dirty="0" err="1"/>
              <a:t>L</a:t>
            </a:r>
            <a:r>
              <a:rPr lang="en-GB" sz="2400" baseline="-25000" dirty="0"/>
              <a:t>-L%</a:t>
            </a:r>
            <a:r>
              <a:rPr lang="en-GB" sz="2400" dirty="0"/>
              <a:t>?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400" dirty="0"/>
              <a:t>													married			LI		I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400" dirty="0"/>
              <a:t>													‘Am I married?’ 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400" dirty="0"/>
              <a:t>													(only echo, i.e., ≈‘Did you just ask me if I am married?’)</a:t>
            </a:r>
          </a:p>
          <a:p>
            <a:pPr marL="0" indent="0" defTabSz="91440">
              <a:buNone/>
            </a:pPr>
            <a:r>
              <a:rPr lang="en-GB" sz="2400" dirty="0"/>
              <a:t>									(ii)		#	Ja		</a:t>
            </a:r>
            <a:r>
              <a:rPr lang="en-GB" sz="2400" dirty="0" err="1"/>
              <a:t>ženat</a:t>
            </a:r>
            <a:r>
              <a:rPr lang="en-GB" sz="2400" baseline="-25000" dirty="0" err="1"/>
              <a:t>Q</a:t>
            </a:r>
            <a:r>
              <a:rPr lang="en-GB" sz="2400" dirty="0"/>
              <a:t> </a:t>
            </a:r>
            <a:r>
              <a:rPr lang="en-GB" sz="2400" baseline="-25000" dirty="0"/>
              <a:t>L-L%</a:t>
            </a:r>
            <a:r>
              <a:rPr lang="en-GB" sz="2400" dirty="0"/>
              <a:t>?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400" dirty="0"/>
              <a:t>																I				married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400" dirty="0"/>
              <a:t>																‘Am I married?’ (only non-echo)</a:t>
            </a:r>
          </a:p>
          <a:p>
            <a:pPr marL="0" indent="0" defTabSz="91440">
              <a:buNone/>
            </a:pPr>
            <a:r>
              <a:rPr lang="en-GB" sz="2400" dirty="0"/>
              <a:t>									(iii)	#	</a:t>
            </a:r>
            <a:r>
              <a:rPr lang="en-GB" sz="2400" dirty="0" err="1"/>
              <a:t>Ženat</a:t>
            </a:r>
            <a:r>
              <a:rPr lang="en-GB" sz="2400" baseline="-25000" dirty="0"/>
              <a:t>(L+)H*</a:t>
            </a:r>
            <a:r>
              <a:rPr lang="en-GB" sz="2400" dirty="0"/>
              <a:t>	li			</a:t>
            </a:r>
            <a:r>
              <a:rPr lang="en-GB" sz="2400" dirty="0" err="1"/>
              <a:t>ja</a:t>
            </a:r>
            <a:r>
              <a:rPr lang="en-GB" sz="2400" baseline="-25000" dirty="0" err="1"/>
              <a:t>L</a:t>
            </a:r>
            <a:r>
              <a:rPr lang="en-GB" sz="2400" baseline="-25000" dirty="0"/>
              <a:t>-L%</a:t>
            </a:r>
            <a:r>
              <a:rPr lang="en-GB" sz="2400" dirty="0"/>
              <a:t>?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400" dirty="0"/>
              <a:t>																married				LI		I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400" dirty="0"/>
              <a:t>																‘Am I married?’ (only non-echo)</a:t>
            </a:r>
          </a:p>
          <a:p>
            <a:pPr marL="0" indent="0" defTabSz="91440">
              <a:spcBef>
                <a:spcPts val="0"/>
              </a:spcBef>
              <a:buNone/>
            </a:pPr>
            <a:endParaRPr lang="en-GB" sz="2400" dirty="0"/>
          </a:p>
          <a:p>
            <a:pPr marL="0" indent="0" defTabSz="91440">
              <a:buNone/>
            </a:pPr>
            <a:endParaRPr lang="en-GB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FB3648-046A-5DB9-E8D9-3C4AFF8E8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18A29-7262-4FB7-ACDC-14BC9518BB4C}" type="slidenum">
              <a:rPr lang="en-US" smtClean="0"/>
              <a:t>15</a:t>
            </a:fld>
            <a:endParaRPr lang="en-US"/>
          </a:p>
        </p:txBody>
      </p:sp>
      <p:pic>
        <p:nvPicPr>
          <p:cNvPr id="7" name="married-li-echo">
            <a:hlinkClick r:id="" action="ppaction://media"/>
            <a:extLst>
              <a:ext uri="{FF2B5EF4-FFF2-40B4-BE49-F238E27FC236}">
                <a16:creationId xmlns:a16="http://schemas.microsoft.com/office/drawing/2014/main" id="{74F3E16C-0BB6-8E6F-7FC2-95F50B1D2CA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487380" y="2459009"/>
            <a:ext cx="406400" cy="406400"/>
          </a:xfrm>
          <a:prstGeom prst="rect">
            <a:avLst/>
          </a:prstGeom>
        </p:spPr>
      </p:pic>
      <p:pic>
        <p:nvPicPr>
          <p:cNvPr id="8" name="married-q-1-polq">
            <a:hlinkClick r:id="" action="ppaction://media"/>
            <a:extLst>
              <a:ext uri="{FF2B5EF4-FFF2-40B4-BE49-F238E27FC236}">
                <a16:creationId xmlns:a16="http://schemas.microsoft.com/office/drawing/2014/main" id="{847B5D22-325F-D045-02C8-B2C9D0FD62A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215791" y="3728258"/>
            <a:ext cx="406400" cy="406400"/>
          </a:xfrm>
          <a:prstGeom prst="rect">
            <a:avLst/>
          </a:prstGeom>
        </p:spPr>
      </p:pic>
      <p:pic>
        <p:nvPicPr>
          <p:cNvPr id="9" name="married-li-1-polq">
            <a:hlinkClick r:id="" action="ppaction://media"/>
            <a:extLst>
              <a:ext uri="{FF2B5EF4-FFF2-40B4-BE49-F238E27FC236}">
                <a16:creationId xmlns:a16="http://schemas.microsoft.com/office/drawing/2014/main" id="{4DE57629-8FD9-E39F-9B61-ECCC95E8B8A9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849908" y="4729466"/>
            <a:ext cx="406400" cy="406400"/>
          </a:xfrm>
          <a:prstGeom prst="rect">
            <a:avLst/>
          </a:prstGeom>
        </p:spPr>
      </p:pic>
      <p:pic>
        <p:nvPicPr>
          <p:cNvPr id="5" name="married-li-polq">
            <a:hlinkClick r:id="" action="ppaction://media"/>
            <a:extLst>
              <a:ext uri="{FF2B5EF4-FFF2-40B4-BE49-F238E27FC236}">
                <a16:creationId xmlns:a16="http://schemas.microsoft.com/office/drawing/2014/main" id="{25432F96-A63E-EB27-12EE-F708647C5D53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692367" y="2143125"/>
            <a:ext cx="406400" cy="406400"/>
          </a:xfrm>
          <a:prstGeom prst="rect">
            <a:avLst/>
          </a:prstGeom>
        </p:spPr>
      </p:pic>
      <p:pic>
        <p:nvPicPr>
          <p:cNvPr id="6" name="married-q-2-polq">
            <a:hlinkClick r:id="" action="ppaction://media"/>
            <a:extLst>
              <a:ext uri="{FF2B5EF4-FFF2-40B4-BE49-F238E27FC236}">
                <a16:creationId xmlns:a16="http://schemas.microsoft.com/office/drawing/2014/main" id="{9190FD43-3401-A1C2-7ED3-B96D83A7083B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169079" y="2143125"/>
            <a:ext cx="406400" cy="406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29F834E-BFFC-0298-98EE-DAC79D84C2B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94202" y="2143125"/>
            <a:ext cx="2576486" cy="155447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F803C0D-5116-A2FF-69FD-F705CF6B056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41700" y="5178109"/>
            <a:ext cx="2576486" cy="155448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C0EAA99-21CC-FA99-EA82-C05EEFEF267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41700" y="3623629"/>
            <a:ext cx="2576486" cy="155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068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84D303-6FE0-C6C7-F676-755BF00E70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aph of a person's pulse&#10;&#10;AI-generated content may be incorrect.">
            <a:extLst>
              <a:ext uri="{FF2B5EF4-FFF2-40B4-BE49-F238E27FC236}">
                <a16:creationId xmlns:a16="http://schemas.microsoft.com/office/drawing/2014/main" id="{F2258045-EF56-5C2C-6D1A-E5AE2938515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064" y="1965960"/>
            <a:ext cx="3637393" cy="14630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3DD2506-6E1F-0467-F99B-376A72F67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4711"/>
            <a:ext cx="10515600" cy="1004207"/>
          </a:xfrm>
        </p:spPr>
        <p:txBody>
          <a:bodyPr>
            <a:normAutofit/>
          </a:bodyPr>
          <a:lstStyle/>
          <a:p>
            <a:r>
              <a:rPr lang="en-US" sz="3600" dirty="0"/>
              <a:t>Polar </a:t>
            </a:r>
            <a:r>
              <a:rPr lang="en-US" sz="3600" dirty="0" err="1"/>
              <a:t>echos</a:t>
            </a:r>
            <a:r>
              <a:rPr lang="en-US" sz="3600" dirty="0"/>
              <a:t> to </a:t>
            </a:r>
            <a:r>
              <a:rPr lang="en-US" sz="3600" dirty="0" err="1"/>
              <a:t>PolQs</a:t>
            </a:r>
            <a:r>
              <a:rPr lang="en-US" sz="3600" dirty="0"/>
              <a:t> in Russian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57DAEA-7768-7A7A-DA43-D5BAF72D4F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8918"/>
            <a:ext cx="10515600" cy="5038045"/>
          </a:xfrm>
        </p:spPr>
        <p:txBody>
          <a:bodyPr>
            <a:normAutofit/>
          </a:bodyPr>
          <a:lstStyle/>
          <a:p>
            <a:pPr marL="0" indent="0" defTabSz="91440">
              <a:buNone/>
            </a:pPr>
            <a:r>
              <a:rPr lang="en-GB" sz="2400" dirty="0"/>
              <a:t>This suggests that </a:t>
            </a:r>
            <a:r>
              <a:rPr lang="en-GB" sz="2400" dirty="0">
                <a:highlight>
                  <a:srgbClr val="78CDE6"/>
                </a:highlight>
              </a:rPr>
              <a:t>polar </a:t>
            </a:r>
            <a:r>
              <a:rPr lang="en-GB" sz="2400" dirty="0" err="1">
                <a:highlight>
                  <a:srgbClr val="78CDE6"/>
                </a:highlight>
              </a:rPr>
              <a:t>echos</a:t>
            </a:r>
            <a:r>
              <a:rPr lang="en-GB" sz="2400" dirty="0">
                <a:highlight>
                  <a:srgbClr val="78CDE6"/>
                </a:highlight>
              </a:rPr>
              <a:t> to </a:t>
            </a:r>
            <a:r>
              <a:rPr lang="en-GB" sz="2400" dirty="0" err="1">
                <a:highlight>
                  <a:srgbClr val="78CDE6"/>
                </a:highlight>
              </a:rPr>
              <a:t>PolQs</a:t>
            </a:r>
            <a:r>
              <a:rPr lang="en-GB" sz="2400" dirty="0"/>
              <a:t> have a compositional structure like in (11) that is actually similar to the English paraphrase in (9B-i) or indeed its Russian counterpart in (10), i.e., they </a:t>
            </a:r>
            <a:r>
              <a:rPr lang="en-GB" sz="2400" dirty="0">
                <a:highlight>
                  <a:srgbClr val="78CDE6"/>
                </a:highlight>
              </a:rPr>
              <a:t>are DSQs that embeds </a:t>
            </a:r>
            <a:r>
              <a:rPr lang="en-GB" sz="2400" i="1" dirty="0">
                <a:highlight>
                  <a:srgbClr val="78CDE6"/>
                </a:highlight>
              </a:rPr>
              <a:t>li</a:t>
            </a:r>
            <a:r>
              <a:rPr lang="en-GB" sz="2400" dirty="0">
                <a:highlight>
                  <a:srgbClr val="78CDE6"/>
                </a:highlight>
              </a:rPr>
              <a:t>-Qs</a:t>
            </a:r>
            <a:r>
              <a:rPr lang="en-GB" sz="2400" dirty="0"/>
              <a:t>:</a:t>
            </a:r>
          </a:p>
          <a:p>
            <a:pPr marL="0" indent="0" defTabSz="91440">
              <a:buNone/>
            </a:pPr>
            <a:r>
              <a:rPr lang="en-GB" sz="2400" dirty="0"/>
              <a:t>(10)		Vy				</a:t>
            </a:r>
            <a:r>
              <a:rPr lang="en-GB" sz="2400" dirty="0" err="1"/>
              <a:t>sprosili</a:t>
            </a:r>
            <a:r>
              <a:rPr lang="en-GB" sz="2400" dirty="0"/>
              <a:t>		</a:t>
            </a:r>
            <a:r>
              <a:rPr lang="en-GB" sz="2400" dirty="0" err="1"/>
              <a:t>žena</a:t>
            </a:r>
            <a:r>
              <a:rPr lang="en-GB" sz="2400" baseline="-25000" dirty="0" err="1"/>
              <a:t>Q</a:t>
            </a:r>
            <a:r>
              <a:rPr lang="en-GB" sz="2400" dirty="0" err="1"/>
              <a:t>t</a:t>
            </a:r>
            <a:r>
              <a:rPr lang="en-GB" sz="2400" dirty="0"/>
              <a:t>				li			</a:t>
            </a:r>
            <a:r>
              <a:rPr lang="en-GB" sz="2400" dirty="0" err="1"/>
              <a:t>ja</a:t>
            </a:r>
            <a:r>
              <a:rPr lang="en-GB" sz="2400" baseline="-25000" dirty="0" err="1"/>
              <a:t>L</a:t>
            </a:r>
            <a:r>
              <a:rPr lang="en-GB" sz="2400" baseline="-25000" dirty="0"/>
              <a:t>-L%</a:t>
            </a:r>
            <a:r>
              <a:rPr lang="en-GB" sz="2400" dirty="0"/>
              <a:t>?							Cf. (7B-i): 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400" dirty="0"/>
              <a:t>							you			asked				married		LI		I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400" dirty="0"/>
              <a:t>							‘[What did you ask?] Did you ask if I am married?’</a:t>
            </a:r>
          </a:p>
          <a:p>
            <a:pPr marL="0" indent="0" defTabSz="91440">
              <a:buNone/>
            </a:pPr>
            <a:r>
              <a:rPr lang="en-GB" sz="2400" dirty="0"/>
              <a:t>(11)		[Q-Peak [ECHO [</a:t>
            </a:r>
            <a:r>
              <a:rPr lang="en-GB" sz="2400" i="1" dirty="0"/>
              <a:t>li</a:t>
            </a:r>
            <a:r>
              <a:rPr lang="en-GB" sz="2400" dirty="0"/>
              <a:t> [‘</a:t>
            </a:r>
            <a:r>
              <a:rPr lang="en-GB" sz="2400" i="1" dirty="0" err="1"/>
              <a:t>Sp</a:t>
            </a:r>
            <a:r>
              <a:rPr lang="en-GB" sz="2400" dirty="0"/>
              <a:t> is married’]]]]]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400" dirty="0"/>
              <a:t>							≈‘Please address the issue of whether the utterance you just produced asks 										whether I am married.’</a:t>
            </a:r>
          </a:p>
          <a:p>
            <a:pPr lvl="1" defTabSz="91440">
              <a:spcBef>
                <a:spcPts val="0"/>
              </a:spcBef>
            </a:pPr>
            <a:r>
              <a:rPr lang="en-GB" dirty="0">
                <a:highlight>
                  <a:srgbClr val="78CDE6"/>
                </a:highlight>
              </a:rPr>
              <a:t>the ECHO predicate</a:t>
            </a:r>
            <a:r>
              <a:rPr lang="en-GB" dirty="0"/>
              <a:t> is a speech report predicate anaphoric to the antecedent utterance; it does not have an overt realization </a:t>
            </a:r>
          </a:p>
          <a:p>
            <a:pPr marL="0" indent="0" defTabSz="9144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A6A1EC-B9CF-B5F0-40C6-706906B92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18A29-7262-4FB7-ACDC-14BC9518BB4C}" type="slidenum">
              <a:rPr lang="en-US" smtClean="0"/>
              <a:t>16</a:t>
            </a:fld>
            <a:endParaRPr lang="en-US"/>
          </a:p>
        </p:txBody>
      </p:sp>
      <p:pic>
        <p:nvPicPr>
          <p:cNvPr id="5" name="you-asked-married-q-li-i">
            <a:hlinkClick r:id="" action="ppaction://media"/>
            <a:extLst>
              <a:ext uri="{FF2B5EF4-FFF2-40B4-BE49-F238E27FC236}">
                <a16:creationId xmlns:a16="http://schemas.microsoft.com/office/drawing/2014/main" id="{F2103DC7-30E2-7837-8ACA-986E0F77245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475622" y="2254121"/>
            <a:ext cx="406400" cy="406400"/>
          </a:xfrm>
          <a:prstGeom prst="rect">
            <a:avLst/>
          </a:prstGeom>
        </p:spPr>
      </p:pic>
      <p:pic>
        <p:nvPicPr>
          <p:cNvPr id="6" name="married-li-echo">
            <a:hlinkClick r:id="" action="ppaction://media"/>
            <a:extLst>
              <a:ext uri="{FF2B5EF4-FFF2-40B4-BE49-F238E27FC236}">
                <a16:creationId xmlns:a16="http://schemas.microsoft.com/office/drawing/2014/main" id="{D162DB1A-7E27-679F-6323-64A88CE89B6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237132" y="2254121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370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89BE42-B099-5B6E-89D5-3CD8742B78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48E56-0F11-81F8-81A0-5052CCAD2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4711"/>
            <a:ext cx="10515600" cy="1004207"/>
          </a:xfrm>
        </p:spPr>
        <p:txBody>
          <a:bodyPr>
            <a:normAutofit/>
          </a:bodyPr>
          <a:lstStyle/>
          <a:p>
            <a:r>
              <a:rPr lang="en-US" sz="3600" dirty="0"/>
              <a:t>Polar </a:t>
            </a:r>
            <a:r>
              <a:rPr lang="en-US" sz="3600" dirty="0" err="1"/>
              <a:t>echos</a:t>
            </a:r>
            <a:r>
              <a:rPr lang="en-US" sz="3600" dirty="0"/>
              <a:t> to </a:t>
            </a:r>
            <a:r>
              <a:rPr lang="en-US" sz="3600" dirty="0" err="1"/>
              <a:t>wh</a:t>
            </a:r>
            <a:r>
              <a:rPr lang="en-US" sz="3600" dirty="0"/>
              <a:t>-Qs in Russian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DAFA65-94BC-3904-04DD-CA3201EFDA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8918"/>
            <a:ext cx="10515600" cy="5038045"/>
          </a:xfrm>
        </p:spPr>
        <p:txBody>
          <a:bodyPr>
            <a:normAutofit lnSpcReduction="10000"/>
          </a:bodyPr>
          <a:lstStyle/>
          <a:p>
            <a:pPr marL="0" indent="0" defTabSz="91440">
              <a:buNone/>
            </a:pPr>
            <a:r>
              <a:rPr lang="en-US" sz="2400" dirty="0">
                <a:highlight>
                  <a:srgbClr val="78CDE6"/>
                </a:highlight>
              </a:rPr>
              <a:t>Polar </a:t>
            </a:r>
            <a:r>
              <a:rPr lang="en-US" sz="2400" dirty="0" err="1">
                <a:highlight>
                  <a:srgbClr val="78CDE6"/>
                </a:highlight>
              </a:rPr>
              <a:t>echos</a:t>
            </a:r>
            <a:r>
              <a:rPr lang="en-US" sz="2400" dirty="0">
                <a:highlight>
                  <a:srgbClr val="78CDE6"/>
                </a:highlight>
              </a:rPr>
              <a:t> to </a:t>
            </a:r>
            <a:r>
              <a:rPr lang="en-US" sz="2400" dirty="0" err="1">
                <a:highlight>
                  <a:srgbClr val="78CDE6"/>
                </a:highlight>
              </a:rPr>
              <a:t>wh</a:t>
            </a:r>
            <a:r>
              <a:rPr lang="en-US" sz="2400" dirty="0">
                <a:highlight>
                  <a:srgbClr val="78CDE6"/>
                </a:highlight>
              </a:rPr>
              <a:t>-Qs also have the Q-Peak (which non-echo </a:t>
            </a:r>
            <a:r>
              <a:rPr lang="en-US" sz="2400" dirty="0" err="1">
                <a:highlight>
                  <a:srgbClr val="78CDE6"/>
                </a:highlight>
              </a:rPr>
              <a:t>wh</a:t>
            </a:r>
            <a:r>
              <a:rPr lang="en-US" sz="2400" dirty="0">
                <a:highlight>
                  <a:srgbClr val="78CDE6"/>
                </a:highlight>
              </a:rPr>
              <a:t>-Qs cannot have)</a:t>
            </a:r>
            <a:r>
              <a:rPr lang="en-US" sz="2400" dirty="0"/>
              <a:t>, again, suggesting a structure with a DSQ embedding a </a:t>
            </a:r>
            <a:r>
              <a:rPr lang="en-US" sz="2400" dirty="0" err="1"/>
              <a:t>wh</a:t>
            </a:r>
            <a:r>
              <a:rPr lang="en-US" sz="2400" dirty="0"/>
              <a:t>-question:</a:t>
            </a:r>
          </a:p>
          <a:p>
            <a:pPr marL="0" indent="0" defTabSz="91440">
              <a:buNone/>
            </a:pPr>
            <a:r>
              <a:rPr lang="en-US" sz="2400" dirty="0"/>
              <a:t>(12)		A:		</a:t>
            </a:r>
            <a:r>
              <a:rPr lang="en-GB" sz="2400" dirty="0" err="1"/>
              <a:t>Komu</a:t>
            </a:r>
            <a:r>
              <a:rPr lang="en-GB" sz="2400" baseline="-25000" dirty="0" err="1"/>
              <a:t>L+H</a:t>
            </a:r>
            <a:r>
              <a:rPr lang="en-GB" sz="2400" baseline="-25000" dirty="0"/>
              <a:t>*</a:t>
            </a:r>
            <a:r>
              <a:rPr lang="en-GB" sz="2400" dirty="0"/>
              <a:t>	</a:t>
            </a:r>
            <a:r>
              <a:rPr lang="en-GB" sz="2400" dirty="0" err="1"/>
              <a:t>pozvonila</a:t>
            </a:r>
            <a:r>
              <a:rPr lang="en-GB" sz="2400" dirty="0"/>
              <a:t>		</a:t>
            </a:r>
            <a:r>
              <a:rPr lang="en-GB" sz="2400" dirty="0" err="1"/>
              <a:t>Ni</a:t>
            </a:r>
            <a:r>
              <a:rPr lang="en-GB" sz="2400" baseline="-25000" dirty="0" err="1"/>
              <a:t>H</a:t>
            </a:r>
            <a:r>
              <a:rPr lang="en-GB" sz="2400" baseline="-25000" dirty="0"/>
              <a:t>*</a:t>
            </a:r>
            <a:r>
              <a:rPr lang="en-GB" sz="2400" dirty="0" err="1"/>
              <a:t>na</a:t>
            </a:r>
            <a:r>
              <a:rPr lang="en-GB" sz="2400" baseline="-25000" dirty="0" err="1"/>
              <a:t>L</a:t>
            </a:r>
            <a:r>
              <a:rPr lang="en-GB" sz="2400" baseline="-25000" dirty="0"/>
              <a:t>-L%</a:t>
            </a:r>
            <a:r>
              <a:rPr lang="en-GB" sz="2400" dirty="0"/>
              <a:t>?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400" dirty="0"/>
              <a:t>											who.DAT	called							</a:t>
            </a:r>
            <a:r>
              <a:rPr lang="en-GB" sz="2400" dirty="0" err="1"/>
              <a:t>Nina.NOM</a:t>
            </a:r>
            <a:endParaRPr lang="en-GB" sz="2400" dirty="0"/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400" dirty="0"/>
              <a:t>											‘Who did Nina call?’ (only non-echo)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400" dirty="0"/>
              <a:t>							B:		(</a:t>
            </a:r>
            <a:r>
              <a:rPr lang="en-US" sz="2400" dirty="0" err="1"/>
              <a:t>i</a:t>
            </a:r>
            <a:r>
              <a:rPr lang="en-US" sz="2400" dirty="0"/>
              <a:t>)			</a:t>
            </a:r>
            <a:r>
              <a:rPr lang="en-GB" sz="2400" dirty="0" err="1"/>
              <a:t>Komu</a:t>
            </a:r>
            <a:r>
              <a:rPr lang="en-GB" sz="2400" dirty="0"/>
              <a:t>						</a:t>
            </a:r>
            <a:r>
              <a:rPr lang="en-GB" sz="2400" dirty="0" err="1"/>
              <a:t>pozvonila</a:t>
            </a:r>
            <a:r>
              <a:rPr lang="en-GB" sz="2400" dirty="0"/>
              <a:t>		</a:t>
            </a:r>
            <a:r>
              <a:rPr lang="en-GB" sz="2400" dirty="0" err="1"/>
              <a:t>Ni</a:t>
            </a:r>
            <a:r>
              <a:rPr lang="en-GB" sz="2400" baseline="-25000" dirty="0" err="1"/>
              <a:t>Q</a:t>
            </a:r>
            <a:r>
              <a:rPr lang="en-GB" sz="2400" dirty="0" err="1"/>
              <a:t>na</a:t>
            </a:r>
            <a:r>
              <a:rPr lang="en-GB" sz="2400" baseline="-25000" dirty="0" err="1"/>
              <a:t>L</a:t>
            </a:r>
            <a:r>
              <a:rPr lang="en-GB" sz="2400" baseline="-25000" dirty="0"/>
              <a:t>-L%</a:t>
            </a:r>
            <a:r>
              <a:rPr lang="en-GB" sz="2400" dirty="0"/>
              <a:t>?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400" dirty="0"/>
              <a:t>																who.DAT	called							</a:t>
            </a:r>
            <a:r>
              <a:rPr lang="en-GB" sz="2400" dirty="0" err="1"/>
              <a:t>Nina.NOM</a:t>
            </a:r>
            <a:endParaRPr lang="en-GB" sz="2400" dirty="0"/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400" dirty="0"/>
              <a:t>																‘Who did Nina call?’ (only echo, i.e., ≈‘Did you just ask me who Nina 																				called?’)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400" dirty="0"/>
              <a:t>											(ii)		Vy			</a:t>
            </a:r>
            <a:r>
              <a:rPr lang="en-GB" sz="2400" dirty="0" err="1"/>
              <a:t>sprosili</a:t>
            </a:r>
            <a:r>
              <a:rPr lang="en-GB" sz="2400" dirty="0"/>
              <a:t>		</a:t>
            </a:r>
            <a:r>
              <a:rPr lang="en-GB" sz="2400" dirty="0" err="1"/>
              <a:t>komu</a:t>
            </a:r>
            <a:r>
              <a:rPr lang="en-GB" sz="2400" dirty="0"/>
              <a:t>						</a:t>
            </a:r>
            <a:r>
              <a:rPr lang="en-GB" sz="2400" dirty="0" err="1"/>
              <a:t>pozvonila</a:t>
            </a:r>
            <a:r>
              <a:rPr lang="en-GB" sz="2400" dirty="0"/>
              <a:t>		</a:t>
            </a:r>
            <a:r>
              <a:rPr lang="en-GB" sz="2400" dirty="0" err="1"/>
              <a:t>Ni</a:t>
            </a:r>
            <a:r>
              <a:rPr lang="en-GB" sz="2400" baseline="-25000" dirty="0" err="1"/>
              <a:t>Q</a:t>
            </a:r>
            <a:r>
              <a:rPr lang="en-GB" sz="2400" dirty="0" err="1"/>
              <a:t>na</a:t>
            </a:r>
            <a:r>
              <a:rPr lang="en-GB" sz="2400" baseline="-25000" dirty="0" err="1"/>
              <a:t>L</a:t>
            </a:r>
            <a:r>
              <a:rPr lang="en-GB" sz="2400" baseline="-25000" dirty="0"/>
              <a:t>-L%</a:t>
            </a:r>
            <a:r>
              <a:rPr lang="en-GB" sz="2400" dirty="0"/>
              <a:t>?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400" dirty="0"/>
              <a:t>																you		asked				who.DAT	called							</a:t>
            </a:r>
            <a:r>
              <a:rPr lang="en-GB" sz="2400" dirty="0" err="1"/>
              <a:t>Nina.NOM</a:t>
            </a:r>
            <a:endParaRPr lang="en-GB" sz="2400" dirty="0"/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400" dirty="0"/>
              <a:t>																‘Did you ask who Nina called?’</a:t>
            </a:r>
          </a:p>
          <a:p>
            <a:pPr marL="0" indent="0" defTabSz="91440">
              <a:buNone/>
            </a:pPr>
            <a:r>
              <a:rPr lang="en-GB" sz="2400" dirty="0"/>
              <a:t>(13)		[Q-Peak [[ECHO [‘who Nina called’]]]]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400" dirty="0"/>
              <a:t>							≈‘Please address the issue of whether the utterance you just produced asks 										who Nina called.’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AFD045-C69A-5725-E181-65861FD10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18A29-7262-4FB7-ACDC-14BC9518BB4C}" type="slidenum">
              <a:rPr lang="en-US" smtClean="0"/>
              <a:t>17</a:t>
            </a:fld>
            <a:endParaRPr lang="en-US"/>
          </a:p>
        </p:txBody>
      </p:sp>
      <p:pic>
        <p:nvPicPr>
          <p:cNvPr id="5" name="who-regular">
            <a:hlinkClick r:id="" action="ppaction://media"/>
            <a:extLst>
              <a:ext uri="{FF2B5EF4-FFF2-40B4-BE49-F238E27FC236}">
                <a16:creationId xmlns:a16="http://schemas.microsoft.com/office/drawing/2014/main" id="{5D719FF5-3CE0-2FBE-09D8-3059512437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796742" y="1836016"/>
            <a:ext cx="406400" cy="406400"/>
          </a:xfrm>
          <a:prstGeom prst="rect">
            <a:avLst/>
          </a:prstGeom>
        </p:spPr>
      </p:pic>
      <p:pic>
        <p:nvPicPr>
          <p:cNvPr id="6" name="you-asked-who-called-nina-q">
            <a:hlinkClick r:id="" action="ppaction://media"/>
            <a:extLst>
              <a:ext uri="{FF2B5EF4-FFF2-40B4-BE49-F238E27FC236}">
                <a16:creationId xmlns:a16="http://schemas.microsoft.com/office/drawing/2014/main" id="{410AB4E6-6BE3-8C9C-E5BE-873F02392BB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716407" y="3901327"/>
            <a:ext cx="406400" cy="406400"/>
          </a:xfrm>
          <a:prstGeom prst="rect">
            <a:avLst/>
          </a:prstGeom>
        </p:spPr>
      </p:pic>
      <p:pic>
        <p:nvPicPr>
          <p:cNvPr id="7" name="who-called-nina-q">
            <a:hlinkClick r:id="" action="ppaction://media"/>
            <a:extLst>
              <a:ext uri="{FF2B5EF4-FFF2-40B4-BE49-F238E27FC236}">
                <a16:creationId xmlns:a16="http://schemas.microsoft.com/office/drawing/2014/main" id="{73936EE5-F767-60E5-508D-AFFC7A0FB975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135086" y="2777690"/>
            <a:ext cx="406400" cy="406400"/>
          </a:xfrm>
          <a:prstGeom prst="rect">
            <a:avLst/>
          </a:prstGeom>
        </p:spPr>
      </p:pic>
      <p:pic>
        <p:nvPicPr>
          <p:cNvPr id="9" name="Picture 8" descr="A graph of a sound wave&#10;&#10;AI-generated content may be incorrect.">
            <a:extLst>
              <a:ext uri="{FF2B5EF4-FFF2-40B4-BE49-F238E27FC236}">
                <a16:creationId xmlns:a16="http://schemas.microsoft.com/office/drawing/2014/main" id="{276CC294-292E-9B89-CDD6-7852CAFEEF5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001" y="3657940"/>
            <a:ext cx="3637393" cy="1463040"/>
          </a:xfrm>
          <a:prstGeom prst="rect">
            <a:avLst/>
          </a:prstGeom>
        </p:spPr>
      </p:pic>
      <p:pic>
        <p:nvPicPr>
          <p:cNvPr id="11" name="Picture 10" descr="A graph of a waveform&#10;&#10;AI-generated content may be incorrect.">
            <a:extLst>
              <a:ext uri="{FF2B5EF4-FFF2-40B4-BE49-F238E27FC236}">
                <a16:creationId xmlns:a16="http://schemas.microsoft.com/office/drawing/2014/main" id="{EE34AAE2-F042-3559-5CAD-0E303C8D6A4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193" y="1870437"/>
            <a:ext cx="3637393" cy="14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803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CE2F9A-C053-8652-0FFA-16E409FE0D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A0D1DE9-359C-CAA8-1108-D321596C24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88258"/>
            <a:ext cx="10515600" cy="54887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Intro</a:t>
            </a:r>
          </a:p>
          <a:p>
            <a:pPr marL="0" indent="0">
              <a:buNone/>
            </a:pPr>
            <a:r>
              <a:rPr lang="en-US" sz="2400" dirty="0"/>
              <a:t>Non-echo questions in Russian</a:t>
            </a:r>
          </a:p>
          <a:p>
            <a:pPr marL="0" indent="0">
              <a:buNone/>
            </a:pPr>
            <a:r>
              <a:rPr lang="en-US" sz="2400" dirty="0" err="1"/>
              <a:t>Echos</a:t>
            </a:r>
            <a:r>
              <a:rPr lang="en-US" sz="2400" dirty="0"/>
              <a:t> to questions in Russian</a:t>
            </a:r>
          </a:p>
          <a:p>
            <a:pPr marL="0" indent="0">
              <a:buNone/>
            </a:pPr>
            <a:r>
              <a:rPr lang="en-US" sz="2400" b="1" dirty="0" err="1"/>
              <a:t>Echos</a:t>
            </a:r>
            <a:r>
              <a:rPr lang="en-US" sz="2400" b="1" dirty="0"/>
              <a:t> to assertions in Russian</a:t>
            </a:r>
          </a:p>
          <a:p>
            <a:pPr marL="0" indent="0">
              <a:buNone/>
            </a:pPr>
            <a:r>
              <a:rPr lang="en-US" sz="2400" dirty="0" err="1"/>
              <a:t>Echos</a:t>
            </a:r>
            <a:r>
              <a:rPr lang="en-US" sz="2400" dirty="0"/>
              <a:t> to imperatives in Russian</a:t>
            </a:r>
          </a:p>
          <a:p>
            <a:pPr marL="0" indent="0">
              <a:buNone/>
            </a:pPr>
            <a:r>
              <a:rPr lang="en-US" sz="2400" dirty="0"/>
              <a:t>Rising declaratives in Russian</a:t>
            </a:r>
          </a:p>
          <a:p>
            <a:pPr marL="0" indent="0">
              <a:buNone/>
            </a:pPr>
            <a:r>
              <a:rPr lang="en-US" sz="2400" dirty="0"/>
              <a:t>Outro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8DF79B8-1756-BB63-3CE7-459FA9BB1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1A8-F9E5-40EC-91A8-1269AD87173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5346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BC14AD-F7BF-421E-EA16-35AF33785F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9DA92-3BF0-0294-37E9-8D2DCE467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4711"/>
            <a:ext cx="10515600" cy="1004207"/>
          </a:xfrm>
        </p:spPr>
        <p:txBody>
          <a:bodyPr>
            <a:normAutofit/>
          </a:bodyPr>
          <a:lstStyle/>
          <a:p>
            <a:r>
              <a:rPr lang="en-US" sz="3600" dirty="0"/>
              <a:t>Polar </a:t>
            </a:r>
            <a:r>
              <a:rPr lang="en-US" sz="3600" dirty="0" err="1"/>
              <a:t>echos</a:t>
            </a:r>
            <a:r>
              <a:rPr lang="en-US" sz="3600" dirty="0"/>
              <a:t> to assertions in Russian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7D4FD0-B7FB-D4E6-1F30-44B6BA9F2A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8918"/>
            <a:ext cx="10515600" cy="5038045"/>
          </a:xfrm>
        </p:spPr>
        <p:txBody>
          <a:bodyPr>
            <a:normAutofit fontScale="92500" lnSpcReduction="10000"/>
          </a:bodyPr>
          <a:lstStyle/>
          <a:p>
            <a:pPr marL="0" indent="0" defTabSz="91440">
              <a:buNone/>
            </a:pPr>
            <a:r>
              <a:rPr lang="en-GB" sz="2400" dirty="0">
                <a:highlight>
                  <a:srgbClr val="78CDE6"/>
                </a:highlight>
              </a:rPr>
              <a:t>Neutral polar </a:t>
            </a:r>
            <a:r>
              <a:rPr lang="en-GB" sz="2400" dirty="0" err="1">
                <a:highlight>
                  <a:srgbClr val="78CDE6"/>
                </a:highlight>
              </a:rPr>
              <a:t>echos</a:t>
            </a:r>
            <a:r>
              <a:rPr lang="en-GB" sz="2400" dirty="0">
                <a:highlight>
                  <a:srgbClr val="78CDE6"/>
                </a:highlight>
              </a:rPr>
              <a:t> to assertions</a:t>
            </a:r>
            <a:r>
              <a:rPr lang="en-GB" sz="2400" dirty="0"/>
              <a:t> are just DSQs (contrary to what I said in Esipova 2024! I’ll come back to rising declaratives as </a:t>
            </a:r>
            <a:r>
              <a:rPr lang="en-GB" sz="2400" dirty="0" err="1"/>
              <a:t>echos</a:t>
            </a:r>
            <a:r>
              <a:rPr lang="en-GB" sz="2400" dirty="0"/>
              <a:t> later), which is compatible with the structure in (15), although it doesn’t immediately necessitate it; but note that there appears to be a preference for some speakers (myself included) for </a:t>
            </a:r>
            <a:r>
              <a:rPr lang="en-GB" sz="2400" dirty="0" err="1"/>
              <a:t>signaling</a:t>
            </a:r>
            <a:r>
              <a:rPr lang="en-GB" sz="2400" dirty="0"/>
              <a:t> that these DSQs are </a:t>
            </a:r>
            <a:r>
              <a:rPr lang="en-GB" sz="2400" dirty="0" err="1"/>
              <a:t>echos</a:t>
            </a:r>
            <a:r>
              <a:rPr lang="en-GB" sz="2400" dirty="0"/>
              <a:t> by producing the corresponding </a:t>
            </a:r>
            <a:r>
              <a:rPr lang="en-GB" sz="2400" dirty="0" err="1"/>
              <a:t>wh</a:t>
            </a:r>
            <a:r>
              <a:rPr lang="en-GB" sz="2400" dirty="0"/>
              <a:t>-echo first, especially with a sentence-level Q-Peak:</a:t>
            </a:r>
          </a:p>
          <a:p>
            <a:pPr marL="0" indent="0" defTabSz="91440">
              <a:buClr>
                <a:schemeClr val="tx1"/>
              </a:buClr>
              <a:buNone/>
            </a:pPr>
            <a:r>
              <a:rPr lang="en-GB" sz="2400" dirty="0"/>
              <a:t>(14)		A:		</a:t>
            </a:r>
            <a:r>
              <a:rPr lang="en-US" sz="2400" dirty="0"/>
              <a:t>Ljudmila										</a:t>
            </a:r>
            <a:r>
              <a:rPr lang="en-US" sz="2400" dirty="0" err="1"/>
              <a:t>pozvonila</a:t>
            </a:r>
            <a:r>
              <a:rPr lang="en-US" sz="2400" dirty="0"/>
              <a:t>		Nine.</a:t>
            </a:r>
          </a:p>
          <a:p>
            <a:pPr marL="0" indent="0" defTabSz="9144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2400" dirty="0"/>
              <a:t>										</a:t>
            </a:r>
            <a:r>
              <a:rPr lang="en-US" sz="2400" dirty="0" err="1"/>
              <a:t>Lyudmila.NOM</a:t>
            </a:r>
            <a:r>
              <a:rPr lang="en-US" sz="2400" dirty="0"/>
              <a:t> 	called						Nina.DAT</a:t>
            </a:r>
          </a:p>
          <a:p>
            <a:pPr marL="0" indent="0" defTabSz="9144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2400" dirty="0"/>
              <a:t>											‘Lyudmila called Nina.’</a:t>
            </a:r>
          </a:p>
          <a:p>
            <a:pPr marL="0" indent="0" defTabSz="9144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2400" dirty="0"/>
              <a:t>						B:		(</a:t>
            </a:r>
            <a:r>
              <a:rPr lang="en-US" sz="2400" dirty="0" err="1"/>
              <a:t>i</a:t>
            </a:r>
            <a:r>
              <a:rPr lang="en-US" sz="2400" dirty="0"/>
              <a:t>)			?(</a:t>
            </a:r>
            <a:r>
              <a:rPr lang="en-US" sz="2400" dirty="0" err="1"/>
              <a:t>Čto-čto</a:t>
            </a:r>
            <a:r>
              <a:rPr lang="en-US" sz="2400" baseline="-25000" dirty="0" err="1"/>
              <a:t>L</a:t>
            </a:r>
            <a:r>
              <a:rPr lang="en-US" sz="2400" baseline="-25000" dirty="0"/>
              <a:t>* H-H%</a:t>
            </a:r>
            <a:r>
              <a:rPr lang="en-US" sz="2400" dirty="0"/>
              <a:t>?)	</a:t>
            </a:r>
            <a:r>
              <a:rPr lang="ru-RU" sz="2400" dirty="0"/>
              <a:t>	</a:t>
            </a:r>
            <a:r>
              <a:rPr lang="en-US" sz="2400" dirty="0"/>
              <a:t>Ljudmila										</a:t>
            </a:r>
            <a:r>
              <a:rPr lang="en-US" sz="2400" dirty="0" err="1"/>
              <a:t>pozvonila</a:t>
            </a:r>
            <a:r>
              <a:rPr lang="en-US" sz="2400" dirty="0"/>
              <a:t>		</a:t>
            </a:r>
            <a:r>
              <a:rPr lang="en-US" sz="2400" dirty="0" err="1"/>
              <a:t>Ni</a:t>
            </a:r>
            <a:r>
              <a:rPr lang="en-US" sz="2400" baseline="-25000" dirty="0" err="1"/>
              <a:t>Q</a:t>
            </a:r>
            <a:r>
              <a:rPr lang="en-US" sz="2400" dirty="0" err="1"/>
              <a:t>ne</a:t>
            </a:r>
            <a:r>
              <a:rPr lang="en-US" sz="2400" baseline="-25000" dirty="0" err="1"/>
              <a:t>L</a:t>
            </a:r>
            <a:r>
              <a:rPr lang="en-US" sz="2400" baseline="-25000" dirty="0"/>
              <a:t>-L%</a:t>
            </a:r>
            <a:r>
              <a:rPr lang="en-US" sz="2400" dirty="0"/>
              <a:t>?</a:t>
            </a:r>
          </a:p>
          <a:p>
            <a:pPr marL="0" indent="0" defTabSz="9144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2400" dirty="0"/>
              <a:t>															?(what-what)						</a:t>
            </a:r>
            <a:r>
              <a:rPr lang="en-US" sz="2400" dirty="0" err="1"/>
              <a:t>Lyudmila.NOM</a:t>
            </a:r>
            <a:r>
              <a:rPr lang="en-US" sz="2400" dirty="0"/>
              <a:t>		called						Nina.DAT</a:t>
            </a:r>
          </a:p>
          <a:p>
            <a:pPr marL="0" indent="0" defTabSz="9144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2400" dirty="0"/>
              <a:t>															‘(What?) [Lyudmila called Nina]</a:t>
            </a:r>
            <a:r>
              <a:rPr lang="en-US" sz="2400" baseline="-25000" dirty="0"/>
              <a:t>F</a:t>
            </a:r>
            <a:r>
              <a:rPr lang="en-US" sz="2400" dirty="0"/>
              <a:t>?’</a:t>
            </a:r>
          </a:p>
          <a:p>
            <a:pPr marL="0" indent="0" defTabSz="9144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2400" dirty="0"/>
              <a:t>										(ii)		(</a:t>
            </a:r>
            <a:r>
              <a:rPr lang="en-US" sz="2400" dirty="0" err="1"/>
              <a:t>Kto</a:t>
            </a:r>
            <a:r>
              <a:rPr lang="en-US" sz="2400" baseline="-25000" dirty="0" err="1"/>
              <a:t>L</a:t>
            </a:r>
            <a:r>
              <a:rPr lang="en-US" sz="2400" baseline="-25000" dirty="0"/>
              <a:t>*</a:t>
            </a:r>
            <a:r>
              <a:rPr lang="en-US" sz="2400" dirty="0"/>
              <a:t>		</a:t>
            </a:r>
            <a:r>
              <a:rPr lang="en-US" sz="2400" dirty="0" err="1"/>
              <a:t>pozvonil</a:t>
            </a:r>
            <a:r>
              <a:rPr lang="en-US" sz="2400" dirty="0"/>
              <a:t>		</a:t>
            </a:r>
            <a:r>
              <a:rPr lang="en-US" sz="2400" dirty="0" err="1"/>
              <a:t>Nine</a:t>
            </a:r>
            <a:r>
              <a:rPr lang="en-US" sz="2400" baseline="-25000" dirty="0" err="1"/>
              <a:t>H</a:t>
            </a:r>
            <a:r>
              <a:rPr lang="en-US" sz="2400" baseline="-25000" dirty="0"/>
              <a:t>-H%</a:t>
            </a:r>
            <a:r>
              <a:rPr lang="en-US" sz="2400" dirty="0"/>
              <a:t>?	)		</a:t>
            </a:r>
            <a:r>
              <a:rPr lang="en-US" sz="2400" dirty="0" err="1"/>
              <a:t>Ljudmi</a:t>
            </a:r>
            <a:r>
              <a:rPr lang="en-US" sz="2400" baseline="-25000" dirty="0" err="1"/>
              <a:t>Q</a:t>
            </a:r>
            <a:r>
              <a:rPr lang="en-US" sz="2400" dirty="0" err="1"/>
              <a:t>la</a:t>
            </a:r>
            <a:r>
              <a:rPr lang="en-US" sz="2400" dirty="0"/>
              <a:t>		(</a:t>
            </a:r>
            <a:r>
              <a:rPr lang="en-US" sz="2400" dirty="0" err="1"/>
              <a:t>pozvonila</a:t>
            </a:r>
            <a:r>
              <a:rPr lang="en-US" sz="2400" dirty="0"/>
              <a:t>		Nine)</a:t>
            </a:r>
            <a:r>
              <a:rPr lang="en-US" sz="2400" baseline="-25000" dirty="0"/>
              <a:t>L-L%</a:t>
            </a:r>
            <a:r>
              <a:rPr lang="en-US" sz="2400" dirty="0"/>
              <a:t>?</a:t>
            </a:r>
          </a:p>
          <a:p>
            <a:pPr marL="0" indent="0" defTabSz="9144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2400" dirty="0"/>
              <a:t>															(who		called					Nina.DAT)		Lyudmila		(called						Nina.DAT)</a:t>
            </a:r>
          </a:p>
          <a:p>
            <a:pPr marL="0" indent="0" defTabSz="9144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2400" dirty="0"/>
              <a:t>															‘(Who called Nina?) [Lyudmila]</a:t>
            </a:r>
            <a:r>
              <a:rPr lang="en-US" sz="2400" baseline="-25000" dirty="0"/>
              <a:t>F</a:t>
            </a:r>
            <a:r>
              <a:rPr lang="en-US" sz="2400" dirty="0"/>
              <a:t> called Nina?’</a:t>
            </a:r>
          </a:p>
          <a:p>
            <a:pPr marL="0" indent="0" defTabSz="91440">
              <a:buClr>
                <a:schemeClr val="tx1"/>
              </a:buClr>
              <a:buNone/>
            </a:pPr>
            <a:r>
              <a:rPr lang="en-GB" sz="2400" dirty="0"/>
              <a:t>(15)		[Q-Peak [ECHO [‘</a:t>
            </a:r>
            <a:r>
              <a:rPr lang="en-US" sz="2400" dirty="0"/>
              <a:t>Lyudmila called Nina</a:t>
            </a:r>
            <a:r>
              <a:rPr lang="en-GB" sz="2400" dirty="0"/>
              <a:t>’]]]]</a:t>
            </a:r>
          </a:p>
          <a:p>
            <a:pPr marL="0" indent="0" defTabSz="9144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2400" dirty="0"/>
              <a:t>						</a:t>
            </a:r>
            <a:r>
              <a:rPr lang="en-GB" sz="2400" dirty="0"/>
              <a:t>≈‘Please address the issue of whether the utterance you just produced asserts that 									Lyudmila called Nina.’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1A1B37-75B5-927E-69D7-70C932D47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18A29-7262-4FB7-ACDC-14BC9518BB4C}" type="slidenum">
              <a:rPr lang="en-US" smtClean="0"/>
              <a:t>19</a:t>
            </a:fld>
            <a:endParaRPr lang="en-US"/>
          </a:p>
        </p:txBody>
      </p:sp>
      <p:pic>
        <p:nvPicPr>
          <p:cNvPr id="5" name="what-what-l-called-n-q">
            <a:hlinkClick r:id="" action="ppaction://media"/>
            <a:extLst>
              <a:ext uri="{FF2B5EF4-FFF2-40B4-BE49-F238E27FC236}">
                <a16:creationId xmlns:a16="http://schemas.microsoft.com/office/drawing/2014/main" id="{5D3096BB-FE40-F9BA-B211-CBFA30F5F3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44399" y="3351079"/>
            <a:ext cx="406400" cy="406400"/>
          </a:xfrm>
          <a:prstGeom prst="rect">
            <a:avLst/>
          </a:prstGeom>
        </p:spPr>
      </p:pic>
      <p:pic>
        <p:nvPicPr>
          <p:cNvPr id="6" name="who-rise-called-n-l-q-called-n">
            <a:hlinkClick r:id="" action="ppaction://media"/>
            <a:extLst>
              <a:ext uri="{FF2B5EF4-FFF2-40B4-BE49-F238E27FC236}">
                <a16:creationId xmlns:a16="http://schemas.microsoft.com/office/drawing/2014/main" id="{CA3FE7E5-B3E4-0D34-1132-09C6D3F091F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056421" y="4172707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213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8200" y="688258"/>
            <a:ext cx="10515600" cy="54887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Intro</a:t>
            </a:r>
          </a:p>
          <a:p>
            <a:pPr marL="0" indent="0">
              <a:buNone/>
            </a:pPr>
            <a:r>
              <a:rPr lang="en-US" sz="2400" dirty="0"/>
              <a:t>Non-echo questions in Russian</a:t>
            </a:r>
          </a:p>
          <a:p>
            <a:pPr marL="0" indent="0">
              <a:buNone/>
            </a:pPr>
            <a:r>
              <a:rPr lang="en-US" sz="2400" dirty="0" err="1"/>
              <a:t>Echos</a:t>
            </a:r>
            <a:r>
              <a:rPr lang="en-US" sz="2400" dirty="0"/>
              <a:t> to questions in Russian</a:t>
            </a:r>
          </a:p>
          <a:p>
            <a:pPr marL="0" indent="0">
              <a:buNone/>
            </a:pPr>
            <a:r>
              <a:rPr lang="en-US" sz="2400" dirty="0" err="1"/>
              <a:t>Echos</a:t>
            </a:r>
            <a:r>
              <a:rPr lang="en-US" sz="2400" dirty="0"/>
              <a:t> to assertions in Russian</a:t>
            </a:r>
          </a:p>
          <a:p>
            <a:pPr marL="0" indent="0">
              <a:buNone/>
            </a:pPr>
            <a:r>
              <a:rPr lang="en-US" sz="2400" dirty="0" err="1"/>
              <a:t>Echos</a:t>
            </a:r>
            <a:r>
              <a:rPr lang="en-US" sz="2400" dirty="0"/>
              <a:t> to imperatives in Russian</a:t>
            </a:r>
          </a:p>
          <a:p>
            <a:pPr marL="0" indent="0">
              <a:buNone/>
            </a:pPr>
            <a:r>
              <a:rPr lang="en-US" sz="2400" dirty="0"/>
              <a:t>Rising declaratives in Russian</a:t>
            </a:r>
          </a:p>
          <a:p>
            <a:pPr marL="0" indent="0">
              <a:buNone/>
            </a:pPr>
            <a:r>
              <a:rPr lang="en-US" sz="2400" dirty="0"/>
              <a:t>Outro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681A1DF-0D82-8EED-BD3F-55110B232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1A8-F9E5-40EC-91A8-1269AD87173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27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BE54C6-EAEF-E154-CBE2-46415FA8A7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1A4F4-FAE6-E10A-1CE1-077424A86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4711"/>
            <a:ext cx="10515600" cy="1004207"/>
          </a:xfrm>
        </p:spPr>
        <p:txBody>
          <a:bodyPr>
            <a:normAutofit/>
          </a:bodyPr>
          <a:lstStyle/>
          <a:p>
            <a:r>
              <a:rPr lang="en-US" sz="3600" dirty="0"/>
              <a:t>Can </a:t>
            </a:r>
            <a:r>
              <a:rPr lang="en-US" sz="3600" i="1" dirty="0"/>
              <a:t>li</a:t>
            </a:r>
            <a:r>
              <a:rPr lang="en-US" sz="3600" dirty="0"/>
              <a:t>-Qs be </a:t>
            </a:r>
            <a:r>
              <a:rPr lang="en-US" sz="3600" dirty="0" err="1"/>
              <a:t>echos</a:t>
            </a:r>
            <a:r>
              <a:rPr lang="en-US" sz="3600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8C306-2D8E-DB38-5EEE-70D62D16A3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8918"/>
            <a:ext cx="10515600" cy="5038045"/>
          </a:xfrm>
        </p:spPr>
        <p:txBody>
          <a:bodyPr>
            <a:normAutofit/>
          </a:bodyPr>
          <a:lstStyle/>
          <a:p>
            <a:pPr marL="0" indent="0" defTabSz="9144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2400" dirty="0"/>
              <a:t>Recall that we have only seen </a:t>
            </a:r>
            <a:r>
              <a:rPr lang="en-US" sz="2400" i="1" dirty="0"/>
              <a:t>li</a:t>
            </a:r>
            <a:r>
              <a:rPr lang="en-US" sz="2400" dirty="0"/>
              <a:t>-Qs as embedded questions in DSQ </a:t>
            </a:r>
            <a:r>
              <a:rPr lang="en-US" sz="2400" dirty="0" err="1"/>
              <a:t>echos</a:t>
            </a:r>
            <a:r>
              <a:rPr lang="en-US" sz="2400" dirty="0"/>
              <a:t>, but can </a:t>
            </a:r>
            <a:r>
              <a:rPr lang="en-US" sz="2400" i="1" dirty="0"/>
              <a:t>li</a:t>
            </a:r>
            <a:r>
              <a:rPr lang="en-US" sz="2400" dirty="0"/>
              <a:t>-Qs themselves be </a:t>
            </a:r>
            <a:r>
              <a:rPr lang="en-US" sz="2400" dirty="0" err="1"/>
              <a:t>echos</a:t>
            </a:r>
            <a:r>
              <a:rPr lang="en-US" sz="2400" dirty="0"/>
              <a:t>, i.e., with structure like in (16)?</a:t>
            </a:r>
          </a:p>
          <a:p>
            <a:pPr marL="0" indent="0" defTabSz="91440">
              <a:buClr>
                <a:schemeClr val="tx1"/>
              </a:buClr>
              <a:buNone/>
            </a:pPr>
            <a:r>
              <a:rPr lang="en-US" sz="2400" dirty="0"/>
              <a:t>(16)		[XP</a:t>
            </a:r>
            <a:r>
              <a:rPr lang="en-US" sz="2400" baseline="-25000" dirty="0"/>
              <a:t>F</a:t>
            </a:r>
            <a:r>
              <a:rPr lang="en-US" sz="2400" dirty="0"/>
              <a:t> </a:t>
            </a:r>
            <a:r>
              <a:rPr lang="en-GB" sz="2400" dirty="0"/>
              <a:t>[</a:t>
            </a:r>
            <a:r>
              <a:rPr lang="en-GB" sz="2400" i="1" dirty="0"/>
              <a:t>li</a:t>
            </a:r>
            <a:r>
              <a:rPr lang="en-GB" sz="2400" dirty="0"/>
              <a:t> [ECHO [‘…&lt;XP</a:t>
            </a:r>
            <a:r>
              <a:rPr lang="en-US" sz="2400" baseline="-25000" dirty="0"/>
              <a:t>F</a:t>
            </a:r>
            <a:r>
              <a:rPr lang="en-GB" sz="2400" dirty="0"/>
              <a:t>&gt;…’]]]]</a:t>
            </a:r>
            <a:endParaRPr lang="en-US" sz="2400" dirty="0"/>
          </a:p>
          <a:p>
            <a:pPr marL="0" indent="0" defTabSz="91440">
              <a:buClr>
                <a:schemeClr val="tx1"/>
              </a:buClr>
              <a:buNone/>
            </a:pPr>
            <a:r>
              <a:rPr lang="en-US" sz="2400" dirty="0"/>
              <a:t>We wouldn’t expect </a:t>
            </a:r>
            <a:r>
              <a:rPr lang="en-US" sz="2400" i="1" dirty="0"/>
              <a:t>li</a:t>
            </a:r>
            <a:r>
              <a:rPr lang="en-US" sz="2400" dirty="0"/>
              <a:t>-Qs to be able to be </a:t>
            </a:r>
            <a:r>
              <a:rPr lang="en-US" sz="2400" dirty="0" err="1"/>
              <a:t>echos</a:t>
            </a:r>
            <a:r>
              <a:rPr lang="en-US" sz="2400" dirty="0"/>
              <a:t> when the whole complement of ECHO is in focus, because Russian </a:t>
            </a:r>
            <a:r>
              <a:rPr lang="en-US" sz="2400" i="1" dirty="0"/>
              <a:t>li</a:t>
            </a:r>
            <a:r>
              <a:rPr lang="en-US" sz="2400" dirty="0"/>
              <a:t>-Qs cannot have sentence-level focus</a:t>
            </a:r>
          </a:p>
          <a:p>
            <a:pPr marL="0" indent="0" defTabSz="91440">
              <a:buClr>
                <a:schemeClr val="tx1"/>
              </a:buClr>
              <a:buNone/>
            </a:pPr>
            <a:r>
              <a:rPr lang="en-US" sz="2400" dirty="0"/>
              <a:t>But attempts to have </a:t>
            </a:r>
            <a:r>
              <a:rPr lang="en-US" sz="2400" i="1" dirty="0">
                <a:highlight>
                  <a:srgbClr val="78CDE6"/>
                </a:highlight>
              </a:rPr>
              <a:t>li</a:t>
            </a:r>
            <a:r>
              <a:rPr lang="en-US" sz="2400" dirty="0">
                <a:highlight>
                  <a:srgbClr val="78CDE6"/>
                </a:highlight>
              </a:rPr>
              <a:t>-</a:t>
            </a:r>
            <a:r>
              <a:rPr lang="en-US" sz="2400" dirty="0" err="1">
                <a:highlight>
                  <a:srgbClr val="78CDE6"/>
                </a:highlight>
              </a:rPr>
              <a:t>echos</a:t>
            </a:r>
            <a:r>
              <a:rPr lang="en-US" sz="2400" dirty="0">
                <a:highlight>
                  <a:srgbClr val="78CDE6"/>
                </a:highlight>
              </a:rPr>
              <a:t> with narrower loci of uncertainty are still bad</a:t>
            </a:r>
            <a:r>
              <a:rPr lang="en-US" sz="2400" dirty="0"/>
              <a:t>:</a:t>
            </a:r>
          </a:p>
          <a:p>
            <a:pPr marL="0" indent="0" defTabSz="91440">
              <a:buClr>
                <a:schemeClr val="tx1"/>
              </a:buClr>
              <a:buNone/>
            </a:pPr>
            <a:r>
              <a:rPr lang="en-US" sz="2400" dirty="0"/>
              <a:t>(17)		A:		Nina										</a:t>
            </a:r>
            <a:r>
              <a:rPr lang="en-US" sz="2400" dirty="0" err="1"/>
              <a:t>pozvonila</a:t>
            </a:r>
            <a:r>
              <a:rPr lang="en-US" sz="2400" dirty="0"/>
              <a:t>		</a:t>
            </a:r>
            <a:r>
              <a:rPr lang="en-US" sz="2400" dirty="0" err="1"/>
              <a:t>Ljudmile</a:t>
            </a:r>
            <a:r>
              <a:rPr lang="en-US" sz="2400" dirty="0"/>
              <a:t>.</a:t>
            </a:r>
          </a:p>
          <a:p>
            <a:pPr marL="0" indent="0" defTabSz="9144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2400" dirty="0"/>
              <a:t>											</a:t>
            </a:r>
            <a:r>
              <a:rPr lang="en-US" sz="2400" dirty="0" err="1"/>
              <a:t>Nina.NOM</a:t>
            </a:r>
            <a:r>
              <a:rPr lang="en-US" sz="2400" dirty="0"/>
              <a:t> 	called							Lyudmila.DAT</a:t>
            </a:r>
          </a:p>
          <a:p>
            <a:pPr marL="0" indent="0" defTabSz="9144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2400" dirty="0"/>
              <a:t>											‘Nina called Lyudmila.’</a:t>
            </a:r>
          </a:p>
          <a:p>
            <a:pPr marL="0" indent="0" defTabSz="9144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2400" dirty="0"/>
              <a:t>							B:		(</a:t>
            </a:r>
            <a:r>
              <a:rPr lang="en-US" sz="2400" dirty="0" err="1"/>
              <a:t>Komu</a:t>
            </a:r>
            <a:r>
              <a:rPr lang="en-US" sz="2400" baseline="-25000" dirty="0" err="1"/>
              <a:t>L</a:t>
            </a:r>
            <a:r>
              <a:rPr lang="en-US" sz="2400" baseline="-25000" dirty="0"/>
              <a:t>*</a:t>
            </a:r>
            <a:r>
              <a:rPr lang="en-US" sz="2400" dirty="0"/>
              <a:t>				</a:t>
            </a:r>
            <a:r>
              <a:rPr lang="en-US" sz="2400" dirty="0" err="1"/>
              <a:t>pozvonila</a:t>
            </a:r>
            <a:r>
              <a:rPr lang="en-US" sz="2400" dirty="0"/>
              <a:t>		Nina</a:t>
            </a:r>
            <a:r>
              <a:rPr lang="en-US" sz="2400" baseline="-25000" dirty="0"/>
              <a:t>H-H%</a:t>
            </a:r>
            <a:r>
              <a:rPr lang="en-US" sz="2400" dirty="0"/>
              <a:t>?	)		#	</a:t>
            </a:r>
            <a:r>
              <a:rPr lang="en-US" sz="2400" dirty="0" err="1"/>
              <a:t>Ljudmile</a:t>
            </a:r>
            <a:r>
              <a:rPr lang="en-US" sz="2400" baseline="-25000" dirty="0" err="1"/>
              <a:t>L+H</a:t>
            </a:r>
            <a:r>
              <a:rPr lang="en-US" sz="2400" baseline="-25000" dirty="0"/>
              <a:t>*</a:t>
            </a:r>
            <a:r>
              <a:rPr lang="en-US" sz="2400" dirty="0"/>
              <a:t>	li		(</a:t>
            </a:r>
            <a:r>
              <a:rPr lang="en-US" sz="2400" dirty="0" err="1"/>
              <a:t>pozvonila</a:t>
            </a:r>
            <a:r>
              <a:rPr lang="en-US" sz="2400" dirty="0"/>
              <a:t>		Nina)</a:t>
            </a:r>
            <a:r>
              <a:rPr lang="en-US" sz="2400" baseline="-25000" dirty="0"/>
              <a:t>L-L%</a:t>
            </a:r>
            <a:r>
              <a:rPr lang="en-US" sz="2400" dirty="0"/>
              <a:t>?</a:t>
            </a:r>
          </a:p>
          <a:p>
            <a:pPr marL="0" indent="0" defTabSz="9144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2400" dirty="0"/>
              <a:t>										 	(who	.DAT	called							</a:t>
            </a:r>
            <a:r>
              <a:rPr lang="en-US" sz="2400" dirty="0" err="1"/>
              <a:t>Nina.NOM</a:t>
            </a:r>
            <a:r>
              <a:rPr lang="en-US" sz="2400" dirty="0"/>
              <a:t>)	#	Lyudmila					LI	(called							Nina.DAT)</a:t>
            </a:r>
          </a:p>
          <a:p>
            <a:pPr marL="0" indent="0" defTabSz="9144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2400" dirty="0"/>
              <a:t>											Intended: ‘(Who called Nina?) [Lyudmila]</a:t>
            </a:r>
            <a:r>
              <a:rPr lang="en-US" sz="2400" baseline="-25000" dirty="0"/>
              <a:t>F</a:t>
            </a:r>
            <a:r>
              <a:rPr lang="en-US" sz="2400" dirty="0"/>
              <a:t> called Nina?’</a:t>
            </a:r>
          </a:p>
          <a:p>
            <a:pPr marL="0" indent="0" defTabSz="9144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2400" dirty="0"/>
              <a:t>											(Doesn’t sound like an echo, but maybe as casting doubt on what A said.)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D71869-D7C5-057B-D7FB-FE3B967BB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18A29-7262-4FB7-ACDC-14BC9518BB4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98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4D3731-DB3D-1B39-76B9-DAAE4406A7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B7156-EB07-1E08-2F54-C9650CEDF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4711"/>
            <a:ext cx="10515600" cy="1004207"/>
          </a:xfrm>
        </p:spPr>
        <p:txBody>
          <a:bodyPr>
            <a:normAutofit/>
          </a:bodyPr>
          <a:lstStyle/>
          <a:p>
            <a:r>
              <a:rPr lang="en-US" sz="3600" dirty="0"/>
              <a:t>Can </a:t>
            </a:r>
            <a:r>
              <a:rPr lang="en-US" sz="3600" i="1" dirty="0"/>
              <a:t>li</a:t>
            </a:r>
            <a:r>
              <a:rPr lang="en-US" sz="3600" dirty="0"/>
              <a:t>-Qs be </a:t>
            </a:r>
            <a:r>
              <a:rPr lang="en-US" sz="3600" dirty="0" err="1"/>
              <a:t>echos</a:t>
            </a:r>
            <a:r>
              <a:rPr lang="en-US" sz="3600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FD4583-53E0-DC0E-895B-7218A0F867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8918"/>
            <a:ext cx="10515600" cy="5038045"/>
          </a:xfrm>
        </p:spPr>
        <p:txBody>
          <a:bodyPr>
            <a:normAutofit lnSpcReduction="10000"/>
          </a:bodyPr>
          <a:lstStyle/>
          <a:p>
            <a:pPr marL="0" indent="0" defTabSz="91440">
              <a:buClr>
                <a:schemeClr val="tx1"/>
              </a:buClr>
              <a:buNone/>
            </a:pPr>
            <a:r>
              <a:rPr lang="en-US" sz="2400" dirty="0"/>
              <a:t>There are at least two potential considerations here (not mutually exclusive):</a:t>
            </a:r>
          </a:p>
          <a:p>
            <a:pPr defTabSz="91440">
              <a:buClr>
                <a:schemeClr val="tx1"/>
              </a:buClr>
            </a:pPr>
            <a:r>
              <a:rPr lang="en-US" sz="2400" i="1" dirty="0"/>
              <a:t>Li</a:t>
            </a:r>
            <a:r>
              <a:rPr lang="en-US" sz="2400" dirty="0"/>
              <a:t>-Qs are in general very marked; among other things, they sound very non-urgent, as compared to DSQs, and might be pragmatically inappropriate when the resolution of the issue is necessary for continuing the discourse; however, the impossibility of </a:t>
            </a:r>
            <a:r>
              <a:rPr lang="en-US" sz="2400" i="1" dirty="0"/>
              <a:t>li-</a:t>
            </a:r>
            <a:r>
              <a:rPr lang="en-US" sz="2400" dirty="0"/>
              <a:t>Qs as </a:t>
            </a:r>
            <a:r>
              <a:rPr lang="en-US" sz="2400" dirty="0" err="1"/>
              <a:t>echos</a:t>
            </a:r>
            <a:r>
              <a:rPr lang="en-US" sz="2400" dirty="0"/>
              <a:t> is categorical, so it’s probably not purely pragmatic</a:t>
            </a:r>
          </a:p>
          <a:p>
            <a:pPr defTabSz="91440">
              <a:buClr>
                <a:schemeClr val="tx1"/>
              </a:buClr>
            </a:pPr>
            <a:r>
              <a:rPr lang="en-US" sz="2400" dirty="0"/>
              <a:t>Under my analysis, </a:t>
            </a:r>
            <a:r>
              <a:rPr lang="en-US" sz="2400" dirty="0">
                <a:highlight>
                  <a:srgbClr val="78CDE6"/>
                </a:highlight>
              </a:rPr>
              <a:t>(17B) would need to have the structure in (18), and this kind of extraction seems bad in general, as shown in (19)</a:t>
            </a:r>
            <a:r>
              <a:rPr lang="en-US" sz="2400" dirty="0"/>
              <a:t>, especially since you can just use a DSQ, which doesn’t involve extraction: </a:t>
            </a:r>
          </a:p>
          <a:p>
            <a:pPr marL="0" indent="0" defTabSz="91440">
              <a:buClr>
                <a:schemeClr val="tx1"/>
              </a:buClr>
              <a:buNone/>
            </a:pPr>
            <a:r>
              <a:rPr lang="en-US" sz="2400" dirty="0"/>
              <a:t>(18)		[Lyudmila </a:t>
            </a:r>
            <a:r>
              <a:rPr lang="en-GB" sz="2400" dirty="0"/>
              <a:t>[</a:t>
            </a:r>
            <a:r>
              <a:rPr lang="en-GB" sz="2400" i="1" dirty="0"/>
              <a:t>li</a:t>
            </a:r>
            <a:r>
              <a:rPr lang="en-GB" sz="2400" dirty="0"/>
              <a:t> [ECHO [‘</a:t>
            </a:r>
            <a:r>
              <a:rPr lang="en-US" sz="2400" dirty="0"/>
              <a:t>Nina called </a:t>
            </a:r>
            <a:r>
              <a:rPr lang="en-GB" sz="2400" dirty="0"/>
              <a:t>&lt;</a:t>
            </a:r>
            <a:r>
              <a:rPr lang="en-US" sz="2400" dirty="0"/>
              <a:t>Lyudmila&gt;</a:t>
            </a:r>
            <a:r>
              <a:rPr lang="en-GB" sz="2400" dirty="0"/>
              <a:t>’]]]</a:t>
            </a:r>
          </a:p>
          <a:p>
            <a:pPr marL="0" indent="0" defTabSz="91440">
              <a:buClr>
                <a:schemeClr val="tx1"/>
              </a:buClr>
              <a:buNone/>
            </a:pPr>
            <a:r>
              <a:rPr lang="en-US" sz="2400" dirty="0"/>
              <a:t>(19)		??</a:t>
            </a:r>
            <a:r>
              <a:rPr lang="en-US" sz="2400" dirty="0" err="1"/>
              <a:t>Ljudmile</a:t>
            </a:r>
            <a:r>
              <a:rPr lang="en-US" sz="2400" dirty="0"/>
              <a:t>									li			ty				</a:t>
            </a:r>
            <a:r>
              <a:rPr lang="en-US" sz="2400" dirty="0" err="1"/>
              <a:t>skazal</a:t>
            </a:r>
            <a:r>
              <a:rPr lang="en-US" sz="2400" dirty="0"/>
              <a:t>		</a:t>
            </a:r>
            <a:r>
              <a:rPr lang="en-US" sz="2400" dirty="0" err="1"/>
              <a:t>pozvonila</a:t>
            </a:r>
            <a:r>
              <a:rPr lang="en-US" sz="2400" dirty="0"/>
              <a:t>		Nina?	</a:t>
            </a:r>
          </a:p>
          <a:p>
            <a:pPr marL="0" indent="0" defTabSz="9144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2400" dirty="0"/>
              <a:t>										Lyudmila.DAT		LI		you		said				called							</a:t>
            </a:r>
            <a:r>
              <a:rPr lang="en-US" sz="2400" dirty="0" err="1"/>
              <a:t>Nina.NOM</a:t>
            </a:r>
            <a:endParaRPr lang="en-US" sz="2400" dirty="0"/>
          </a:p>
          <a:p>
            <a:pPr marL="0" indent="0" defTabSz="9144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2400" dirty="0"/>
              <a:t>										Intended: ‘Did you say that Nina called [Lyudmila]</a:t>
            </a:r>
            <a:r>
              <a:rPr lang="en-US" sz="2400" baseline="-25000" dirty="0"/>
              <a:t>F</a:t>
            </a:r>
            <a:r>
              <a:rPr lang="en-US" sz="2400" dirty="0"/>
              <a:t>?’</a:t>
            </a:r>
          </a:p>
          <a:p>
            <a:pPr defTabSz="91440">
              <a:buClr>
                <a:schemeClr val="tx1"/>
              </a:buClr>
            </a:pPr>
            <a:r>
              <a:rPr lang="en-US" sz="2400" dirty="0"/>
              <a:t>This is </a:t>
            </a:r>
            <a:r>
              <a:rPr lang="en-US" sz="2400" dirty="0">
                <a:highlight>
                  <a:srgbClr val="78CDE6"/>
                </a:highlight>
              </a:rPr>
              <a:t>indirect evidence that even in </a:t>
            </a:r>
            <a:r>
              <a:rPr lang="en-US" sz="2400" dirty="0" err="1">
                <a:highlight>
                  <a:srgbClr val="78CDE6"/>
                </a:highlight>
              </a:rPr>
              <a:t>echos</a:t>
            </a:r>
            <a:r>
              <a:rPr lang="en-US" sz="2400" dirty="0">
                <a:highlight>
                  <a:srgbClr val="78CDE6"/>
                </a:highlight>
              </a:rPr>
              <a:t> to assertions we still have an ECHO predicate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D74651-8B61-5D8D-A60D-E08E3B521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18A29-7262-4FB7-ACDC-14BC9518BB4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150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4626E9-9120-E64C-7FF9-E20FA9727B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786BB-F975-D9DD-500C-1B451231B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4711"/>
            <a:ext cx="10515600" cy="1004207"/>
          </a:xfrm>
        </p:spPr>
        <p:txBody>
          <a:bodyPr>
            <a:normAutofit/>
          </a:bodyPr>
          <a:lstStyle/>
          <a:p>
            <a:r>
              <a:rPr lang="en-US" sz="3600" dirty="0" err="1"/>
              <a:t>Wh-echos</a:t>
            </a:r>
            <a:r>
              <a:rPr lang="en-US" sz="3600" dirty="0"/>
              <a:t> in Russian: prosody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66E7B9-8089-F338-825A-BF27ECBEA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8918"/>
            <a:ext cx="10515600" cy="5038045"/>
          </a:xfrm>
        </p:spPr>
        <p:txBody>
          <a:bodyPr>
            <a:normAutofit lnSpcReduction="10000"/>
          </a:bodyPr>
          <a:lstStyle/>
          <a:p>
            <a:pPr marL="0" indent="0" defTabSz="91440">
              <a:buNone/>
            </a:pPr>
            <a:r>
              <a:rPr lang="en-GB" sz="2400" dirty="0"/>
              <a:t>As we already saw in (14B-ii), </a:t>
            </a:r>
            <a:r>
              <a:rPr lang="en-GB" sz="2400" dirty="0" err="1">
                <a:highlight>
                  <a:srgbClr val="78CDE6"/>
                </a:highlight>
              </a:rPr>
              <a:t>wh-echos</a:t>
            </a:r>
            <a:r>
              <a:rPr lang="en-GB" sz="2400" dirty="0">
                <a:highlight>
                  <a:srgbClr val="78CDE6"/>
                </a:highlight>
              </a:rPr>
              <a:t> have a different contour than non-echo </a:t>
            </a:r>
            <a:r>
              <a:rPr lang="en-GB" sz="2400" dirty="0" err="1">
                <a:highlight>
                  <a:srgbClr val="78CDE6"/>
                </a:highlight>
              </a:rPr>
              <a:t>wh</a:t>
            </a:r>
            <a:r>
              <a:rPr lang="en-GB" sz="2400" dirty="0">
                <a:highlight>
                  <a:srgbClr val="78CDE6"/>
                </a:highlight>
              </a:rPr>
              <a:t>-questions in Russian</a:t>
            </a:r>
            <a:r>
              <a:rPr lang="en-GB" sz="2400" dirty="0"/>
              <a:t>, namely the Russian equivalent of the rising tune, although it is realized differently from the English L* H-H% and is actually a rise into a high plateau (I still annotate it as L* H-H% in Russian; cf. mid-plateau</a:t>
            </a:r>
            <a:r>
              <a:rPr lang="en-US" sz="2400" dirty="0"/>
              <a:t>, L* H-L%</a:t>
            </a:r>
            <a:r>
              <a:rPr lang="en-GB" sz="2400" dirty="0"/>
              <a:t>):</a:t>
            </a:r>
          </a:p>
          <a:p>
            <a:pPr marL="0" indent="0" defTabSz="91440">
              <a:buClr>
                <a:schemeClr val="tx1"/>
              </a:buClr>
              <a:buNone/>
            </a:pPr>
            <a:r>
              <a:rPr lang="en-GB" sz="2400" dirty="0"/>
              <a:t>(20)		A:		</a:t>
            </a:r>
            <a:r>
              <a:rPr lang="en-US" sz="2400" dirty="0"/>
              <a:t>Nina										</a:t>
            </a:r>
            <a:r>
              <a:rPr lang="en-US" sz="2400" dirty="0" err="1"/>
              <a:t>pozvonila</a:t>
            </a:r>
            <a:r>
              <a:rPr lang="en-US" sz="2400" dirty="0"/>
              <a:t>		</a:t>
            </a:r>
            <a:r>
              <a:rPr lang="en-US" sz="2400" dirty="0" err="1"/>
              <a:t>Ljudmile</a:t>
            </a:r>
            <a:r>
              <a:rPr lang="en-US" sz="2400" dirty="0"/>
              <a:t>.</a:t>
            </a:r>
          </a:p>
          <a:p>
            <a:pPr marL="0" indent="0" defTabSz="9144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2400" dirty="0"/>
              <a:t>											</a:t>
            </a:r>
            <a:r>
              <a:rPr lang="en-US" sz="2400" dirty="0" err="1"/>
              <a:t>Nina.NOM</a:t>
            </a:r>
            <a:r>
              <a:rPr lang="en-US" sz="2400" dirty="0"/>
              <a:t> 	called							Lyudmila.DAT</a:t>
            </a:r>
          </a:p>
          <a:p>
            <a:pPr marL="0" indent="0" defTabSz="9144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2400" dirty="0"/>
              <a:t>											‘Nina called Lyudmila.’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400" dirty="0"/>
              <a:t>							B:		</a:t>
            </a:r>
            <a:r>
              <a:rPr lang="en-GB" sz="2400" dirty="0" err="1"/>
              <a:t>Komu</a:t>
            </a:r>
            <a:r>
              <a:rPr lang="en-GB" sz="2400" baseline="-25000" dirty="0" err="1"/>
              <a:t>L</a:t>
            </a:r>
            <a:r>
              <a:rPr lang="en-GB" sz="2400" baseline="-25000" dirty="0"/>
              <a:t>*</a:t>
            </a:r>
            <a:r>
              <a:rPr lang="en-GB" sz="2400" dirty="0"/>
              <a:t>				</a:t>
            </a:r>
            <a:r>
              <a:rPr lang="en-GB" sz="2400" dirty="0" err="1"/>
              <a:t>pozvonila</a:t>
            </a:r>
            <a:r>
              <a:rPr lang="en-GB" sz="2400" dirty="0"/>
              <a:t>		Nina</a:t>
            </a:r>
            <a:r>
              <a:rPr lang="en-GB" sz="2400" baseline="-25000" dirty="0"/>
              <a:t>H-H%</a:t>
            </a:r>
            <a:r>
              <a:rPr lang="en-GB" sz="2400" dirty="0"/>
              <a:t>?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400" dirty="0"/>
              <a:t>											who.DAT	called							</a:t>
            </a:r>
            <a:r>
              <a:rPr lang="en-GB" sz="2400" dirty="0" err="1"/>
              <a:t>Nina.NOM</a:t>
            </a:r>
            <a:endParaRPr lang="en-US" sz="2400" dirty="0"/>
          </a:p>
          <a:p>
            <a:pPr marL="0" indent="0" defTabSz="9144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2400" dirty="0"/>
              <a:t>											‘Who did Nina call?’</a:t>
            </a:r>
          </a:p>
          <a:p>
            <a:pPr marL="0" indent="0" defTabSz="91440">
              <a:buClr>
                <a:schemeClr val="tx1"/>
              </a:buClr>
              <a:buNone/>
            </a:pPr>
            <a:r>
              <a:rPr lang="en-US" sz="2400" dirty="0">
                <a:highlight>
                  <a:srgbClr val="78CDE6"/>
                </a:highlight>
              </a:rPr>
              <a:t>This tune is not specific to </a:t>
            </a:r>
            <a:r>
              <a:rPr lang="en-US" sz="2400" dirty="0" err="1">
                <a:highlight>
                  <a:srgbClr val="78CDE6"/>
                </a:highlight>
              </a:rPr>
              <a:t>echos</a:t>
            </a:r>
            <a:r>
              <a:rPr lang="en-US" sz="2400" dirty="0">
                <a:highlight>
                  <a:srgbClr val="78CDE6"/>
                </a:highlight>
              </a:rPr>
              <a:t>, though</a:t>
            </a:r>
            <a:r>
              <a:rPr lang="en-US" sz="2400" dirty="0"/>
              <a:t>; e.g., rising declaratives do exist in Russian, as well, and don’t have to be </a:t>
            </a:r>
            <a:r>
              <a:rPr lang="en-US" sz="2400" dirty="0" err="1"/>
              <a:t>echos</a:t>
            </a:r>
            <a:r>
              <a:rPr lang="en-US" sz="2400" dirty="0"/>
              <a:t> (we’ll come back to this) + it’s still there in cases with overt predicates like (25b) below. It remains to be seen how the meaning contribution of this tune should be analyzed in Russian, though</a:t>
            </a:r>
          </a:p>
          <a:p>
            <a:pPr marL="0" indent="0" defTabSz="91440">
              <a:buClr>
                <a:schemeClr val="tx1"/>
              </a:buClr>
              <a:buNone/>
            </a:pPr>
            <a:r>
              <a:rPr lang="en-US" sz="2400" dirty="0"/>
              <a:t>Note also that, unlike in English, </a:t>
            </a:r>
            <a:r>
              <a:rPr lang="en-US" sz="2400" dirty="0">
                <a:highlight>
                  <a:srgbClr val="78CDE6"/>
                </a:highlight>
              </a:rPr>
              <a:t>we typically do front </a:t>
            </a:r>
            <a:r>
              <a:rPr lang="en-US" sz="2400" dirty="0" err="1">
                <a:highlight>
                  <a:srgbClr val="78CDE6"/>
                </a:highlight>
              </a:rPr>
              <a:t>wh</a:t>
            </a:r>
            <a:r>
              <a:rPr lang="en-US" sz="2400" dirty="0">
                <a:highlight>
                  <a:srgbClr val="78CDE6"/>
                </a:highlight>
              </a:rPr>
              <a:t>-phrases in </a:t>
            </a:r>
            <a:r>
              <a:rPr lang="en-US" sz="2400" dirty="0" err="1">
                <a:highlight>
                  <a:srgbClr val="78CDE6"/>
                </a:highlight>
              </a:rPr>
              <a:t>wh-echos</a:t>
            </a:r>
            <a:endParaRPr lang="en-US" sz="2400" dirty="0"/>
          </a:p>
          <a:p>
            <a:pPr marL="0" indent="0" defTabSz="91440">
              <a:spcBef>
                <a:spcPts val="0"/>
              </a:spcBef>
              <a:buClr>
                <a:schemeClr val="tx1"/>
              </a:buClr>
              <a:buNone/>
            </a:pP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BA4A25-EDE8-6504-8E11-6F172E230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18A29-7262-4FB7-ACDC-14BC9518BB4C}" type="slidenum">
              <a:rPr lang="en-US" smtClean="0"/>
              <a:t>22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CB68421-6CA2-471A-0FDB-1E78B2CF1C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44808" y="2926420"/>
            <a:ext cx="3637392" cy="1463040"/>
          </a:xfrm>
          <a:prstGeom prst="rect">
            <a:avLst/>
          </a:prstGeom>
        </p:spPr>
      </p:pic>
      <p:pic>
        <p:nvPicPr>
          <p:cNvPr id="11" name="who-rise-called-nina">
            <a:hlinkClick r:id="" action="ppaction://media"/>
            <a:extLst>
              <a:ext uri="{FF2B5EF4-FFF2-40B4-BE49-F238E27FC236}">
                <a16:creationId xmlns:a16="http://schemas.microsoft.com/office/drawing/2014/main" id="{F988F403-7858-53A9-C0B9-C58C51924EE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9600" y="325154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793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C2783B-281A-8275-1FE8-54BBBCF106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DF585-2E1B-EA31-808A-EE7C27B16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4711"/>
            <a:ext cx="10515600" cy="1004207"/>
          </a:xfrm>
        </p:spPr>
        <p:txBody>
          <a:bodyPr>
            <a:normAutofit/>
          </a:bodyPr>
          <a:lstStyle/>
          <a:p>
            <a:r>
              <a:rPr lang="en-US" sz="3600" dirty="0" err="1"/>
              <a:t>Wh-echos</a:t>
            </a:r>
            <a:r>
              <a:rPr lang="en-US" sz="3600" dirty="0"/>
              <a:t> in Russian: reduplication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E6A8A9-E786-0FAE-D7C7-0105341E7E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8918"/>
            <a:ext cx="10515600" cy="5038045"/>
          </a:xfrm>
        </p:spPr>
        <p:txBody>
          <a:bodyPr>
            <a:normAutofit/>
          </a:bodyPr>
          <a:lstStyle/>
          <a:p>
            <a:pPr marL="0" indent="0" defTabSz="91440">
              <a:buNone/>
            </a:pPr>
            <a:r>
              <a:rPr lang="en-US" sz="2400" dirty="0"/>
              <a:t>We also often see </a:t>
            </a:r>
            <a:r>
              <a:rPr lang="en-US" sz="2400" dirty="0">
                <a:highlight>
                  <a:srgbClr val="78CDE6"/>
                </a:highlight>
              </a:rPr>
              <a:t>reduplication of the </a:t>
            </a:r>
            <a:r>
              <a:rPr lang="en-US" sz="2400" dirty="0" err="1">
                <a:highlight>
                  <a:srgbClr val="78CDE6"/>
                </a:highlight>
              </a:rPr>
              <a:t>wh</a:t>
            </a:r>
            <a:r>
              <a:rPr lang="en-US" sz="2400" dirty="0">
                <a:highlight>
                  <a:srgbClr val="78CDE6"/>
                </a:highlight>
              </a:rPr>
              <a:t>-item in </a:t>
            </a:r>
            <a:r>
              <a:rPr lang="en-US" sz="2400" dirty="0" err="1">
                <a:highlight>
                  <a:srgbClr val="78CDE6"/>
                </a:highlight>
              </a:rPr>
              <a:t>wh-echos</a:t>
            </a:r>
            <a:r>
              <a:rPr lang="en-US" sz="2400" dirty="0">
                <a:highlight>
                  <a:srgbClr val="78CDE6"/>
                </a:highlight>
              </a:rPr>
              <a:t> in Russian</a:t>
            </a:r>
            <a:r>
              <a:rPr lang="en-US" sz="2400" dirty="0"/>
              <a:t> (although I think it’s only possible in </a:t>
            </a:r>
            <a:r>
              <a:rPr lang="en-US" sz="2400" dirty="0" err="1"/>
              <a:t>wh-echos</a:t>
            </a:r>
            <a:r>
              <a:rPr lang="en-US" sz="2400" dirty="0"/>
              <a:t> to assertions and imperatives, not in </a:t>
            </a:r>
            <a:r>
              <a:rPr lang="en-US" sz="2400" dirty="0" err="1"/>
              <a:t>wh-echos</a:t>
            </a:r>
            <a:r>
              <a:rPr lang="en-US" sz="2400" dirty="0"/>
              <a:t> to questions, and I think there’s a preference for eliding the rest of the question when the </a:t>
            </a:r>
            <a:r>
              <a:rPr lang="en-US" sz="2400" dirty="0" err="1"/>
              <a:t>wh</a:t>
            </a:r>
            <a:r>
              <a:rPr lang="en-US" sz="2400" dirty="0"/>
              <a:t>-item is reduplicated):</a:t>
            </a:r>
          </a:p>
          <a:p>
            <a:pPr marL="0" indent="0" defTabSz="91440">
              <a:buClr>
                <a:schemeClr val="tx1"/>
              </a:buClr>
              <a:buNone/>
            </a:pPr>
            <a:r>
              <a:rPr lang="en-US" sz="2400" dirty="0"/>
              <a:t>(21)		</a:t>
            </a:r>
            <a:r>
              <a:rPr lang="en-GB" sz="2400" dirty="0"/>
              <a:t>A:		</a:t>
            </a:r>
            <a:r>
              <a:rPr lang="en-US" sz="2400" dirty="0"/>
              <a:t>Nina										</a:t>
            </a:r>
            <a:r>
              <a:rPr lang="en-US" sz="2400" dirty="0" err="1"/>
              <a:t>pozvonila</a:t>
            </a:r>
            <a:r>
              <a:rPr lang="en-US" sz="2400" dirty="0"/>
              <a:t>		</a:t>
            </a:r>
            <a:r>
              <a:rPr lang="en-US" sz="2400" dirty="0" err="1"/>
              <a:t>Ljudmile</a:t>
            </a:r>
            <a:r>
              <a:rPr lang="en-US" sz="2400" dirty="0"/>
              <a:t>.</a:t>
            </a:r>
          </a:p>
          <a:p>
            <a:pPr marL="0" indent="0" defTabSz="9144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2400" dirty="0"/>
              <a:t>											</a:t>
            </a:r>
            <a:r>
              <a:rPr lang="en-US" sz="2400" dirty="0" err="1"/>
              <a:t>Nina.NOM</a:t>
            </a:r>
            <a:r>
              <a:rPr lang="en-US" sz="2400" dirty="0"/>
              <a:t> 	called							Lyudmila.DAT</a:t>
            </a:r>
          </a:p>
          <a:p>
            <a:pPr marL="0" indent="0" defTabSz="9144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2400" dirty="0"/>
              <a:t>											‘Nina called Lyudmila.’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400" dirty="0"/>
              <a:t>							B:		</a:t>
            </a:r>
            <a:r>
              <a:rPr lang="en-GB" sz="2400" dirty="0" err="1"/>
              <a:t>Komu-komu</a:t>
            </a:r>
            <a:r>
              <a:rPr lang="en-GB" sz="2400" baseline="-25000" dirty="0" err="1"/>
              <a:t>L</a:t>
            </a:r>
            <a:r>
              <a:rPr lang="en-GB" sz="2400" baseline="-25000" dirty="0"/>
              <a:t>*</a:t>
            </a:r>
            <a:r>
              <a:rPr lang="en-GB" sz="2400" dirty="0"/>
              <a:t> </a:t>
            </a:r>
            <a:r>
              <a:rPr lang="en-GB" sz="2400" baseline="-25000" dirty="0"/>
              <a:t>H-H%</a:t>
            </a:r>
            <a:r>
              <a:rPr lang="en-GB" sz="2400" dirty="0"/>
              <a:t>?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400" dirty="0"/>
              <a:t>											who.DAT-who.DAT</a:t>
            </a:r>
            <a:endParaRPr lang="en-US" sz="2400" dirty="0"/>
          </a:p>
          <a:p>
            <a:pPr marL="0" indent="0" defTabSz="9144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2400" dirty="0"/>
              <a:t>											‘Who [did Nina call]?’</a:t>
            </a:r>
          </a:p>
          <a:p>
            <a:pPr marL="0" indent="0" defTabSz="91440">
              <a:buNone/>
            </a:pPr>
            <a:r>
              <a:rPr lang="en-US" sz="2400" dirty="0"/>
              <a:t>Once again, I think </a:t>
            </a:r>
            <a:r>
              <a:rPr lang="en-US" sz="2400" dirty="0">
                <a:highlight>
                  <a:srgbClr val="78CDE6"/>
                </a:highlight>
              </a:rPr>
              <a:t>this reduplication is a subcase of a larger phenomenon of reduplication in certain types of responses</a:t>
            </a:r>
            <a:r>
              <a:rPr lang="en-US" sz="2400" dirty="0"/>
              <a:t> (e.g., snarky </a:t>
            </a:r>
            <a:r>
              <a:rPr lang="en-US" sz="2400" i="1" dirty="0" err="1"/>
              <a:t>wh-wh</a:t>
            </a:r>
            <a:r>
              <a:rPr lang="en-US" sz="2400" dirty="0"/>
              <a:t> reactions to </a:t>
            </a:r>
            <a:r>
              <a:rPr lang="en-US" sz="2400" dirty="0" err="1"/>
              <a:t>wh</a:t>
            </a:r>
            <a:r>
              <a:rPr lang="en-US" sz="2400" dirty="0"/>
              <a:t>-questions; </a:t>
            </a:r>
            <a:r>
              <a:rPr lang="en-US" sz="2400" i="1" dirty="0"/>
              <a:t>net-net</a:t>
            </a:r>
            <a:r>
              <a:rPr lang="en-US" sz="2400" dirty="0"/>
              <a:t> lit. ‘no-no’; </a:t>
            </a:r>
            <a:r>
              <a:rPr lang="en-US" sz="2400" i="1" dirty="0"/>
              <a:t>da-da?</a:t>
            </a:r>
            <a:r>
              <a:rPr lang="en-US" sz="2400" dirty="0"/>
              <a:t> lit. ‘yes-yes?’; </a:t>
            </a:r>
            <a:r>
              <a:rPr lang="en-US" sz="2400" i="1" dirty="0" err="1"/>
              <a:t>sejčas-sejčas</a:t>
            </a:r>
            <a:r>
              <a:rPr lang="en-US" sz="2400" i="1" dirty="0"/>
              <a:t> </a:t>
            </a:r>
            <a:r>
              <a:rPr lang="en-US" sz="2400" dirty="0"/>
              <a:t>‘now-now’; etc.) rather than a realization of the ECHO predicate</a:t>
            </a:r>
          </a:p>
          <a:p>
            <a:pPr marL="0" indent="0" defTabSz="91440">
              <a:spcBef>
                <a:spcPts val="0"/>
              </a:spcBef>
              <a:buClr>
                <a:schemeClr val="tx1"/>
              </a:buClr>
              <a:buNone/>
            </a:pP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7A0529-5093-3B37-58DA-96518C047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18A29-7262-4FB7-ACDC-14BC9518BB4C}" type="slidenum">
              <a:rPr lang="en-US" smtClean="0"/>
              <a:t>23</a:t>
            </a:fld>
            <a:endParaRPr lang="en-US"/>
          </a:p>
        </p:txBody>
      </p:sp>
      <p:pic>
        <p:nvPicPr>
          <p:cNvPr id="5" name="who-who-rise">
            <a:hlinkClick r:id="" action="ppaction://media"/>
            <a:extLst>
              <a:ext uri="{FF2B5EF4-FFF2-40B4-BE49-F238E27FC236}">
                <a16:creationId xmlns:a16="http://schemas.microsoft.com/office/drawing/2014/main" id="{2EF993FF-BCCF-633F-C8BB-4BEC81C491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66202" y="359881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01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69C437-9E50-FF8E-C6B4-143BB2FB44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CA3A6C5-7D12-A0EC-7563-964E3FE104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88258"/>
            <a:ext cx="10515600" cy="54887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Intro</a:t>
            </a:r>
          </a:p>
          <a:p>
            <a:pPr marL="0" indent="0">
              <a:buNone/>
            </a:pPr>
            <a:r>
              <a:rPr lang="en-US" sz="2400" dirty="0"/>
              <a:t>Non-echo questions in Russian</a:t>
            </a:r>
          </a:p>
          <a:p>
            <a:pPr marL="0" indent="0">
              <a:buNone/>
            </a:pPr>
            <a:r>
              <a:rPr lang="en-US" sz="2400" dirty="0" err="1"/>
              <a:t>Echos</a:t>
            </a:r>
            <a:r>
              <a:rPr lang="en-US" sz="2400" dirty="0"/>
              <a:t> to questions in Russian</a:t>
            </a:r>
          </a:p>
          <a:p>
            <a:pPr marL="0" indent="0">
              <a:buNone/>
            </a:pPr>
            <a:r>
              <a:rPr lang="en-US" sz="2400" dirty="0" err="1"/>
              <a:t>Echos</a:t>
            </a:r>
            <a:r>
              <a:rPr lang="en-US" sz="2400" dirty="0"/>
              <a:t> to assertions in Russian</a:t>
            </a:r>
          </a:p>
          <a:p>
            <a:pPr marL="0" indent="0">
              <a:buNone/>
            </a:pPr>
            <a:r>
              <a:rPr lang="en-US" sz="2400" b="1" dirty="0" err="1"/>
              <a:t>Echos</a:t>
            </a:r>
            <a:r>
              <a:rPr lang="en-US" sz="2400" b="1" dirty="0"/>
              <a:t> to imperatives in Russian</a:t>
            </a:r>
          </a:p>
          <a:p>
            <a:pPr marL="0" indent="0">
              <a:buNone/>
            </a:pPr>
            <a:r>
              <a:rPr lang="en-US" sz="2400" dirty="0"/>
              <a:t>Rising declaratives in Russian</a:t>
            </a:r>
          </a:p>
          <a:p>
            <a:pPr marL="0" indent="0">
              <a:buNone/>
            </a:pPr>
            <a:r>
              <a:rPr lang="en-US" sz="2400" dirty="0"/>
              <a:t>Outro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0F49B26-6829-CA16-6123-24C285385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1A8-F9E5-40EC-91A8-1269AD87173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7214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CE1124-4AD2-F824-B989-169C4B2C7C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E0AB6D4-2D85-0C2A-71EF-C2CF70BD2A9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02325" y="2865950"/>
            <a:ext cx="3637392" cy="14630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D837D2C-F82C-A362-91B7-96FC44BC579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33457" y="1530589"/>
            <a:ext cx="3637392" cy="14630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B65228-E0CE-39AB-EE85-1A76A1F61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4711"/>
            <a:ext cx="10515600" cy="1004207"/>
          </a:xfrm>
        </p:spPr>
        <p:txBody>
          <a:bodyPr>
            <a:normAutofit/>
          </a:bodyPr>
          <a:lstStyle/>
          <a:p>
            <a:r>
              <a:rPr lang="en-US" sz="3600" dirty="0"/>
              <a:t>Further evidence of embedding: </a:t>
            </a:r>
            <a:r>
              <a:rPr lang="en-US" sz="3600" dirty="0" err="1"/>
              <a:t>echos</a:t>
            </a:r>
            <a:r>
              <a:rPr lang="en-US" sz="3600" dirty="0"/>
              <a:t> to imperatives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2D274F-0810-EA61-176D-0C8D09BDCC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8918"/>
            <a:ext cx="10515600" cy="50380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err="1">
                <a:highlight>
                  <a:srgbClr val="78CDE6"/>
                </a:highlight>
              </a:rPr>
              <a:t>Echos</a:t>
            </a:r>
            <a:r>
              <a:rPr lang="en-GB" sz="2400" dirty="0">
                <a:highlight>
                  <a:srgbClr val="78CDE6"/>
                </a:highlight>
              </a:rPr>
              <a:t> to imperatives (polar and </a:t>
            </a:r>
            <a:r>
              <a:rPr lang="en-GB" sz="2400" dirty="0" err="1">
                <a:highlight>
                  <a:srgbClr val="78CDE6"/>
                </a:highlight>
              </a:rPr>
              <a:t>wh</a:t>
            </a:r>
            <a:r>
              <a:rPr lang="en-GB" sz="2400" dirty="0">
                <a:highlight>
                  <a:srgbClr val="78CDE6"/>
                </a:highlight>
              </a:rPr>
              <a:t>) in Russian cannot use imperative forms, but have to use infinitives instead</a:t>
            </a:r>
            <a:r>
              <a:rPr lang="en-GB" sz="2400" dirty="0"/>
              <a:t>:</a:t>
            </a:r>
          </a:p>
          <a:p>
            <a:pPr marL="0" indent="0" defTabSz="91440">
              <a:buNone/>
            </a:pPr>
            <a:r>
              <a:rPr lang="en-GB" sz="2400" dirty="0"/>
              <a:t>(22)		A:		Daj</a:t>
            </a:r>
            <a:r>
              <a:rPr lang="en-GB" sz="2400" baseline="-25000" dirty="0"/>
              <a:t>(L+)H*</a:t>
            </a:r>
            <a:r>
              <a:rPr lang="en-GB" sz="2400" dirty="0"/>
              <a:t>			</a:t>
            </a:r>
            <a:r>
              <a:rPr lang="en-GB" sz="2400" dirty="0" err="1"/>
              <a:t>mne</a:t>
            </a:r>
            <a:r>
              <a:rPr lang="en-GB" sz="2400" dirty="0"/>
              <a:t>						</a:t>
            </a:r>
            <a:r>
              <a:rPr lang="en-GB" sz="2400" dirty="0" err="1"/>
              <a:t>kni</a:t>
            </a:r>
            <a:r>
              <a:rPr lang="en-GB" sz="2400" baseline="-25000" dirty="0" err="1"/>
              <a:t>H</a:t>
            </a:r>
            <a:r>
              <a:rPr lang="en-GB" sz="2400" baseline="-25000" dirty="0"/>
              <a:t>*</a:t>
            </a:r>
            <a:r>
              <a:rPr lang="en-GB" sz="2400" dirty="0" err="1"/>
              <a:t>gu</a:t>
            </a:r>
            <a:r>
              <a:rPr lang="en-GB" sz="2400" baseline="-25000" dirty="0" err="1"/>
              <a:t>L</a:t>
            </a:r>
            <a:r>
              <a:rPr lang="en-GB" sz="2400" baseline="-25000" dirty="0"/>
              <a:t>-L%</a:t>
            </a:r>
            <a:r>
              <a:rPr lang="en-GB" sz="2400" dirty="0"/>
              <a:t>.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400" dirty="0"/>
              <a:t>											</a:t>
            </a:r>
            <a:r>
              <a:rPr lang="en-GB" sz="2400" dirty="0" err="1"/>
              <a:t>give.IMP</a:t>
            </a:r>
            <a:r>
              <a:rPr lang="en-GB" sz="2400" dirty="0"/>
              <a:t>		me.DAT		</a:t>
            </a:r>
            <a:r>
              <a:rPr lang="en-GB" sz="2400" dirty="0" err="1"/>
              <a:t>book.ACC</a:t>
            </a:r>
            <a:endParaRPr lang="en-GB" sz="2400" dirty="0"/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400" dirty="0"/>
              <a:t>											‘Give me a/the book.’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400" dirty="0"/>
              <a:t>							B:		(</a:t>
            </a:r>
            <a:r>
              <a:rPr lang="en-GB" sz="2400" dirty="0" err="1"/>
              <a:t>i</a:t>
            </a:r>
            <a:r>
              <a:rPr lang="en-GB" sz="2400" dirty="0"/>
              <a:t>)			{Dat’						/	*	</a:t>
            </a:r>
            <a:r>
              <a:rPr lang="en-GB" sz="2400" dirty="0" err="1"/>
              <a:t>daj</a:t>
            </a:r>
            <a:r>
              <a:rPr lang="en-GB" sz="2400" dirty="0"/>
              <a:t>}									</a:t>
            </a:r>
            <a:r>
              <a:rPr lang="en-GB" sz="2400" dirty="0" err="1"/>
              <a:t>tebe</a:t>
            </a:r>
            <a:r>
              <a:rPr lang="en-GB" sz="2400" dirty="0"/>
              <a:t> 						</a:t>
            </a:r>
            <a:r>
              <a:rPr lang="en-GB" sz="2400" dirty="0" err="1"/>
              <a:t>kni</a:t>
            </a:r>
            <a:r>
              <a:rPr lang="en-GB" sz="2400" baseline="-25000" dirty="0" err="1"/>
              <a:t>Q</a:t>
            </a:r>
            <a:r>
              <a:rPr lang="en-GB" sz="2400" dirty="0" err="1"/>
              <a:t>gu</a:t>
            </a:r>
            <a:r>
              <a:rPr lang="en-GB" sz="2400" baseline="-25000" dirty="0" err="1"/>
              <a:t>L</a:t>
            </a:r>
            <a:r>
              <a:rPr lang="en-GB" sz="2400" baseline="-25000" dirty="0"/>
              <a:t>-L%</a:t>
            </a:r>
            <a:r>
              <a:rPr lang="en-GB" sz="2400" dirty="0"/>
              <a:t>?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400" dirty="0"/>
              <a:t>																{give.INF	/			</a:t>
            </a:r>
            <a:r>
              <a:rPr lang="en-GB" sz="2400" dirty="0" err="1"/>
              <a:t>give.IMP</a:t>
            </a:r>
            <a:r>
              <a:rPr lang="en-GB" sz="2400" dirty="0"/>
              <a:t>}		you.DAT	</a:t>
            </a:r>
            <a:r>
              <a:rPr lang="en-GB" sz="2400" dirty="0" err="1"/>
              <a:t>book.ACC</a:t>
            </a:r>
            <a:endParaRPr lang="en-GB" sz="2400" dirty="0"/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400" dirty="0"/>
              <a:t>																‘Give you a/the book?’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400" dirty="0"/>
              <a:t>																(≈‘Did you just tell me to give you a/the book?’)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400" dirty="0"/>
              <a:t>											(ii)		</a:t>
            </a:r>
            <a:r>
              <a:rPr lang="en-GB" sz="2400" dirty="0" err="1"/>
              <a:t>Čto</a:t>
            </a:r>
            <a:r>
              <a:rPr lang="en-GB" sz="2400" baseline="-25000" dirty="0" err="1"/>
              <a:t>L</a:t>
            </a:r>
            <a:r>
              <a:rPr lang="en-GB" sz="2400" baseline="-25000" dirty="0"/>
              <a:t>*</a:t>
            </a:r>
            <a:r>
              <a:rPr lang="en-GB" sz="2400" dirty="0"/>
              <a:t>									</a:t>
            </a:r>
            <a:r>
              <a:rPr lang="en-GB" sz="2400" dirty="0" err="1"/>
              <a:t>tebe</a:t>
            </a:r>
            <a:r>
              <a:rPr lang="en-GB" sz="2400" dirty="0"/>
              <a:t>						{</a:t>
            </a:r>
            <a:r>
              <a:rPr lang="en-GB" sz="2400" dirty="0" err="1"/>
              <a:t>dat</a:t>
            </a:r>
            <a:r>
              <a:rPr lang="en-GB" sz="2400" dirty="0"/>
              <a:t>’							/	*	</a:t>
            </a:r>
            <a:r>
              <a:rPr lang="en-GB" sz="2400" dirty="0" err="1"/>
              <a:t>daj</a:t>
            </a:r>
            <a:r>
              <a:rPr lang="en-GB" sz="2400" dirty="0"/>
              <a:t>}</a:t>
            </a:r>
            <a:r>
              <a:rPr lang="en-GB" sz="2400" baseline="-25000" dirty="0"/>
              <a:t>H-H%</a:t>
            </a:r>
            <a:r>
              <a:rPr lang="en-GB" sz="2400" dirty="0"/>
              <a:t>?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400" dirty="0"/>
              <a:t>																</a:t>
            </a:r>
            <a:r>
              <a:rPr lang="en-GB" sz="2400" dirty="0" err="1"/>
              <a:t>what.ACC</a:t>
            </a:r>
            <a:r>
              <a:rPr lang="en-GB" sz="2400" dirty="0"/>
              <a:t>		you.DAT	{give.INF		/	*	</a:t>
            </a:r>
            <a:r>
              <a:rPr lang="en-GB" sz="2400" dirty="0" err="1"/>
              <a:t>give.IMP</a:t>
            </a:r>
            <a:r>
              <a:rPr lang="en-GB" sz="2400" dirty="0"/>
              <a:t>}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400" dirty="0"/>
              <a:t>																‘Give you what?’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400" dirty="0"/>
              <a:t>																(≈‘What did you just tell me to give you?’)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FBE0F2-7C92-F10B-DD61-C33531BA0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18A29-7262-4FB7-ACDC-14BC9518BB4C}" type="slidenum">
              <a:rPr lang="en-US" smtClean="0"/>
              <a:t>25</a:t>
            </a:fld>
            <a:endParaRPr lang="en-US"/>
          </a:p>
        </p:txBody>
      </p:sp>
      <p:pic>
        <p:nvPicPr>
          <p:cNvPr id="5" name="give-imp">
            <a:hlinkClick r:id="" action="ppaction://media"/>
            <a:extLst>
              <a:ext uri="{FF2B5EF4-FFF2-40B4-BE49-F238E27FC236}">
                <a16:creationId xmlns:a16="http://schemas.microsoft.com/office/drawing/2014/main" id="{F1F866C2-1C34-92B7-7C74-6ED025CADE5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689600" y="1939925"/>
            <a:ext cx="406400" cy="406400"/>
          </a:xfrm>
          <a:prstGeom prst="rect">
            <a:avLst/>
          </a:prstGeom>
        </p:spPr>
      </p:pic>
      <p:pic>
        <p:nvPicPr>
          <p:cNvPr id="6" name="imp-book-echo">
            <a:hlinkClick r:id="" action="ppaction://media"/>
            <a:extLst>
              <a:ext uri="{FF2B5EF4-FFF2-40B4-BE49-F238E27FC236}">
                <a16:creationId xmlns:a16="http://schemas.microsoft.com/office/drawing/2014/main" id="{5C4CE587-0B0C-976E-5E81-83F39A96715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645753" y="2910013"/>
            <a:ext cx="406400" cy="406400"/>
          </a:xfrm>
          <a:prstGeom prst="rect">
            <a:avLst/>
          </a:prstGeom>
        </p:spPr>
      </p:pic>
      <p:pic>
        <p:nvPicPr>
          <p:cNvPr id="11" name="what-rise-you-give">
            <a:hlinkClick r:id="" action="ppaction://media"/>
            <a:extLst>
              <a:ext uri="{FF2B5EF4-FFF2-40B4-BE49-F238E27FC236}">
                <a16:creationId xmlns:a16="http://schemas.microsoft.com/office/drawing/2014/main" id="{122605D7-546C-F56F-4063-515F5ADDA031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554312" y="4265887"/>
            <a:ext cx="406400" cy="406400"/>
          </a:xfrm>
          <a:prstGeom prst="rect">
            <a:avLst/>
          </a:prstGeom>
        </p:spPr>
      </p:pic>
      <p:pic>
        <p:nvPicPr>
          <p:cNvPr id="15" name="Picture 14" descr="A graph of sound waves&#10;&#10;AI-generated content may be incorrect.">
            <a:extLst>
              <a:ext uri="{FF2B5EF4-FFF2-40B4-BE49-F238E27FC236}">
                <a16:creationId xmlns:a16="http://schemas.microsoft.com/office/drawing/2014/main" id="{4C3C1F64-F625-472C-E8D2-E7FD21B609E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324" y="4256042"/>
            <a:ext cx="3637393" cy="14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965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CE1124-4AD2-F824-B989-169C4B2C7C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65228-E0CE-39AB-EE85-1A76A1F61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4711"/>
            <a:ext cx="10515600" cy="1004207"/>
          </a:xfrm>
        </p:spPr>
        <p:txBody>
          <a:bodyPr>
            <a:normAutofit/>
          </a:bodyPr>
          <a:lstStyle/>
          <a:p>
            <a:r>
              <a:rPr lang="en-US" sz="3600" dirty="0"/>
              <a:t>Further evidence of embedding: </a:t>
            </a:r>
            <a:r>
              <a:rPr lang="en-US" sz="3600" dirty="0" err="1"/>
              <a:t>echos</a:t>
            </a:r>
            <a:r>
              <a:rPr lang="en-US" sz="3600" dirty="0"/>
              <a:t> to imperatives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2D274F-0810-EA61-176D-0C8D09BDCC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8918"/>
            <a:ext cx="10515600" cy="5038045"/>
          </a:xfrm>
        </p:spPr>
        <p:txBody>
          <a:bodyPr>
            <a:normAutofit/>
          </a:bodyPr>
          <a:lstStyle/>
          <a:p>
            <a:pPr marL="0" indent="0" defTabSz="91440">
              <a:buNone/>
            </a:pPr>
            <a:r>
              <a:rPr lang="en-GB" sz="2400" dirty="0"/>
              <a:t>Note that similarly to DSQs, </a:t>
            </a:r>
            <a:r>
              <a:rPr lang="en-GB" sz="2400" dirty="0">
                <a:highlight>
                  <a:srgbClr val="78CDE6"/>
                </a:highlight>
              </a:rPr>
              <a:t>imperative forms cannot be embedded in Russian</a:t>
            </a:r>
            <a:r>
              <a:rPr lang="en-GB" sz="2400" dirty="0"/>
              <a:t>, and to obtain an embedded directive interpretation, one must use infinitives instead:</a:t>
            </a:r>
          </a:p>
          <a:p>
            <a:pPr marL="0" indent="0" defTabSz="91440">
              <a:buNone/>
            </a:pPr>
            <a:r>
              <a:rPr lang="en-GB" sz="2400" dirty="0"/>
              <a:t>(23)		Dima	</a:t>
            </a:r>
            <a:r>
              <a:rPr lang="en-GB" sz="2400" dirty="0" err="1"/>
              <a:t>skazal</a:t>
            </a:r>
            <a:r>
              <a:rPr lang="en-GB" sz="2400" dirty="0"/>
              <a:t>		{</a:t>
            </a:r>
            <a:r>
              <a:rPr lang="en-GB" sz="2400" dirty="0" err="1"/>
              <a:t>dat</a:t>
            </a:r>
            <a:r>
              <a:rPr lang="en-GB" sz="2400" dirty="0"/>
              <a:t>’							/	*	</a:t>
            </a:r>
            <a:r>
              <a:rPr lang="en-GB" sz="2400" dirty="0" err="1"/>
              <a:t>daj</a:t>
            </a:r>
            <a:r>
              <a:rPr lang="en-GB" sz="2400" dirty="0"/>
              <a:t>}									emu						</a:t>
            </a:r>
            <a:r>
              <a:rPr lang="en-GB" sz="2400" dirty="0" err="1"/>
              <a:t>knigu</a:t>
            </a:r>
            <a:r>
              <a:rPr lang="en-GB" sz="2400" dirty="0"/>
              <a:t>.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400" dirty="0"/>
              <a:t>							Dima	said				{give.INF /		*	</a:t>
            </a:r>
            <a:r>
              <a:rPr lang="en-GB" sz="2400" dirty="0" err="1"/>
              <a:t>give.IMP</a:t>
            </a:r>
            <a:r>
              <a:rPr lang="en-GB" sz="2400" dirty="0"/>
              <a:t>}		him.DAT	</a:t>
            </a:r>
            <a:r>
              <a:rPr lang="en-GB" sz="2400" dirty="0" err="1"/>
              <a:t>book.ACC</a:t>
            </a:r>
            <a:endParaRPr lang="en-GB" sz="2400" dirty="0"/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400" dirty="0"/>
              <a:t>							‘Dima said give him the book.’</a:t>
            </a:r>
          </a:p>
          <a:p>
            <a:pPr marL="0" indent="0" defTabSz="91440">
              <a:buNone/>
            </a:pPr>
            <a:r>
              <a:rPr lang="en-GB" sz="2400" dirty="0"/>
              <a:t>One could try to attribute the unacceptability of imperative forms in (22B) and (23) to phi-feature mismatch, but Russian imperative forms can be used elsewhere, e.g., in counterfactuals like (24), where the purported feature mismatch isn’t an issue:</a:t>
            </a:r>
          </a:p>
          <a:p>
            <a:pPr marL="0" indent="0" defTabSz="91440">
              <a:buNone/>
            </a:pPr>
            <a:r>
              <a:rPr lang="en-GB" sz="2400" dirty="0"/>
              <a:t>(24)		</a:t>
            </a:r>
            <a:r>
              <a:rPr lang="en-GB" sz="2400" dirty="0" err="1"/>
              <a:t>Pridi</a:t>
            </a:r>
            <a:r>
              <a:rPr lang="en-GB" sz="2400" dirty="0"/>
              <a:t>									{</a:t>
            </a:r>
            <a:r>
              <a:rPr lang="en-GB" sz="2400" dirty="0" err="1"/>
              <a:t>ja</a:t>
            </a:r>
            <a:r>
              <a:rPr lang="en-GB" sz="2400" dirty="0"/>
              <a:t>	/	oni}				</a:t>
            </a:r>
            <a:r>
              <a:rPr lang="en-GB" sz="2400" dirty="0" err="1"/>
              <a:t>poran’še</a:t>
            </a:r>
            <a:r>
              <a:rPr lang="en-GB" sz="2400" dirty="0"/>
              <a:t>,		my		by					vs</a:t>
            </a:r>
            <a:r>
              <a:rPr lang="ru-RU" sz="2400" dirty="0"/>
              <a:t>ё		</a:t>
            </a:r>
            <a:r>
              <a:rPr lang="en-US" sz="2400" dirty="0" err="1"/>
              <a:t>uspeli</a:t>
            </a:r>
            <a:r>
              <a:rPr lang="en-US" sz="2400" dirty="0"/>
              <a:t>.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400" dirty="0"/>
              <a:t>							</a:t>
            </a:r>
            <a:r>
              <a:rPr lang="en-GB" sz="2400" dirty="0" err="1"/>
              <a:t>come.IMP</a:t>
            </a:r>
            <a:r>
              <a:rPr lang="en-GB" sz="2400" dirty="0"/>
              <a:t>		{I			/	they}		earlier						we		SUBJ		all			had-time-to-do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400" dirty="0"/>
              <a:t>							‘Had I/they come earlier, we would have had time to do everything.’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FBE0F2-7C92-F10B-DD61-C33531BA0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18A29-7262-4FB7-ACDC-14BC9518BB4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70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62EB10-C2FC-D947-3F1B-FC76ABDC30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aph of a graph of a graph&#10;&#10;AI-generated content may be incorrect.">
            <a:extLst>
              <a:ext uri="{FF2B5EF4-FFF2-40B4-BE49-F238E27FC236}">
                <a16:creationId xmlns:a16="http://schemas.microsoft.com/office/drawing/2014/main" id="{EED0934A-5E0B-343F-14E9-96BD004C905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381" y="2697480"/>
            <a:ext cx="3637393" cy="1463040"/>
          </a:xfrm>
          <a:prstGeom prst="rect">
            <a:avLst/>
          </a:prstGeom>
        </p:spPr>
      </p:pic>
      <p:pic>
        <p:nvPicPr>
          <p:cNvPr id="8" name="Picture 7" descr="A graph of a sound wave&#10;&#10;AI-generated content may be incorrect.">
            <a:extLst>
              <a:ext uri="{FF2B5EF4-FFF2-40B4-BE49-F238E27FC236}">
                <a16:creationId xmlns:a16="http://schemas.microsoft.com/office/drawing/2014/main" id="{E79B143D-F20A-E679-3049-5C7E7770042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380" y="4047496"/>
            <a:ext cx="3637393" cy="14630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7D14014-B0B4-CB2F-C6C3-40374233C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4711"/>
            <a:ext cx="10515600" cy="1004207"/>
          </a:xfrm>
        </p:spPr>
        <p:txBody>
          <a:bodyPr>
            <a:normAutofit/>
          </a:bodyPr>
          <a:lstStyle/>
          <a:p>
            <a:r>
              <a:rPr lang="en-US" sz="3600" dirty="0"/>
              <a:t>Further evidence of embedding: </a:t>
            </a:r>
            <a:r>
              <a:rPr lang="en-US" sz="3600" dirty="0" err="1"/>
              <a:t>echos</a:t>
            </a:r>
            <a:r>
              <a:rPr lang="en-US" sz="3600" dirty="0"/>
              <a:t> to imperatives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123FAA-70C6-36D7-513D-542068AD0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8918"/>
            <a:ext cx="10515600" cy="5038045"/>
          </a:xfrm>
        </p:spPr>
        <p:txBody>
          <a:bodyPr>
            <a:normAutofit/>
          </a:bodyPr>
          <a:lstStyle/>
          <a:p>
            <a:pPr marL="0" indent="0" defTabSz="91440">
              <a:buNone/>
            </a:pPr>
            <a:r>
              <a:rPr lang="en-GB" sz="2400" dirty="0"/>
              <a:t>So even if the problem with embedded imperatives is due to feature mismatch, it emerges specifically in the context of embedding under a speech report predicate, suggesting that </a:t>
            </a:r>
            <a:r>
              <a:rPr lang="en-GB" sz="2400" dirty="0" err="1">
                <a:highlight>
                  <a:srgbClr val="78CDE6"/>
                </a:highlight>
              </a:rPr>
              <a:t>echos</a:t>
            </a:r>
            <a:r>
              <a:rPr lang="en-GB" sz="2400" dirty="0">
                <a:highlight>
                  <a:srgbClr val="78CDE6"/>
                </a:highlight>
              </a:rPr>
              <a:t> to imperatives in Russian also involve such embedding</a:t>
            </a:r>
            <a:endParaRPr lang="en-GB" sz="2400" dirty="0"/>
          </a:p>
          <a:p>
            <a:pPr marL="0" indent="0" defTabSz="91440">
              <a:buNone/>
            </a:pPr>
            <a:r>
              <a:rPr lang="en-GB" sz="2400" dirty="0"/>
              <a:t>In other words, the structure of the </a:t>
            </a:r>
            <a:r>
              <a:rPr lang="en-GB" sz="2400" dirty="0" err="1"/>
              <a:t>echos</a:t>
            </a:r>
            <a:r>
              <a:rPr lang="en-GB" sz="2400" dirty="0"/>
              <a:t> in (22) is similar to the English paraphrases or indeed their Russian counterparts:</a:t>
            </a:r>
          </a:p>
          <a:p>
            <a:pPr marL="0" indent="0" defTabSz="91440">
              <a:buNone/>
            </a:pPr>
            <a:r>
              <a:rPr lang="en-GB" sz="2400" dirty="0"/>
              <a:t>(25)		a.		Ty												</a:t>
            </a:r>
            <a:r>
              <a:rPr lang="en-GB" sz="2400" dirty="0" err="1"/>
              <a:t>skazal</a:t>
            </a:r>
            <a:r>
              <a:rPr lang="en-GB" sz="2400" dirty="0"/>
              <a:t>		</a:t>
            </a:r>
            <a:r>
              <a:rPr lang="en-GB" sz="2400" dirty="0" err="1"/>
              <a:t>dat</a:t>
            </a:r>
            <a:r>
              <a:rPr lang="en-GB" sz="2400" dirty="0"/>
              <a:t>’							</a:t>
            </a:r>
            <a:r>
              <a:rPr lang="en-GB" sz="2400" dirty="0" err="1"/>
              <a:t>tebe</a:t>
            </a:r>
            <a:r>
              <a:rPr lang="en-GB" sz="2400" dirty="0"/>
              <a:t> 						</a:t>
            </a:r>
            <a:r>
              <a:rPr lang="en-GB" sz="2400" dirty="0" err="1"/>
              <a:t>kni</a:t>
            </a:r>
            <a:r>
              <a:rPr lang="en-GB" sz="2400" baseline="-25000" dirty="0" err="1"/>
              <a:t>Q</a:t>
            </a:r>
            <a:r>
              <a:rPr lang="en-GB" sz="2400" dirty="0" err="1"/>
              <a:t>gu</a:t>
            </a:r>
            <a:r>
              <a:rPr lang="en-GB" sz="2400" baseline="-25000" dirty="0" err="1"/>
              <a:t>L</a:t>
            </a:r>
            <a:r>
              <a:rPr lang="en-GB" sz="2400" baseline="-25000" dirty="0"/>
              <a:t>-L%</a:t>
            </a:r>
            <a:r>
              <a:rPr lang="en-GB" sz="2400" dirty="0"/>
              <a:t>?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400" dirty="0"/>
              <a:t>											</a:t>
            </a:r>
            <a:r>
              <a:rPr lang="en-GB" sz="2400" dirty="0" err="1"/>
              <a:t>you.NOM</a:t>
            </a:r>
            <a:r>
              <a:rPr lang="en-GB" sz="2400" dirty="0"/>
              <a:t>	said				give.INF		you.DAT	</a:t>
            </a:r>
            <a:r>
              <a:rPr lang="en-GB" sz="2400" dirty="0" err="1"/>
              <a:t>book.ACC</a:t>
            </a:r>
            <a:endParaRPr lang="en-GB" sz="2400" dirty="0"/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400" dirty="0"/>
              <a:t>											‘Did you tell [me] to give you a/the book?’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400" dirty="0"/>
              <a:t>							b.		</a:t>
            </a:r>
            <a:r>
              <a:rPr lang="en-GB" sz="2400" dirty="0" err="1"/>
              <a:t>Čto</a:t>
            </a:r>
            <a:r>
              <a:rPr lang="en-GB" sz="2400" baseline="-25000" dirty="0" err="1"/>
              <a:t>L</a:t>
            </a:r>
            <a:r>
              <a:rPr lang="en-GB" sz="2400" baseline="-25000" dirty="0"/>
              <a:t>*</a:t>
            </a:r>
            <a:r>
              <a:rPr lang="en-GB" sz="2400" dirty="0"/>
              <a:t>								ty												</a:t>
            </a:r>
            <a:r>
              <a:rPr lang="en-GB" sz="2400" dirty="0" err="1"/>
              <a:t>skazal</a:t>
            </a:r>
            <a:r>
              <a:rPr lang="en-GB" sz="2400" dirty="0"/>
              <a:t>		</a:t>
            </a:r>
            <a:r>
              <a:rPr lang="en-GB" sz="2400" dirty="0" err="1"/>
              <a:t>tebe</a:t>
            </a:r>
            <a:r>
              <a:rPr lang="en-GB" sz="2400" dirty="0"/>
              <a:t>						</a:t>
            </a:r>
            <a:r>
              <a:rPr lang="en-GB" sz="2400" dirty="0" err="1"/>
              <a:t>dat’</a:t>
            </a:r>
            <a:r>
              <a:rPr lang="en-GB" sz="2400" baseline="-25000" dirty="0" err="1"/>
              <a:t>H</a:t>
            </a:r>
            <a:r>
              <a:rPr lang="en-GB" sz="2400" baseline="-25000" dirty="0"/>
              <a:t>-H%</a:t>
            </a:r>
            <a:r>
              <a:rPr lang="en-GB" sz="2400" dirty="0"/>
              <a:t>?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400" dirty="0"/>
              <a:t>											</a:t>
            </a:r>
            <a:r>
              <a:rPr lang="en-GB" sz="2400" dirty="0" err="1"/>
              <a:t>what.ACC</a:t>
            </a:r>
            <a:r>
              <a:rPr lang="en-GB" sz="2400" dirty="0"/>
              <a:t>	</a:t>
            </a:r>
            <a:r>
              <a:rPr lang="en-GB" sz="2400" dirty="0" err="1"/>
              <a:t>you.NOM</a:t>
            </a:r>
            <a:r>
              <a:rPr lang="en-GB" sz="2400" dirty="0"/>
              <a:t>	said				you.DAT	give.INF	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400" dirty="0"/>
              <a:t>											‘What did you tell [me] to give you?’</a:t>
            </a:r>
          </a:p>
          <a:p>
            <a:pPr marL="0" indent="0" defTabSz="91440">
              <a:buNone/>
            </a:pPr>
            <a:endParaRPr lang="en-GB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18050E-C3E6-9D6E-A8B7-5C745B9F9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18A29-7262-4FB7-ACDC-14BC9518BB4C}" type="slidenum">
              <a:rPr lang="en-US" smtClean="0"/>
              <a:t>27</a:t>
            </a:fld>
            <a:endParaRPr lang="en-US"/>
          </a:p>
        </p:txBody>
      </p:sp>
      <p:pic>
        <p:nvPicPr>
          <p:cNvPr id="9" name="what-rise-you-said-you-give">
            <a:hlinkClick r:id="" action="ppaction://media"/>
            <a:extLst>
              <a:ext uri="{FF2B5EF4-FFF2-40B4-BE49-F238E27FC236}">
                <a16:creationId xmlns:a16="http://schemas.microsoft.com/office/drawing/2014/main" id="{FA90EA13-9F95-4D7F-F60E-393573A4A9C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606177" y="4026807"/>
            <a:ext cx="406400" cy="406400"/>
          </a:xfrm>
          <a:prstGeom prst="rect">
            <a:avLst/>
          </a:prstGeom>
        </p:spPr>
      </p:pic>
      <p:pic>
        <p:nvPicPr>
          <p:cNvPr id="10" name="you-said-give-you-book-q">
            <a:hlinkClick r:id="" action="ppaction://media"/>
            <a:extLst>
              <a:ext uri="{FF2B5EF4-FFF2-40B4-BE49-F238E27FC236}">
                <a16:creationId xmlns:a16="http://schemas.microsoft.com/office/drawing/2014/main" id="{AE9F0BCF-AD8B-E684-E1E2-589FF011C57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657640" y="30226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000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966F9E-4EFA-1A7D-CEF9-2DE8EDD895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CEB29-6653-C7F9-5266-A5A3FD385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4711"/>
            <a:ext cx="10515600" cy="1004207"/>
          </a:xfrm>
        </p:spPr>
        <p:txBody>
          <a:bodyPr>
            <a:normAutofit/>
          </a:bodyPr>
          <a:lstStyle/>
          <a:p>
            <a:r>
              <a:rPr lang="en-US" sz="3600" dirty="0"/>
              <a:t>Further evidence of embedding: </a:t>
            </a:r>
            <a:r>
              <a:rPr lang="en-US" sz="3600" dirty="0" err="1"/>
              <a:t>echos</a:t>
            </a:r>
            <a:r>
              <a:rPr lang="en-US" sz="3600" dirty="0"/>
              <a:t> to imperatives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6A163-EC50-8CBF-274C-87443C796A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8918"/>
            <a:ext cx="10515600" cy="5038045"/>
          </a:xfrm>
        </p:spPr>
        <p:txBody>
          <a:bodyPr>
            <a:normAutofit/>
          </a:bodyPr>
          <a:lstStyle/>
          <a:p>
            <a:pPr marL="0" indent="0" defTabSz="91440">
              <a:buNone/>
            </a:pPr>
            <a:r>
              <a:rPr lang="en-US" sz="2400" dirty="0"/>
              <a:t>Note that polar </a:t>
            </a:r>
            <a:r>
              <a:rPr lang="en-US" sz="2400" dirty="0" err="1"/>
              <a:t>echos</a:t>
            </a:r>
            <a:r>
              <a:rPr lang="en-US" sz="2400" dirty="0"/>
              <a:t> to imperatives once again have the Q-Peak, but it’s not just a Q-Peak slapped directly onto an imperative (again, potentially pointing at a presence of an embedding predicate) </a:t>
            </a:r>
          </a:p>
          <a:p>
            <a:pPr marL="0" indent="0" defTabSz="91440">
              <a:buNone/>
            </a:pPr>
            <a:r>
              <a:rPr lang="en-US" sz="2400" dirty="0">
                <a:highlight>
                  <a:srgbClr val="78CDE6"/>
                </a:highlight>
              </a:rPr>
              <a:t>Q-Peak-marked imperatives exist, but they are used as friendly requests</a:t>
            </a:r>
            <a:r>
              <a:rPr lang="en-US" sz="2400" dirty="0"/>
              <a:t> (Esipova 2024) and </a:t>
            </a:r>
            <a:r>
              <a:rPr lang="en-US" sz="2400" dirty="0">
                <a:highlight>
                  <a:srgbClr val="78CDE6"/>
                </a:highlight>
              </a:rPr>
              <a:t>cannot have echo interpretations</a:t>
            </a:r>
            <a:r>
              <a:rPr lang="en-US" sz="2400" dirty="0"/>
              <a:t> (cf. English rising imperatives that can have both interpretations without changes to the verb form)</a:t>
            </a:r>
          </a:p>
          <a:p>
            <a:pPr marL="0" indent="0" defTabSz="91440">
              <a:buNone/>
            </a:pPr>
            <a:r>
              <a:rPr lang="en-US" sz="2400" dirty="0"/>
              <a:t>(26)		Nalej														</a:t>
            </a:r>
            <a:r>
              <a:rPr lang="en-US" sz="2400" dirty="0" err="1"/>
              <a:t>mne</a:t>
            </a:r>
            <a:r>
              <a:rPr lang="en-US" sz="2400" dirty="0"/>
              <a:t>						</a:t>
            </a:r>
            <a:r>
              <a:rPr lang="en-US" sz="2400" dirty="0" err="1"/>
              <a:t>glintvejna</a:t>
            </a:r>
            <a:endParaRPr lang="en-US" sz="2400" dirty="0"/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400" dirty="0"/>
              <a:t>							pour.IMP.SG/T		me.DAT		mulled-</a:t>
            </a:r>
            <a:r>
              <a:rPr lang="en-US" sz="2400" dirty="0" err="1"/>
              <a:t>wine.GEN</a:t>
            </a:r>
            <a:endParaRPr lang="en-US" sz="2400" dirty="0"/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400" dirty="0"/>
              <a:t>							a.		Command (default interpretation)			b.		Request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400" dirty="0"/>
              <a:t>											(‘Pour me mulled wine!’)																			(≈‘Pour me mulled wine[, will you]?’)</a:t>
            </a:r>
          </a:p>
          <a:p>
            <a:pPr marL="0" indent="0" defTabSz="91440">
              <a:buNone/>
            </a:pPr>
            <a:endParaRPr lang="en-GB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C2B090-DDE1-AA2A-5AEE-7B31A8048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18A29-7262-4FB7-ACDC-14BC9518BB4C}" type="slidenum">
              <a:rPr lang="en-US" smtClean="0"/>
              <a:t>28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CACD3B-4C00-51D2-C984-95034A965CF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801" y="4810715"/>
            <a:ext cx="3637393" cy="1463040"/>
          </a:xfrm>
          <a:prstGeom prst="rect">
            <a:avLst/>
          </a:prstGeom>
        </p:spPr>
      </p:pic>
      <p:pic>
        <p:nvPicPr>
          <p:cNvPr id="6" name="Picture 5" descr="A graph of a sound wave&#10;&#10;Description automatically generated">
            <a:extLst>
              <a:ext uri="{FF2B5EF4-FFF2-40B4-BE49-F238E27FC236}">
                <a16:creationId xmlns:a16="http://schemas.microsoft.com/office/drawing/2014/main" id="{16B552E9-7FB3-250E-A6B2-8D079E59A19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928" y="4810715"/>
            <a:ext cx="3637393" cy="1463040"/>
          </a:xfrm>
          <a:prstGeom prst="rect">
            <a:avLst/>
          </a:prstGeom>
        </p:spPr>
      </p:pic>
      <p:pic>
        <p:nvPicPr>
          <p:cNvPr id="7" name="pour-imp-h">
            <a:hlinkClick r:id="" action="ppaction://media"/>
            <a:extLst>
              <a:ext uri="{FF2B5EF4-FFF2-40B4-BE49-F238E27FC236}">
                <a16:creationId xmlns:a16="http://schemas.microsoft.com/office/drawing/2014/main" id="{86EFAD54-7621-54AD-4F2A-81C0F4CB7D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100121" y="4404315"/>
            <a:ext cx="406400" cy="406400"/>
          </a:xfrm>
          <a:prstGeom prst="rect">
            <a:avLst/>
          </a:prstGeom>
        </p:spPr>
      </p:pic>
      <p:pic>
        <p:nvPicPr>
          <p:cNvPr id="8" name="pour-imp-q">
            <a:hlinkClick r:id="" action="ppaction://media"/>
            <a:extLst>
              <a:ext uri="{FF2B5EF4-FFF2-40B4-BE49-F238E27FC236}">
                <a16:creationId xmlns:a16="http://schemas.microsoft.com/office/drawing/2014/main" id="{D99AA2B4-C483-BABE-4257-C44EDD6DE62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34215" y="440431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383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C6F354-15FF-A664-A80A-A1334FE92A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B2BA33E-CF7A-CC48-E900-48C6AFEA37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88258"/>
            <a:ext cx="10515600" cy="54887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Intro</a:t>
            </a:r>
          </a:p>
          <a:p>
            <a:pPr marL="0" indent="0">
              <a:buNone/>
            </a:pPr>
            <a:r>
              <a:rPr lang="en-US" sz="2400" dirty="0"/>
              <a:t>Non-echo questions in Russian</a:t>
            </a:r>
          </a:p>
          <a:p>
            <a:pPr marL="0" indent="0">
              <a:buNone/>
            </a:pPr>
            <a:r>
              <a:rPr lang="en-US" sz="2400" dirty="0" err="1"/>
              <a:t>Echos</a:t>
            </a:r>
            <a:r>
              <a:rPr lang="en-US" sz="2400" dirty="0"/>
              <a:t> to questions in Russian</a:t>
            </a:r>
          </a:p>
          <a:p>
            <a:pPr marL="0" indent="0">
              <a:buNone/>
            </a:pPr>
            <a:r>
              <a:rPr lang="en-US" sz="2400" dirty="0" err="1"/>
              <a:t>Echos</a:t>
            </a:r>
            <a:r>
              <a:rPr lang="en-US" sz="2400" dirty="0"/>
              <a:t> to assertions in Russian</a:t>
            </a:r>
          </a:p>
          <a:p>
            <a:pPr marL="0" indent="0">
              <a:buNone/>
            </a:pPr>
            <a:r>
              <a:rPr lang="en-US" sz="2400" dirty="0" err="1"/>
              <a:t>Echos</a:t>
            </a:r>
            <a:r>
              <a:rPr lang="en-US" sz="2400" dirty="0"/>
              <a:t> to imperatives in Russian</a:t>
            </a:r>
          </a:p>
          <a:p>
            <a:pPr marL="0" indent="0">
              <a:buNone/>
            </a:pPr>
            <a:r>
              <a:rPr lang="en-US" sz="2400" b="1" dirty="0"/>
              <a:t>Rising declaratives in Russian</a:t>
            </a:r>
          </a:p>
          <a:p>
            <a:pPr marL="0" indent="0">
              <a:buNone/>
            </a:pPr>
            <a:r>
              <a:rPr lang="en-US" sz="2400" dirty="0"/>
              <a:t>Outro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063D601-9BF1-5FFB-E1DF-9182E2175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1A8-F9E5-40EC-91A8-1269AD87173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971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CDC74B-5F6C-5144-9EDC-37477F7FA3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73E39-6C9B-5B29-26B5-79C04AD0F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4711"/>
            <a:ext cx="10515600" cy="1004207"/>
          </a:xfrm>
        </p:spPr>
        <p:txBody>
          <a:bodyPr>
            <a:normAutofit/>
          </a:bodyPr>
          <a:lstStyle/>
          <a:p>
            <a:r>
              <a:rPr lang="en-US" sz="3600" dirty="0"/>
              <a:t>Echo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234030-48B5-44D1-F8D2-039135AAD4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8918"/>
            <a:ext cx="10515600" cy="5038045"/>
          </a:xfrm>
        </p:spPr>
        <p:txBody>
          <a:bodyPr>
            <a:normAutofit fontScale="92500" lnSpcReduction="10000"/>
          </a:bodyPr>
          <a:lstStyle/>
          <a:p>
            <a:pPr marL="0" indent="0" defTabSz="91440">
              <a:buNone/>
            </a:pPr>
            <a:r>
              <a:rPr lang="en-GB" sz="2400" dirty="0">
                <a:highlight>
                  <a:srgbClr val="78CDE6"/>
                </a:highlight>
              </a:rPr>
              <a:t>Echo questions</a:t>
            </a:r>
            <a:r>
              <a:rPr lang="en-GB" sz="2400" dirty="0"/>
              <a:t>, or </a:t>
            </a:r>
            <a:r>
              <a:rPr lang="en-GB" sz="2400" dirty="0" err="1">
                <a:highlight>
                  <a:srgbClr val="78CDE6"/>
                </a:highlight>
              </a:rPr>
              <a:t>echos</a:t>
            </a:r>
            <a:r>
              <a:rPr lang="en-GB" sz="2400" dirty="0"/>
              <a:t> for short, ask the addressee to clarify the utterance they just produced by repeating the antecedent utterance or some part of it</a:t>
            </a:r>
          </a:p>
          <a:p>
            <a:pPr marL="0" indent="0" defTabSz="91440">
              <a:buNone/>
            </a:pPr>
            <a:r>
              <a:rPr lang="en-GB" sz="2400" dirty="0"/>
              <a:t>We can have </a:t>
            </a:r>
            <a:r>
              <a:rPr lang="en-GB" sz="2400" dirty="0" err="1"/>
              <a:t>echos</a:t>
            </a:r>
            <a:r>
              <a:rPr lang="en-GB" sz="2400" dirty="0"/>
              <a:t>: </a:t>
            </a:r>
          </a:p>
          <a:p>
            <a:pPr defTabSz="91440"/>
            <a:r>
              <a:rPr lang="en-GB" sz="2400" dirty="0"/>
              <a:t>triggered by </a:t>
            </a:r>
            <a:r>
              <a:rPr lang="en-GB" sz="2400" dirty="0">
                <a:highlight>
                  <a:srgbClr val="78CDE6"/>
                </a:highlight>
              </a:rPr>
              <a:t>the speaker not (properly) hearing (part of) what was said or to signal surprise</a:t>
            </a:r>
            <a:r>
              <a:rPr lang="en-GB" sz="2400" dirty="0"/>
              <a:t>—for now, let’s set these distinctions aside</a:t>
            </a:r>
          </a:p>
          <a:p>
            <a:pPr defTabSz="91440"/>
            <a:r>
              <a:rPr lang="en-GB" sz="2400" dirty="0">
                <a:highlight>
                  <a:srgbClr val="78CDE6"/>
                </a:highlight>
              </a:rPr>
              <a:t>polar</a:t>
            </a:r>
            <a:r>
              <a:rPr lang="en-GB" sz="2400" dirty="0"/>
              <a:t> (asking if their sentence radical matches the antecedent utterance) and </a:t>
            </a:r>
            <a:r>
              <a:rPr lang="en-GB" sz="2400" dirty="0" err="1">
                <a:highlight>
                  <a:srgbClr val="78CDE6"/>
                </a:highlight>
              </a:rPr>
              <a:t>wh-echos</a:t>
            </a:r>
            <a:r>
              <a:rPr lang="en-GB" sz="2400" dirty="0"/>
              <a:t> (asking a </a:t>
            </a:r>
            <a:r>
              <a:rPr lang="en-GB" sz="2400" dirty="0" err="1"/>
              <a:t>wh</a:t>
            </a:r>
            <a:r>
              <a:rPr lang="en-GB" sz="2400" dirty="0"/>
              <a:t>-question about some part of the antecedent utterance)</a:t>
            </a:r>
          </a:p>
          <a:p>
            <a:pPr defTabSz="91440"/>
            <a:r>
              <a:rPr lang="en-GB" sz="2400" dirty="0"/>
              <a:t>to </a:t>
            </a:r>
            <a:r>
              <a:rPr lang="en-GB" sz="2400" dirty="0">
                <a:highlight>
                  <a:srgbClr val="78CDE6"/>
                </a:highlight>
              </a:rPr>
              <a:t>antecedent utterances of different sentence types</a:t>
            </a:r>
          </a:p>
          <a:p>
            <a:pPr marL="0" indent="0" defTabSz="91440">
              <a:buNone/>
            </a:pPr>
            <a:r>
              <a:rPr lang="en-GB" sz="2400" dirty="0"/>
              <a:t>(1)		a.		A:		I gave you a book. 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400" dirty="0"/>
              <a:t>									B:		{You gave me a book? / You gave me what? / What did you give me?}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400" dirty="0"/>
              <a:t>					b.		A:		Did you give me a book? 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400" dirty="0"/>
              <a:t>									B:		{Did I give you a book? / Did I give you what?}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400" dirty="0"/>
              <a:t>					c.		A:		What did you give me?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400" dirty="0"/>
              <a:t>									B:		{What did I give you? / What did I what?}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400" dirty="0"/>
              <a:t>					d.		A:		Give me a book. 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400" dirty="0"/>
              <a:t>									B:		{Give you a book? / Give you what?}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C0E647-2EB3-FB9A-73BF-60F5A33EF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18A29-7262-4FB7-ACDC-14BC9518BB4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476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5323CD-68DB-9AE6-CD99-6D18272A6E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DF984-F0FB-25C0-CDFD-669157B06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4711"/>
            <a:ext cx="10515600" cy="1004207"/>
          </a:xfrm>
        </p:spPr>
        <p:txBody>
          <a:bodyPr>
            <a:normAutofit/>
          </a:bodyPr>
          <a:lstStyle/>
          <a:p>
            <a:r>
              <a:rPr lang="en-US" sz="3600" dirty="0"/>
              <a:t>Does Russian have rising declaratives?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2677B3-0D8E-A4EB-2D9A-DB934174BF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8918"/>
            <a:ext cx="10515600" cy="50380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In English, polar </a:t>
            </a:r>
            <a:r>
              <a:rPr lang="en-GB" sz="2400" dirty="0" err="1"/>
              <a:t>echos</a:t>
            </a:r>
            <a:r>
              <a:rPr lang="en-GB" sz="2400" dirty="0"/>
              <a:t> to assertions are typically </a:t>
            </a:r>
            <a:r>
              <a:rPr lang="en-GB" sz="2400" dirty="0">
                <a:highlight>
                  <a:srgbClr val="78CDE6"/>
                </a:highlight>
              </a:rPr>
              <a:t>rising declaratives</a:t>
            </a:r>
          </a:p>
          <a:p>
            <a:pPr marL="0" indent="0">
              <a:buNone/>
            </a:pPr>
            <a:r>
              <a:rPr lang="en-GB" sz="2400" dirty="0"/>
              <a:t>In Russian, rising declaratives (again, rise into a high plateau) are used much less frequently than in English, but </a:t>
            </a:r>
            <a:r>
              <a:rPr lang="en-GB" sz="2400" dirty="0">
                <a:highlight>
                  <a:srgbClr val="78CDE6"/>
                </a:highlight>
              </a:rPr>
              <a:t>both rising declaratives and DSQs with a sentence-level Q-Peak can be used as what Esipova &amp; Romero (2023) call “explanation-seeking questions”</a:t>
            </a:r>
            <a:r>
              <a:rPr lang="en-GB" sz="2400" dirty="0"/>
              <a:t>, although rising declaratives tend to sound more surprised:</a:t>
            </a:r>
          </a:p>
          <a:p>
            <a:pPr marL="0" indent="0" defTabSz="91440">
              <a:buNone/>
            </a:pPr>
            <a:r>
              <a:rPr lang="en-GB" sz="2400" dirty="0"/>
              <a:t>(</a:t>
            </a:r>
            <a:r>
              <a:rPr lang="en-US" sz="2400" dirty="0"/>
              <a:t>27</a:t>
            </a:r>
            <a:r>
              <a:rPr lang="en-GB" sz="2400" dirty="0"/>
              <a:t>) 	</a:t>
            </a:r>
            <a:r>
              <a:rPr lang="en-US" sz="2400" i="1" dirty="0"/>
              <a:t>Context: </a:t>
            </a:r>
            <a:r>
              <a:rPr lang="en-GB" sz="2400" i="1" dirty="0"/>
              <a:t>We’re having dinner. I stepped away to go to the bathroom and come 							back to a glass of mulled wine next to my plate. I am asking what the 																			explanation for this is: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400" i="1" dirty="0"/>
              <a:t>							</a:t>
            </a:r>
            <a:r>
              <a:rPr lang="en-GB" sz="2400" dirty="0"/>
              <a:t>Ty																				</a:t>
            </a:r>
            <a:r>
              <a:rPr lang="en-GB" sz="2400" dirty="0" err="1"/>
              <a:t>nalil</a:t>
            </a:r>
            <a:r>
              <a:rPr lang="en-GB" sz="2400" dirty="0"/>
              <a:t>																		</a:t>
            </a:r>
            <a:r>
              <a:rPr lang="en-GB" sz="2400" dirty="0" err="1"/>
              <a:t>mne</a:t>
            </a:r>
            <a:r>
              <a:rPr lang="en-GB" sz="2400" dirty="0"/>
              <a:t>						</a:t>
            </a:r>
            <a:r>
              <a:rPr lang="en-GB" sz="2400" dirty="0" err="1"/>
              <a:t>glintvejna</a:t>
            </a:r>
            <a:r>
              <a:rPr lang="en-GB" sz="2400" dirty="0"/>
              <a:t>?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400" dirty="0"/>
              <a:t>							you.SG/T.NOM		</a:t>
            </a:r>
            <a:r>
              <a:rPr lang="en-GB" sz="2400" dirty="0" err="1"/>
              <a:t>pour.PAST.SG.M</a:t>
            </a:r>
            <a:r>
              <a:rPr lang="en-GB" sz="2400" dirty="0"/>
              <a:t>		me.DAT		mulled-</a:t>
            </a:r>
            <a:r>
              <a:rPr lang="en-GB" sz="2400" dirty="0" err="1"/>
              <a:t>wine.GEN</a:t>
            </a:r>
            <a:endParaRPr lang="en-GB" sz="2400" dirty="0"/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400" dirty="0"/>
              <a:t>							‘[What is the explanation for this?] 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400" dirty="0"/>
              <a:t>							{Did you pour me mulled wine? / You poured me mulled wine?}’</a:t>
            </a:r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C79CCF-9992-BF0A-4D79-B2E803455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18A29-7262-4FB7-ACDC-14BC9518BB4C}" type="slidenum">
              <a:rPr lang="en-US" smtClean="0"/>
              <a:t>30</a:t>
            </a:fld>
            <a:endParaRPr lang="en-US"/>
          </a:p>
        </p:txBody>
      </p:sp>
      <p:pic>
        <p:nvPicPr>
          <p:cNvPr id="5" name="Picture 4" descr="A graph of a sound wave&#10;&#10;Description automatically generated">
            <a:extLst>
              <a:ext uri="{FF2B5EF4-FFF2-40B4-BE49-F238E27FC236}">
                <a16:creationId xmlns:a16="http://schemas.microsoft.com/office/drawing/2014/main" id="{5D1A7F3A-B938-AE51-5CAA-FD762289AA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206" y="5357553"/>
            <a:ext cx="3637393" cy="1463040"/>
          </a:xfrm>
          <a:prstGeom prst="rect">
            <a:avLst/>
          </a:prstGeom>
        </p:spPr>
      </p:pic>
      <p:pic>
        <p:nvPicPr>
          <p:cNvPr id="6" name="Picture 5" descr="A graph of a waveform&#10;&#10;Description automatically generated with medium confidence">
            <a:extLst>
              <a:ext uri="{FF2B5EF4-FFF2-40B4-BE49-F238E27FC236}">
                <a16:creationId xmlns:a16="http://schemas.microsoft.com/office/drawing/2014/main" id="{4644C162-6765-483C-BEBF-7B6388D6C12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106" y="5357553"/>
            <a:ext cx="3637393" cy="1463040"/>
          </a:xfrm>
          <a:prstGeom prst="rect">
            <a:avLst/>
          </a:prstGeom>
        </p:spPr>
      </p:pic>
      <p:pic>
        <p:nvPicPr>
          <p:cNvPr id="7" name="pour-rise">
            <a:hlinkClick r:id="" action="ppaction://media"/>
            <a:extLst>
              <a:ext uri="{FF2B5EF4-FFF2-40B4-BE49-F238E27FC236}">
                <a16:creationId xmlns:a16="http://schemas.microsoft.com/office/drawing/2014/main" id="{4161E2E7-0C78-A4E0-FAC3-454FB666D94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072353" y="5421472"/>
            <a:ext cx="406400" cy="406400"/>
          </a:xfrm>
          <a:prstGeom prst="rect">
            <a:avLst/>
          </a:prstGeom>
        </p:spPr>
      </p:pic>
      <p:pic>
        <p:nvPicPr>
          <p:cNvPr id="8" name="pour-expl">
            <a:hlinkClick r:id="" action="ppaction://media"/>
            <a:extLst>
              <a:ext uri="{FF2B5EF4-FFF2-40B4-BE49-F238E27FC236}">
                <a16:creationId xmlns:a16="http://schemas.microsoft.com/office/drawing/2014/main" id="{108FEAAE-D9C9-EEF6-41B4-9AFB5CCCBA6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272452" y="542147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457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7EEB21-08B8-2220-EC24-0519A4CB05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CF4FA-E4BA-5A6B-9AFE-B1FC9B323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4711"/>
            <a:ext cx="10515600" cy="1004207"/>
          </a:xfrm>
        </p:spPr>
        <p:txBody>
          <a:bodyPr>
            <a:normAutofit/>
          </a:bodyPr>
          <a:lstStyle/>
          <a:p>
            <a:r>
              <a:rPr lang="en-US" sz="3600" dirty="0"/>
              <a:t>Can rising declaratives be </a:t>
            </a:r>
            <a:r>
              <a:rPr lang="en-US" sz="3600" dirty="0" err="1"/>
              <a:t>echos</a:t>
            </a:r>
            <a:r>
              <a:rPr lang="en-US" sz="3600" dirty="0"/>
              <a:t> to assertions?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36EB76-F3C9-2DC3-012B-0E4B15E9B3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8918"/>
            <a:ext cx="10515600" cy="5038045"/>
          </a:xfrm>
        </p:spPr>
        <p:txBody>
          <a:bodyPr>
            <a:normAutofit/>
          </a:bodyPr>
          <a:lstStyle/>
          <a:p>
            <a:pPr marL="0" indent="0" defTabSz="91440">
              <a:buNone/>
            </a:pPr>
            <a:r>
              <a:rPr lang="en-US" sz="2400" dirty="0"/>
              <a:t>While the judgements are a bit tentative, I think </a:t>
            </a:r>
            <a:r>
              <a:rPr lang="en-US" sz="2400" dirty="0">
                <a:highlight>
                  <a:srgbClr val="78CDE6"/>
                </a:highlight>
              </a:rPr>
              <a:t>rising declaratives can also be used as </a:t>
            </a:r>
            <a:r>
              <a:rPr lang="en-US" sz="2400" dirty="0" err="1">
                <a:highlight>
                  <a:srgbClr val="78CDE6"/>
                </a:highlight>
              </a:rPr>
              <a:t>echos</a:t>
            </a:r>
            <a:r>
              <a:rPr lang="en-US" sz="2400" dirty="0">
                <a:highlight>
                  <a:srgbClr val="78CDE6"/>
                </a:highlight>
              </a:rPr>
              <a:t> to assertions, but they sound more incredulous rather than genuinely confused about the antecedent</a:t>
            </a:r>
            <a:r>
              <a:rPr lang="en-US" sz="2400" dirty="0"/>
              <a:t> ((L+)H* H-H% is also possible with rising declaratives in Russian, and these sound extra incredulous):</a:t>
            </a:r>
          </a:p>
          <a:p>
            <a:pPr marL="0" indent="0" defTabSz="91440">
              <a:buClr>
                <a:schemeClr val="tx1"/>
              </a:buClr>
              <a:buNone/>
            </a:pPr>
            <a:r>
              <a:rPr lang="en-GB" sz="2400" dirty="0"/>
              <a:t>(</a:t>
            </a:r>
            <a:r>
              <a:rPr lang="en-US" sz="2400" dirty="0"/>
              <a:t>28</a:t>
            </a:r>
            <a:r>
              <a:rPr lang="en-GB" sz="2400" dirty="0"/>
              <a:t>)		A:		</a:t>
            </a:r>
            <a:r>
              <a:rPr lang="en-US" sz="2400" dirty="0"/>
              <a:t>Ljudmila											</a:t>
            </a:r>
            <a:r>
              <a:rPr lang="en-US" sz="2400" dirty="0" err="1"/>
              <a:t>pozvonila</a:t>
            </a:r>
            <a:r>
              <a:rPr lang="en-US" sz="2400" dirty="0"/>
              <a:t>		Nine.</a:t>
            </a:r>
          </a:p>
          <a:p>
            <a:pPr marL="0" indent="0" defTabSz="9144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2400" dirty="0"/>
              <a:t>										</a:t>
            </a:r>
            <a:r>
              <a:rPr lang="en-US" sz="2400" dirty="0" err="1"/>
              <a:t>Lyudmila.NOM</a:t>
            </a:r>
            <a:r>
              <a:rPr lang="en-US" sz="2400" dirty="0"/>
              <a:t> 		called							Nina.DAT</a:t>
            </a:r>
          </a:p>
          <a:p>
            <a:pPr marL="0" indent="0" defTabSz="9144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2400" dirty="0"/>
              <a:t>										‘Lyudmila called Nina.’</a:t>
            </a:r>
          </a:p>
          <a:p>
            <a:pPr marL="0" indent="0" defTabSz="9144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2400" dirty="0"/>
              <a:t>						B:		(</a:t>
            </a:r>
            <a:r>
              <a:rPr lang="en-US" sz="2400" dirty="0" err="1"/>
              <a:t>i</a:t>
            </a:r>
            <a:r>
              <a:rPr lang="en-US" sz="2400" dirty="0"/>
              <a:t>)		(</a:t>
            </a:r>
            <a:r>
              <a:rPr lang="en-US" sz="2400" dirty="0" err="1"/>
              <a:t>Čto-čto</a:t>
            </a:r>
            <a:r>
              <a:rPr lang="en-US" sz="2400" baseline="-25000" dirty="0" err="1"/>
              <a:t>L</a:t>
            </a:r>
            <a:r>
              <a:rPr lang="en-US" sz="2400" baseline="-25000" dirty="0"/>
              <a:t>* H-H%</a:t>
            </a:r>
            <a:r>
              <a:rPr lang="en-US" sz="2400" dirty="0"/>
              <a:t>?)	Ljudmila										</a:t>
            </a:r>
            <a:r>
              <a:rPr lang="en-US" sz="2400" dirty="0" err="1"/>
              <a:t>pozvonila</a:t>
            </a:r>
            <a:r>
              <a:rPr lang="en-US" sz="2400" dirty="0"/>
              <a:t>		</a:t>
            </a:r>
            <a:r>
              <a:rPr lang="en-US" sz="2400" dirty="0" err="1"/>
              <a:t>Ni</a:t>
            </a:r>
            <a:r>
              <a:rPr lang="en-US" sz="2400" baseline="-25000" dirty="0" err="1"/>
              <a:t>L</a:t>
            </a:r>
            <a:r>
              <a:rPr lang="en-US" sz="2400" baseline="-25000" dirty="0"/>
              <a:t>*</a:t>
            </a:r>
            <a:r>
              <a:rPr lang="en-US" sz="2400" dirty="0" err="1"/>
              <a:t>ne</a:t>
            </a:r>
            <a:r>
              <a:rPr lang="en-US" sz="2400" baseline="-25000" dirty="0" err="1"/>
              <a:t>H</a:t>
            </a:r>
            <a:r>
              <a:rPr lang="en-US" sz="2400" baseline="-25000" dirty="0"/>
              <a:t>-H%</a:t>
            </a:r>
            <a:r>
              <a:rPr lang="en-US" sz="2400" dirty="0"/>
              <a:t>?</a:t>
            </a:r>
          </a:p>
          <a:p>
            <a:pPr marL="0" indent="0" defTabSz="9144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2400" dirty="0"/>
              <a:t>														(what-what)					</a:t>
            </a:r>
            <a:r>
              <a:rPr lang="en-US" sz="2400" dirty="0" err="1"/>
              <a:t>Lyudmila.NOM</a:t>
            </a:r>
            <a:r>
              <a:rPr lang="en-US" sz="2400" dirty="0"/>
              <a:t>		called						Nina.DAT</a:t>
            </a:r>
          </a:p>
          <a:p>
            <a:pPr marL="0" indent="0" defTabSz="9144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2400" dirty="0"/>
              <a:t>														‘(What?) [Lyudmila called Nina]</a:t>
            </a:r>
            <a:r>
              <a:rPr lang="en-US" sz="2400" baseline="-25000" dirty="0"/>
              <a:t>F</a:t>
            </a:r>
            <a:r>
              <a:rPr lang="en-US" sz="2400" dirty="0"/>
              <a:t>?’</a:t>
            </a:r>
          </a:p>
          <a:p>
            <a:pPr marL="0" indent="0" defTabSz="9144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2400" dirty="0"/>
              <a:t>										(ii)		(</a:t>
            </a:r>
            <a:r>
              <a:rPr lang="en-US" sz="2400" dirty="0" err="1"/>
              <a:t>Kto</a:t>
            </a:r>
            <a:r>
              <a:rPr lang="en-US" sz="2400" baseline="-25000" dirty="0" err="1"/>
              <a:t>L</a:t>
            </a:r>
            <a:r>
              <a:rPr lang="en-US" sz="2400" baseline="-25000" dirty="0"/>
              <a:t>*</a:t>
            </a:r>
            <a:r>
              <a:rPr lang="en-US" sz="2400" dirty="0"/>
              <a:t>		</a:t>
            </a:r>
            <a:r>
              <a:rPr lang="en-US" sz="2400" dirty="0" err="1"/>
              <a:t>pozvonil</a:t>
            </a:r>
            <a:r>
              <a:rPr lang="en-US" sz="2400" dirty="0"/>
              <a:t>		</a:t>
            </a:r>
            <a:r>
              <a:rPr lang="en-US" sz="2400" dirty="0" err="1"/>
              <a:t>Nine</a:t>
            </a:r>
            <a:r>
              <a:rPr lang="en-US" sz="2400" baseline="-25000" dirty="0" err="1"/>
              <a:t>H</a:t>
            </a:r>
            <a:r>
              <a:rPr lang="en-US" sz="2400" baseline="-25000" dirty="0"/>
              <a:t>-H%</a:t>
            </a:r>
            <a:r>
              <a:rPr lang="en-US" sz="2400" dirty="0"/>
              <a:t>?	)		Ljudmi</a:t>
            </a:r>
            <a:r>
              <a:rPr lang="en-US" sz="2400" baseline="-25000" dirty="0"/>
              <a:t>L*</a:t>
            </a:r>
            <a:r>
              <a:rPr lang="en-US" sz="2400" dirty="0"/>
              <a:t>la</a:t>
            </a:r>
            <a:r>
              <a:rPr lang="ru-RU" sz="2400" dirty="0"/>
              <a:t>	</a:t>
            </a:r>
            <a:r>
              <a:rPr lang="en-US" sz="2400" dirty="0"/>
              <a:t>	(</a:t>
            </a:r>
            <a:r>
              <a:rPr lang="en-US" sz="2400" dirty="0" err="1"/>
              <a:t>pozvonila</a:t>
            </a:r>
            <a:r>
              <a:rPr lang="en-US" sz="2400" dirty="0"/>
              <a:t>		Nine)</a:t>
            </a:r>
            <a:r>
              <a:rPr lang="en-US" sz="2400" baseline="-25000" dirty="0"/>
              <a:t>H-H%</a:t>
            </a:r>
            <a:r>
              <a:rPr lang="en-US" sz="2400" dirty="0"/>
              <a:t>?</a:t>
            </a:r>
          </a:p>
          <a:p>
            <a:pPr marL="0" indent="0" defTabSz="9144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2400" dirty="0"/>
              <a:t>															(who		called					Nina.DAT)		Lyudmila			(called						Nina.DAT)</a:t>
            </a:r>
          </a:p>
          <a:p>
            <a:pPr marL="0" indent="0" defTabSz="9144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2400" dirty="0"/>
              <a:t>															‘(Who called Nina?) [Lyudmila]</a:t>
            </a:r>
            <a:r>
              <a:rPr lang="en-US" sz="2400" baseline="-25000" dirty="0"/>
              <a:t>F</a:t>
            </a:r>
            <a:r>
              <a:rPr lang="en-US" sz="2400" dirty="0"/>
              <a:t> called Nina?’</a:t>
            </a:r>
          </a:p>
          <a:p>
            <a:pPr marL="457200" lvl="1" indent="0" defTabSz="9144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06E0A2-90C0-CD35-98F0-F12161A05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18A29-7262-4FB7-ACDC-14BC9518BB4C}" type="slidenum">
              <a:rPr lang="en-US" smtClean="0"/>
              <a:t>31</a:t>
            </a:fld>
            <a:endParaRPr lang="en-US"/>
          </a:p>
        </p:txBody>
      </p:sp>
      <p:pic>
        <p:nvPicPr>
          <p:cNvPr id="10" name="what-what-l-called-n-rise">
            <a:hlinkClick r:id="" action="ppaction://media"/>
            <a:extLst>
              <a:ext uri="{FF2B5EF4-FFF2-40B4-BE49-F238E27FC236}">
                <a16:creationId xmlns:a16="http://schemas.microsoft.com/office/drawing/2014/main" id="{9A215322-C7BD-F672-0F76-5E82904BCE9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894739" y="3579126"/>
            <a:ext cx="406400" cy="406400"/>
          </a:xfrm>
          <a:prstGeom prst="rect">
            <a:avLst/>
          </a:prstGeom>
        </p:spPr>
      </p:pic>
      <p:pic>
        <p:nvPicPr>
          <p:cNvPr id="11" name="who-rise-called-n-l-rise-called-n">
            <a:hlinkClick r:id="" action="ppaction://media"/>
            <a:extLst>
              <a:ext uri="{FF2B5EF4-FFF2-40B4-BE49-F238E27FC236}">
                <a16:creationId xmlns:a16="http://schemas.microsoft.com/office/drawing/2014/main" id="{AC909917-AA4B-E0FE-8DA7-EB2120FD0FE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882714" y="455838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314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46A027-DC5B-04DD-8861-2BB1514546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F1326-3B3C-9F88-1BE9-114A262EC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4711"/>
            <a:ext cx="10515600" cy="1004207"/>
          </a:xfrm>
        </p:spPr>
        <p:txBody>
          <a:bodyPr>
            <a:normAutofit/>
          </a:bodyPr>
          <a:lstStyle/>
          <a:p>
            <a:r>
              <a:rPr lang="en-US" sz="3600" dirty="0"/>
              <a:t>Are echo vs. non-echo rising declaratives distinct?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42BE03-3FA0-E766-156C-A4ABE8C26D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8918"/>
            <a:ext cx="10515600" cy="5038045"/>
          </a:xfrm>
        </p:spPr>
        <p:txBody>
          <a:bodyPr>
            <a:normAutofit fontScale="92500" lnSpcReduction="10000"/>
          </a:bodyPr>
          <a:lstStyle/>
          <a:p>
            <a:pPr marL="0" indent="0" defTabSz="91440">
              <a:buNone/>
            </a:pPr>
            <a:r>
              <a:rPr lang="en-US" sz="2400" dirty="0"/>
              <a:t>However we analyze the rising tune in Russian or English, </a:t>
            </a:r>
            <a:r>
              <a:rPr lang="en-US" sz="2400" dirty="0">
                <a:highlight>
                  <a:srgbClr val="78CDE6"/>
                </a:highlight>
              </a:rPr>
              <a:t>there is no evidence that rising declaratives like in (28B) are compositionally distinct from non-echo rising declaratives</a:t>
            </a:r>
          </a:p>
          <a:p>
            <a:pPr marL="0" indent="0" defTabSz="91440">
              <a:buNone/>
            </a:pPr>
            <a:r>
              <a:rPr lang="en-US" sz="2400" dirty="0"/>
              <a:t>We can </a:t>
            </a:r>
            <a:r>
              <a:rPr lang="en-US" sz="2400" dirty="0">
                <a:highlight>
                  <a:srgbClr val="78CDE6"/>
                </a:highlight>
              </a:rPr>
              <a:t>derive echo effects in cases like (28B) from the general semantics of the rising tune</a:t>
            </a:r>
            <a:r>
              <a:rPr lang="en-US" sz="2400" dirty="0"/>
              <a:t> in the context of an appropriate antecedent </a:t>
            </a:r>
          </a:p>
          <a:p>
            <a:pPr marL="0" indent="0" defTabSz="91440">
              <a:buNone/>
            </a:pPr>
            <a:r>
              <a:rPr lang="en-US" sz="2400" dirty="0"/>
              <a:t>E.g., for English:</a:t>
            </a:r>
          </a:p>
          <a:p>
            <a:pPr defTabSz="91440"/>
            <a:r>
              <a:rPr lang="en-US" sz="2400" dirty="0"/>
              <a:t>Rudin (2018); Rudin &amp; Rudin (2022) maintain that the rising tune simply removes the speaker’s commitment to their utterance</a:t>
            </a:r>
          </a:p>
          <a:p>
            <a:pPr defTabSz="91440"/>
            <a:r>
              <a:rPr lang="en-US" sz="2400" dirty="0"/>
              <a:t>Thus, a declarative assertion with the sentence radical denoting </a:t>
            </a:r>
            <a:r>
              <a:rPr lang="en-US" sz="2400" i="1" dirty="0"/>
              <a:t>p</a:t>
            </a:r>
            <a:r>
              <a:rPr lang="en-US" sz="2400" dirty="0"/>
              <a:t> adds a commitment to </a:t>
            </a:r>
            <a:r>
              <a:rPr lang="en-US" sz="2400" i="1" dirty="0"/>
              <a:t>p </a:t>
            </a:r>
            <a:r>
              <a:rPr lang="en-US" sz="2400" dirty="0"/>
              <a:t>for the speaker and puts the issue {</a:t>
            </a:r>
            <a:r>
              <a:rPr lang="en-US" sz="2400" i="1" dirty="0"/>
              <a:t>p</a:t>
            </a:r>
            <a:r>
              <a:rPr lang="en-US" sz="2400" dirty="0"/>
              <a:t>} on the Table; the rising tune removes the commitment part</a:t>
            </a:r>
          </a:p>
          <a:p>
            <a:pPr defTabSz="91440"/>
            <a:r>
              <a:rPr lang="en-US" sz="2400" dirty="0"/>
              <a:t>The echo effects in the presence of the relevant antecedent can then simply come from the fact that {</a:t>
            </a:r>
            <a:r>
              <a:rPr lang="en-US" sz="2400" i="1" dirty="0"/>
              <a:t>p</a:t>
            </a:r>
            <a:r>
              <a:rPr lang="en-US" sz="2400" dirty="0"/>
              <a:t>} is already on the Table</a:t>
            </a:r>
          </a:p>
          <a:p>
            <a:pPr marL="0" indent="0" defTabSz="91440">
              <a:buNone/>
            </a:pPr>
            <a:r>
              <a:rPr lang="en-US" sz="2400" dirty="0"/>
              <a:t>A similar story can be adopted for Russian, but with a more constrained semantics for the rising tune</a:t>
            </a:r>
          </a:p>
          <a:p>
            <a:pPr defTabSz="91440"/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064402-6AFD-3F62-711B-7D1FCD7EE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18A29-7262-4FB7-ACDC-14BC9518BB4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324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69C6F8-046F-BACF-54F7-EF4FE18BCB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10F6FFF-F772-E30A-6149-15AA5F9668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88258"/>
            <a:ext cx="10515600" cy="54887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Intro</a:t>
            </a:r>
          </a:p>
          <a:p>
            <a:pPr marL="0" indent="0">
              <a:buNone/>
            </a:pPr>
            <a:r>
              <a:rPr lang="en-US" sz="2400" dirty="0"/>
              <a:t>Non-echo questions in Russian</a:t>
            </a:r>
          </a:p>
          <a:p>
            <a:pPr marL="0" indent="0">
              <a:buNone/>
            </a:pPr>
            <a:r>
              <a:rPr lang="en-US" sz="2400" dirty="0" err="1"/>
              <a:t>Echos</a:t>
            </a:r>
            <a:r>
              <a:rPr lang="en-US" sz="2400" dirty="0"/>
              <a:t> to questions in Russian</a:t>
            </a:r>
          </a:p>
          <a:p>
            <a:pPr marL="0" indent="0">
              <a:buNone/>
            </a:pPr>
            <a:r>
              <a:rPr lang="en-US" sz="2400" dirty="0" err="1"/>
              <a:t>Echos</a:t>
            </a:r>
            <a:r>
              <a:rPr lang="en-US" sz="2400" dirty="0"/>
              <a:t> to assertions in Russian</a:t>
            </a:r>
          </a:p>
          <a:p>
            <a:pPr marL="0" indent="0">
              <a:buNone/>
            </a:pPr>
            <a:r>
              <a:rPr lang="en-US" sz="2400" dirty="0" err="1"/>
              <a:t>Echos</a:t>
            </a:r>
            <a:r>
              <a:rPr lang="en-US" sz="2400" dirty="0"/>
              <a:t> to imperatives in Russian</a:t>
            </a:r>
          </a:p>
          <a:p>
            <a:pPr marL="0" indent="0">
              <a:buNone/>
            </a:pPr>
            <a:r>
              <a:rPr lang="en-US" sz="2400" dirty="0"/>
              <a:t>Rising declaratives in Russian</a:t>
            </a:r>
          </a:p>
          <a:p>
            <a:pPr marL="0" indent="0">
              <a:buNone/>
            </a:pPr>
            <a:r>
              <a:rPr lang="en-US" sz="2400" b="1" dirty="0"/>
              <a:t>Outro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45E3CE8-5A65-8D41-FA69-CD9A584E6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1A8-F9E5-40EC-91A8-1269AD87173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608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B7B970-34A0-2D68-B44C-23057B22F1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C139E-0463-142A-AC60-F68528F21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4711"/>
            <a:ext cx="10515600" cy="1004207"/>
          </a:xfrm>
        </p:spPr>
        <p:txBody>
          <a:bodyPr>
            <a:normAutofit/>
          </a:bodyPr>
          <a:lstStyle/>
          <a:p>
            <a:r>
              <a:rPr lang="en-US" sz="3600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E9396F-4EF6-3321-1761-90708F7B0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8918"/>
            <a:ext cx="10515600" cy="5038045"/>
          </a:xfrm>
        </p:spPr>
        <p:txBody>
          <a:bodyPr>
            <a:normAutofit/>
          </a:bodyPr>
          <a:lstStyle/>
          <a:p>
            <a:r>
              <a:rPr lang="en-GB" sz="2400" dirty="0"/>
              <a:t>I have argued that </a:t>
            </a:r>
            <a:r>
              <a:rPr lang="en-GB" sz="2400" dirty="0" err="1">
                <a:highlight>
                  <a:srgbClr val="78CDE6"/>
                </a:highlight>
              </a:rPr>
              <a:t>echos</a:t>
            </a:r>
            <a:r>
              <a:rPr lang="en-GB" sz="2400" dirty="0">
                <a:highlight>
                  <a:srgbClr val="78CDE6"/>
                </a:highlight>
              </a:rPr>
              <a:t> in Russian involve embedding under an ECHO predicate</a:t>
            </a:r>
            <a:r>
              <a:rPr lang="en-GB" sz="2400" dirty="0"/>
              <a:t>; while this predicate is ostensibly silent in Russian, its presence is nonetheless felt in the compositional structure across multiple types of </a:t>
            </a:r>
            <a:r>
              <a:rPr lang="en-GB" sz="2400" dirty="0" err="1"/>
              <a:t>echos</a:t>
            </a:r>
            <a:endParaRPr lang="en-GB" sz="2400" dirty="0"/>
          </a:p>
          <a:p>
            <a:r>
              <a:rPr lang="en-GB" sz="2400" dirty="0"/>
              <a:t>It is entirely </a:t>
            </a:r>
            <a:r>
              <a:rPr lang="en-GB" sz="2400" dirty="0">
                <a:highlight>
                  <a:srgbClr val="78CDE6"/>
                </a:highlight>
              </a:rPr>
              <a:t>possible that there exist strategies that achieve the echo interpretation effect without embedding under an ECHO predicate</a:t>
            </a:r>
            <a:r>
              <a:rPr lang="en-GB" sz="2400" dirty="0"/>
              <a:t> (perhaps rising declaratives in English and Russian), and the two types of strategies may even co-exist within a single language</a:t>
            </a:r>
          </a:p>
          <a:p>
            <a:pPr marL="0" indent="0" algn="ctr">
              <a:buNone/>
            </a:pPr>
            <a:r>
              <a:rPr lang="en-GB" sz="6000" dirty="0">
                <a:highlight>
                  <a:srgbClr val="78CDE6"/>
                </a:highlight>
              </a:rPr>
              <a:t>Thanks!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5E51FB-2904-1F6B-6E8E-7F1AA70FA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18A29-7262-4FB7-ACDC-14BC9518BB4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52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FED547-097B-F52A-6CF5-E4FAC2DDCE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B60F8-7255-BD1E-8BC8-38EA5489B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4711"/>
            <a:ext cx="10515600" cy="1004207"/>
          </a:xfrm>
        </p:spPr>
        <p:txBody>
          <a:bodyPr>
            <a:normAutofit/>
          </a:bodyPr>
          <a:lstStyle/>
          <a:p>
            <a:r>
              <a:rPr lang="en-US" sz="3600" dirty="0"/>
              <a:t>Echo questions in English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E60AF4-22B6-6B57-468D-6FB981B3B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8918"/>
            <a:ext cx="10515600" cy="5038045"/>
          </a:xfrm>
        </p:spPr>
        <p:txBody>
          <a:bodyPr>
            <a:normAutofit/>
          </a:bodyPr>
          <a:lstStyle/>
          <a:p>
            <a:pPr defTabSz="91440"/>
            <a:r>
              <a:rPr lang="en-GB" sz="2400" dirty="0"/>
              <a:t>In English, the morphosyntactic sentence forms used in </a:t>
            </a:r>
            <a:r>
              <a:rPr lang="en-GB" sz="2400" dirty="0" err="1"/>
              <a:t>echos</a:t>
            </a:r>
            <a:r>
              <a:rPr lang="en-GB" sz="2400" dirty="0"/>
              <a:t> of different types also have non-echo uses</a:t>
            </a:r>
          </a:p>
          <a:p>
            <a:pPr defTabSz="91440"/>
            <a:r>
              <a:rPr lang="en-GB" sz="2400" dirty="0"/>
              <a:t>In some cases, the echo question forms fully match the forms used in neutral non-echo questions (e.g., polar </a:t>
            </a:r>
            <a:r>
              <a:rPr lang="en-GB" sz="2400" dirty="0" err="1"/>
              <a:t>echos</a:t>
            </a:r>
            <a:r>
              <a:rPr lang="en-GB" sz="2400" dirty="0"/>
              <a:t> to polar questions)</a:t>
            </a:r>
          </a:p>
          <a:p>
            <a:pPr defTabSz="91440"/>
            <a:r>
              <a:rPr lang="en-GB" sz="2400" dirty="0"/>
              <a:t>In other cases, </a:t>
            </a:r>
            <a:r>
              <a:rPr lang="en-GB" sz="2400" dirty="0" err="1"/>
              <a:t>echos</a:t>
            </a:r>
            <a:r>
              <a:rPr lang="en-GB" sz="2400" dirty="0"/>
              <a:t> use non-neutral forms (rising declaratives and imperatives, </a:t>
            </a:r>
            <a:r>
              <a:rPr lang="en-GB" sz="2400" dirty="0" err="1"/>
              <a:t>wh</a:t>
            </a:r>
            <a:r>
              <a:rPr lang="en-GB" sz="2400" dirty="0"/>
              <a:t>-in-situ questions), which still have non-echo uses</a:t>
            </a:r>
          </a:p>
          <a:p>
            <a:pPr defTabSz="91440"/>
            <a:r>
              <a:rPr lang="en-GB" sz="2400" dirty="0"/>
              <a:t>To my knowledge, there has been no systematic investigation of the prosodic properties of echo vs. non-echo utterances across all sentence types in English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7F26D9-2357-7E64-CB8A-3AE550108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18A29-7262-4FB7-ACDC-14BC9518BB4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332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519F05-550B-0303-8BC1-0E9292DAA8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A44AD-9F2A-5FBA-46E1-203A0ED48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4711"/>
            <a:ext cx="10515600" cy="1004207"/>
          </a:xfrm>
        </p:spPr>
        <p:txBody>
          <a:bodyPr>
            <a:normAutofit/>
          </a:bodyPr>
          <a:lstStyle/>
          <a:p>
            <a:r>
              <a:rPr lang="en-US" sz="3600" dirty="0"/>
              <a:t>Echo questions in English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E94DBC-3FC6-9259-7EB4-00DAD1F5C0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8918"/>
            <a:ext cx="10515600" cy="5038045"/>
          </a:xfrm>
        </p:spPr>
        <p:txBody>
          <a:bodyPr>
            <a:normAutofit lnSpcReduction="10000"/>
          </a:bodyPr>
          <a:lstStyle/>
          <a:p>
            <a:pPr defTabSz="91440"/>
            <a:r>
              <a:rPr lang="en-GB" sz="2400" dirty="0"/>
              <a:t>However, </a:t>
            </a:r>
            <a:r>
              <a:rPr lang="en-GB" sz="2400" dirty="0" err="1">
                <a:highlight>
                  <a:srgbClr val="78CDE6"/>
                </a:highlight>
              </a:rPr>
              <a:t>Biezma</a:t>
            </a:r>
            <a:r>
              <a:rPr lang="en-GB" sz="2400" dirty="0">
                <a:highlight>
                  <a:srgbClr val="78CDE6"/>
                </a:highlight>
              </a:rPr>
              <a:t> et al. 2021</a:t>
            </a:r>
            <a:r>
              <a:rPr lang="en-GB" sz="2400" dirty="0"/>
              <a:t>: </a:t>
            </a:r>
          </a:p>
          <a:p>
            <a:pPr lvl="1" defTabSz="91440"/>
            <a:r>
              <a:rPr lang="en-GB" dirty="0"/>
              <a:t>claim that neither word order, nor prosody reliably distinguish echo vs. non-echo interpretations of </a:t>
            </a:r>
            <a:r>
              <a:rPr lang="en-GB" dirty="0" err="1"/>
              <a:t>wh</a:t>
            </a:r>
            <a:r>
              <a:rPr lang="en-GB" dirty="0"/>
              <a:t>-interrogatives in English:</a:t>
            </a:r>
          </a:p>
          <a:p>
            <a:pPr lvl="2" defTabSz="91440"/>
            <a:r>
              <a:rPr lang="en-GB" sz="2400" dirty="0"/>
              <a:t>Note: I have issues both with their methodology and with their interpretation of their own data</a:t>
            </a:r>
          </a:p>
          <a:p>
            <a:pPr lvl="1" defTabSz="91440"/>
            <a:r>
              <a:rPr lang="en-GB" dirty="0"/>
              <a:t>conclude that </a:t>
            </a:r>
            <a:r>
              <a:rPr lang="en-GB" dirty="0">
                <a:highlight>
                  <a:srgbClr val="78CDE6"/>
                </a:highlight>
              </a:rPr>
              <a:t>the difference between echo and non-echo utterances is not their compositional semantic representation, but “their position in the discourse”</a:t>
            </a:r>
            <a:r>
              <a:rPr lang="en-GB" dirty="0"/>
              <a:t>, where </a:t>
            </a:r>
            <a:r>
              <a:rPr lang="en-GB" dirty="0" err="1"/>
              <a:t>echos</a:t>
            </a:r>
            <a:r>
              <a:rPr lang="en-GB" dirty="0"/>
              <a:t> are “questions about what exactly the proposal to be evaluated is”</a:t>
            </a:r>
          </a:p>
          <a:p>
            <a:pPr lvl="2" defTabSz="91440"/>
            <a:r>
              <a:rPr lang="en-GB" sz="2400" dirty="0"/>
              <a:t>Note: I will not rehash the specifics, but the upshot is that they give all questions such denotations that if there are no proposals to be evaluated, you get a non-echo interpretation, but if there are active proposals to be evaluated, you get an echo interpretation</a:t>
            </a:r>
          </a:p>
          <a:p>
            <a:pPr lvl="1" defTabSz="91440"/>
            <a:r>
              <a:rPr lang="en-GB" dirty="0"/>
              <a:t>focus on </a:t>
            </a:r>
            <a:r>
              <a:rPr lang="en-GB" dirty="0" err="1"/>
              <a:t>wh-echos</a:t>
            </a:r>
            <a:r>
              <a:rPr lang="en-GB" dirty="0"/>
              <a:t> to assertions, but claim their analysis is extendable to other cases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E5AFDF-A941-BF36-C4B8-C8E8BEEE6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18A29-7262-4FB7-ACDC-14BC9518BB4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959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710189-862E-4407-C56C-71872604C0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2673D-0382-3544-41A8-713306654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4711"/>
            <a:ext cx="10515600" cy="1004207"/>
          </a:xfrm>
        </p:spPr>
        <p:txBody>
          <a:bodyPr>
            <a:normAutofit/>
          </a:bodyPr>
          <a:lstStyle/>
          <a:p>
            <a:r>
              <a:rPr lang="en-US" sz="3600" dirty="0"/>
              <a:t>Enter other languages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BDBFD-3BD8-EAF9-D833-6D7AFF347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8918"/>
            <a:ext cx="10515600" cy="5038045"/>
          </a:xfrm>
        </p:spPr>
        <p:txBody>
          <a:bodyPr>
            <a:normAutofit fontScale="92500" lnSpcReduction="10000"/>
          </a:bodyPr>
          <a:lstStyle/>
          <a:p>
            <a:pPr defTabSz="91440"/>
            <a:r>
              <a:rPr lang="en-GB" sz="2400" dirty="0"/>
              <a:t>In other languages, people have observed </a:t>
            </a:r>
            <a:r>
              <a:rPr lang="en-GB" sz="2400" dirty="0">
                <a:highlight>
                  <a:srgbClr val="78CDE6"/>
                </a:highlight>
              </a:rPr>
              <a:t>form differences between echo and non-echo questions that ostensibly necessitate distinct compositional representations</a:t>
            </a:r>
            <a:r>
              <a:rPr lang="en-GB" sz="2400" dirty="0"/>
              <a:t>; e.g., Japanese echo vs. non-echo questions use different particles (Sudo 2007: </a:t>
            </a:r>
            <a:r>
              <a:rPr lang="en-GB" sz="2400" i="1" dirty="0" err="1"/>
              <a:t>tte</a:t>
            </a:r>
            <a:r>
              <a:rPr lang="en-GB" sz="2400" dirty="0"/>
              <a:t> realizes a </a:t>
            </a:r>
            <a:r>
              <a:rPr lang="en-GB" sz="2400" dirty="0">
                <a:highlight>
                  <a:srgbClr val="78CDE6"/>
                </a:highlight>
              </a:rPr>
              <a:t>special ECHO complementizer</a:t>
            </a:r>
            <a:r>
              <a:rPr lang="en-GB" sz="2400" dirty="0"/>
              <a:t>; </a:t>
            </a:r>
            <a:r>
              <a:rPr lang="en-GB" sz="2400" dirty="0" err="1"/>
              <a:t>Biezma</a:t>
            </a:r>
            <a:r>
              <a:rPr lang="en-GB" sz="2400" dirty="0"/>
              <a:t> et al. 2021 are aware of Sudo 2007, but say Japanese vs. English echo-questions are different):</a:t>
            </a:r>
          </a:p>
          <a:p>
            <a:pPr marL="0" indent="0" defTabSz="91440">
              <a:buNone/>
            </a:pPr>
            <a:r>
              <a:rPr lang="en-GB" sz="2400" dirty="0"/>
              <a:t>(2)		a.		John-ga						</a:t>
            </a:r>
            <a:r>
              <a:rPr lang="en-GB" sz="2400" dirty="0" err="1"/>
              <a:t>hikooki</a:t>
            </a:r>
            <a:r>
              <a:rPr lang="en-GB" sz="2400" dirty="0"/>
              <a:t>-o									</a:t>
            </a:r>
            <a:r>
              <a:rPr lang="en-GB" sz="2400" dirty="0" err="1"/>
              <a:t>katta</a:t>
            </a:r>
            <a:r>
              <a:rPr lang="en-GB" sz="2400" dirty="0"/>
              <a:t>				</a:t>
            </a:r>
            <a:r>
              <a:rPr lang="en-GB" sz="2400" dirty="0" err="1"/>
              <a:t>tte</a:t>
            </a:r>
            <a:r>
              <a:rPr lang="en-GB" sz="2400" dirty="0"/>
              <a:t>?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400" dirty="0"/>
              <a:t>									John-NOM		aeroplane-ACC		bought		</a:t>
            </a:r>
            <a:r>
              <a:rPr lang="en-GB" sz="2400" dirty="0" err="1"/>
              <a:t>echo.Q</a:t>
            </a:r>
            <a:endParaRPr lang="en-GB" sz="2400" dirty="0"/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400" dirty="0"/>
              <a:t>									‘John bought an aeroplane?’ (echo only)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400" dirty="0"/>
              <a:t>					b.		John-ga						</a:t>
            </a:r>
            <a:r>
              <a:rPr lang="en-GB" sz="2400" dirty="0" err="1"/>
              <a:t>nani</a:t>
            </a:r>
            <a:r>
              <a:rPr lang="en-GB" sz="2400" dirty="0"/>
              <a:t>-o							</a:t>
            </a:r>
            <a:r>
              <a:rPr lang="en-GB" sz="2400" dirty="0" err="1"/>
              <a:t>katta</a:t>
            </a:r>
            <a:r>
              <a:rPr lang="en-GB" sz="2400" dirty="0"/>
              <a:t>					</a:t>
            </a:r>
            <a:r>
              <a:rPr lang="en-GB" sz="2400" dirty="0" err="1"/>
              <a:t>tte</a:t>
            </a:r>
            <a:r>
              <a:rPr lang="en-GB" sz="2400" dirty="0"/>
              <a:t>?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400" dirty="0"/>
              <a:t>									John-NOM		what-ACC		bought		</a:t>
            </a:r>
            <a:r>
              <a:rPr lang="en-GB" sz="2400" dirty="0" err="1"/>
              <a:t>echo.Q</a:t>
            </a:r>
            <a:endParaRPr lang="en-GB" sz="2400" dirty="0"/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400" dirty="0"/>
              <a:t>									‘John bought what?’ (echo only)</a:t>
            </a:r>
          </a:p>
          <a:p>
            <a:pPr marL="0" indent="0" defTabSz="91440">
              <a:buNone/>
            </a:pPr>
            <a:r>
              <a:rPr lang="en-GB" sz="2400" dirty="0"/>
              <a:t>(3)		a.		John-ga						</a:t>
            </a:r>
            <a:r>
              <a:rPr lang="en-GB" sz="2400" dirty="0" err="1"/>
              <a:t>hikooki</a:t>
            </a:r>
            <a:r>
              <a:rPr lang="en-GB" sz="2400" dirty="0"/>
              <a:t>-o									</a:t>
            </a:r>
            <a:r>
              <a:rPr lang="en-GB" sz="2400" dirty="0" err="1"/>
              <a:t>katta</a:t>
            </a:r>
            <a:r>
              <a:rPr lang="en-GB" sz="2400" dirty="0"/>
              <a:t>					no?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400" dirty="0"/>
              <a:t>									John-NOM		aeroplane-ACC		bought		Q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400" dirty="0"/>
              <a:t>									‘Did John buy an aeroplane?’ (non-echo only)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400" dirty="0"/>
              <a:t>					b.		John-ga						</a:t>
            </a:r>
            <a:r>
              <a:rPr lang="en-GB" sz="2400" dirty="0" err="1"/>
              <a:t>nani</a:t>
            </a:r>
            <a:r>
              <a:rPr lang="en-GB" sz="2400" dirty="0"/>
              <a:t>-o							</a:t>
            </a:r>
            <a:r>
              <a:rPr lang="en-GB" sz="2400" dirty="0" err="1"/>
              <a:t>katta</a:t>
            </a:r>
            <a:r>
              <a:rPr lang="en-GB" sz="2400" dirty="0"/>
              <a:t>				no?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400" dirty="0"/>
              <a:t>									John-NOM		what-ACC		bought		Q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400" dirty="0"/>
              <a:t>									‘What did John buy?’ (non-echo only)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1A3CAC-FC67-EA46-1E69-6F3766C89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18A29-7262-4FB7-ACDC-14BC9518BB4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29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0FB9D7-C073-3D92-B891-F2B5EE6E77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E1258-F9D5-8DA1-3FF1-89F57C75A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4711"/>
            <a:ext cx="10515600" cy="1004207"/>
          </a:xfrm>
        </p:spPr>
        <p:txBody>
          <a:bodyPr>
            <a:normAutofit/>
          </a:bodyPr>
          <a:lstStyle/>
          <a:p>
            <a:r>
              <a:rPr lang="en-US" sz="3600" dirty="0"/>
              <a:t>This talk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5B8DAD-29AE-AB89-0CB2-D669B7DCE4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8918"/>
            <a:ext cx="10515600" cy="5038045"/>
          </a:xfrm>
        </p:spPr>
        <p:txBody>
          <a:bodyPr>
            <a:normAutofit/>
          </a:bodyPr>
          <a:lstStyle/>
          <a:p>
            <a:pPr defTabSz="91440"/>
            <a:r>
              <a:rPr lang="en-GB" sz="2400" dirty="0"/>
              <a:t>We’ll look at </a:t>
            </a:r>
            <a:r>
              <a:rPr lang="en-GB" sz="2400" dirty="0">
                <a:highlight>
                  <a:srgbClr val="78CDE6"/>
                </a:highlight>
              </a:rPr>
              <a:t>morphosyntactic and prosodic properties of different types of echo vs. non-echo questions in Russian</a:t>
            </a:r>
            <a:endParaRPr lang="en-GB" sz="2400" dirty="0"/>
          </a:p>
          <a:p>
            <a:pPr defTabSz="91440"/>
            <a:r>
              <a:rPr lang="en-GB" sz="2400" dirty="0"/>
              <a:t>We’ll conclude that </a:t>
            </a:r>
            <a:r>
              <a:rPr lang="en-GB" sz="2400" dirty="0">
                <a:highlight>
                  <a:srgbClr val="78CDE6"/>
                </a:highlight>
              </a:rPr>
              <a:t>while there doesn’t seem to be a systematic overt way to realize any kind of ECHO operator in Russian (segmental or suprasegmental)</a:t>
            </a:r>
            <a:r>
              <a:rPr lang="en-GB" sz="2400" dirty="0"/>
              <a:t>, we have </a:t>
            </a:r>
            <a:r>
              <a:rPr lang="en-GB" sz="2400" dirty="0">
                <a:highlight>
                  <a:srgbClr val="78CDE6"/>
                </a:highlight>
              </a:rPr>
              <a:t>evidence that </a:t>
            </a:r>
            <a:r>
              <a:rPr lang="en-GB" sz="2400" dirty="0" err="1">
                <a:highlight>
                  <a:srgbClr val="78CDE6"/>
                </a:highlight>
              </a:rPr>
              <a:t>echos</a:t>
            </a:r>
            <a:r>
              <a:rPr lang="en-GB" sz="2400" dirty="0">
                <a:highlight>
                  <a:srgbClr val="78CDE6"/>
                </a:highlight>
              </a:rPr>
              <a:t> in Russian involve embedding under an ECHO predicate</a:t>
            </a:r>
            <a:r>
              <a:rPr lang="en-GB" sz="2400" dirty="0"/>
              <a:t>, which is a speech report predicate anaphoric to the antecedent utterance</a:t>
            </a:r>
          </a:p>
          <a:p>
            <a:pPr defTabSz="91440"/>
            <a:r>
              <a:rPr lang="en-GB" sz="2400" dirty="0"/>
              <a:t>This proposal aligns in spirit with the converging claims in the ongoing work by Trinh, Fox, and Bassi, but some of the details seem to differ</a:t>
            </a:r>
          </a:p>
          <a:p>
            <a:pPr defTabSz="91440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73BCF7-3EEF-75FB-821D-7655D7E1B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18A29-7262-4FB7-ACDC-14BC9518BB4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576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9F33C0-C769-7277-7BF6-E988852BD0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D4EB04A-5665-B4E0-2269-81EA64A186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88258"/>
            <a:ext cx="10515600" cy="54887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Intro</a:t>
            </a:r>
          </a:p>
          <a:p>
            <a:pPr marL="0" indent="0">
              <a:buNone/>
            </a:pPr>
            <a:r>
              <a:rPr lang="en-US" sz="2400" b="1" dirty="0"/>
              <a:t>Non-echo questions in Russian</a:t>
            </a:r>
          </a:p>
          <a:p>
            <a:pPr marL="0" indent="0">
              <a:buNone/>
            </a:pPr>
            <a:r>
              <a:rPr lang="en-US" sz="2400" dirty="0" err="1"/>
              <a:t>Echos</a:t>
            </a:r>
            <a:r>
              <a:rPr lang="en-US" sz="2400" dirty="0"/>
              <a:t> to questions in Russian</a:t>
            </a:r>
          </a:p>
          <a:p>
            <a:pPr marL="0" indent="0">
              <a:buNone/>
            </a:pPr>
            <a:r>
              <a:rPr lang="en-US" sz="2400" dirty="0" err="1"/>
              <a:t>Echos</a:t>
            </a:r>
            <a:r>
              <a:rPr lang="en-US" sz="2400" dirty="0"/>
              <a:t> to assertions in Russian</a:t>
            </a:r>
          </a:p>
          <a:p>
            <a:pPr marL="0" indent="0">
              <a:buNone/>
            </a:pPr>
            <a:r>
              <a:rPr lang="en-US" sz="2400" dirty="0" err="1"/>
              <a:t>Echos</a:t>
            </a:r>
            <a:r>
              <a:rPr lang="en-US" sz="2400" dirty="0"/>
              <a:t> to imperatives in Russian</a:t>
            </a:r>
          </a:p>
          <a:p>
            <a:pPr marL="0" indent="0">
              <a:buNone/>
            </a:pPr>
            <a:r>
              <a:rPr lang="en-US" sz="2400" dirty="0"/>
              <a:t>Rising declaratives in Russian</a:t>
            </a:r>
          </a:p>
          <a:p>
            <a:pPr marL="0" indent="0">
              <a:buNone/>
            </a:pPr>
            <a:r>
              <a:rPr lang="en-US" sz="2400" dirty="0"/>
              <a:t>Outro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E351C83-5255-9B09-E199-2957082E1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1A8-F9E5-40EC-91A8-1269AD87173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317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503428-DD16-65B2-2192-C2FA6C08BC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96E75-06A8-4C9E-8C06-2683ADB78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4711"/>
            <a:ext cx="10515600" cy="1004207"/>
          </a:xfrm>
        </p:spPr>
        <p:txBody>
          <a:bodyPr>
            <a:normAutofit/>
          </a:bodyPr>
          <a:lstStyle/>
          <a:p>
            <a:r>
              <a:rPr lang="en-US" sz="3600" dirty="0"/>
              <a:t>Non-echo polar questions in Russian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3FA685-2EFE-7CF3-3A12-2220C1AA5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8918"/>
            <a:ext cx="10515600" cy="503804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400" dirty="0"/>
              <a:t>Two strategies to ask </a:t>
            </a:r>
            <a:r>
              <a:rPr lang="en-GB" sz="2400" dirty="0">
                <a:highlight>
                  <a:srgbClr val="78CDE6"/>
                </a:highlight>
              </a:rPr>
              <a:t>neutral matrix non-echo polar questions (</a:t>
            </a:r>
            <a:r>
              <a:rPr lang="en-GB" sz="2400" dirty="0" err="1">
                <a:highlight>
                  <a:srgbClr val="78CDE6"/>
                </a:highlight>
              </a:rPr>
              <a:t>PolQs</a:t>
            </a:r>
            <a:r>
              <a:rPr lang="en-GB" sz="2400" dirty="0">
                <a:highlight>
                  <a:srgbClr val="78CDE6"/>
                </a:highlight>
              </a:rPr>
              <a:t>)</a:t>
            </a:r>
            <a:r>
              <a:rPr lang="en-GB" sz="2400" dirty="0"/>
              <a:t> in Russian:</a:t>
            </a:r>
          </a:p>
          <a:p>
            <a:r>
              <a:rPr lang="en-GB" sz="2400" dirty="0">
                <a:highlight>
                  <a:srgbClr val="78CDE6"/>
                </a:highlight>
              </a:rPr>
              <a:t>Declarative string </a:t>
            </a:r>
            <a:r>
              <a:rPr lang="en-GB" sz="2400" dirty="0" err="1">
                <a:highlight>
                  <a:srgbClr val="78CDE6"/>
                </a:highlight>
              </a:rPr>
              <a:t>PolQs</a:t>
            </a:r>
            <a:r>
              <a:rPr lang="en-GB" sz="2400" dirty="0">
                <a:highlight>
                  <a:srgbClr val="78CDE6"/>
                </a:highlight>
              </a:rPr>
              <a:t> (DSQs)</a:t>
            </a:r>
            <a:r>
              <a:rPr lang="en-GB" sz="2400" dirty="0"/>
              <a:t>: the same segmental string as in a declarative and a special prosodic peak, the Q-Peak (Q), on the locus of prosodic focus marking (the Q-Peak is robustly distinct in production and perception from focus marking in assertions: e.g., Meyer &amp; </a:t>
            </a:r>
            <a:r>
              <a:rPr lang="en-GB" sz="2400" dirty="0" err="1"/>
              <a:t>Mleinek</a:t>
            </a:r>
            <a:r>
              <a:rPr lang="en-GB" sz="2400" dirty="0"/>
              <a:t> 2006)</a:t>
            </a:r>
          </a:p>
          <a:p>
            <a:r>
              <a:rPr lang="en-GB" sz="2400" i="1" dirty="0">
                <a:highlight>
                  <a:srgbClr val="78CDE6"/>
                </a:highlight>
              </a:rPr>
              <a:t>Li</a:t>
            </a:r>
            <a:r>
              <a:rPr lang="en-GB" sz="2400" dirty="0">
                <a:highlight>
                  <a:srgbClr val="78CDE6"/>
                </a:highlight>
              </a:rPr>
              <a:t> </a:t>
            </a:r>
            <a:r>
              <a:rPr lang="en-GB" sz="2400" dirty="0" err="1">
                <a:highlight>
                  <a:srgbClr val="78CDE6"/>
                </a:highlight>
              </a:rPr>
              <a:t>PolQs</a:t>
            </a:r>
            <a:r>
              <a:rPr lang="en-GB" sz="2400" dirty="0">
                <a:highlight>
                  <a:srgbClr val="78CDE6"/>
                </a:highlight>
              </a:rPr>
              <a:t> (</a:t>
            </a:r>
            <a:r>
              <a:rPr lang="en-GB" sz="2400" i="1" dirty="0">
                <a:highlight>
                  <a:srgbClr val="78CDE6"/>
                </a:highlight>
              </a:rPr>
              <a:t>li</a:t>
            </a:r>
            <a:r>
              <a:rPr lang="en-GB" sz="2400" dirty="0">
                <a:highlight>
                  <a:srgbClr val="78CDE6"/>
                </a:highlight>
              </a:rPr>
              <a:t>-Qs)</a:t>
            </a:r>
            <a:r>
              <a:rPr lang="en-GB" sz="2400" dirty="0"/>
              <a:t>: the semantically focused constituent (or some part of it) is fronted; the </a:t>
            </a:r>
            <a:r>
              <a:rPr lang="en-GB" sz="2400" i="1" dirty="0"/>
              <a:t>li</a:t>
            </a:r>
            <a:r>
              <a:rPr lang="en-GB" sz="2400" dirty="0"/>
              <a:t> particle is </a:t>
            </a:r>
            <a:r>
              <a:rPr lang="en-GB" sz="2400" dirty="0" err="1"/>
              <a:t>cliticized</a:t>
            </a:r>
            <a:r>
              <a:rPr lang="en-GB" sz="2400" dirty="0"/>
              <a:t> onto it; the fronted constituent bears assertion-like focus marking ((L+)H*, sometimes L*+H) and can’t bear the Q-Peak</a:t>
            </a:r>
          </a:p>
          <a:p>
            <a:pPr marL="0" indent="0" defTabSz="91440">
              <a:buNone/>
            </a:pPr>
            <a:r>
              <a:rPr lang="en-GB" sz="2400" dirty="0"/>
              <a:t>(4)		a.		Vy			</a:t>
            </a:r>
            <a:r>
              <a:rPr lang="en-GB" sz="2400" dirty="0" err="1"/>
              <a:t>žena</a:t>
            </a:r>
            <a:r>
              <a:rPr lang="en-GB" sz="2400" baseline="-25000" dirty="0" err="1"/>
              <a:t>Q</a:t>
            </a:r>
            <a:r>
              <a:rPr lang="en-GB" sz="2400" dirty="0" err="1"/>
              <a:t>ty</a:t>
            </a:r>
            <a:r>
              <a:rPr lang="en-GB" sz="2400" baseline="-25000" dirty="0" err="1"/>
              <a:t>L</a:t>
            </a:r>
            <a:r>
              <a:rPr lang="en-GB" sz="2400" baseline="-25000" dirty="0"/>
              <a:t>-L%</a:t>
            </a:r>
            <a:r>
              <a:rPr lang="en-GB" sz="2400" dirty="0"/>
              <a:t>?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400" dirty="0"/>
              <a:t>									you		married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400" dirty="0"/>
              <a:t>									‘Are you married?’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400" dirty="0"/>
              <a:t>					b.		</a:t>
            </a:r>
            <a:r>
              <a:rPr lang="en-GB" sz="2400" dirty="0" err="1"/>
              <a:t>Žena</a:t>
            </a:r>
            <a:r>
              <a:rPr lang="en-GB" sz="2400" baseline="-25000" dirty="0"/>
              <a:t>(L+)H*</a:t>
            </a:r>
            <a:r>
              <a:rPr lang="en-GB" sz="2400" dirty="0"/>
              <a:t>ty	li			</a:t>
            </a:r>
            <a:r>
              <a:rPr lang="en-GB" sz="2400" dirty="0" err="1"/>
              <a:t>vy</a:t>
            </a:r>
            <a:r>
              <a:rPr lang="en-GB" sz="2400" baseline="-25000" dirty="0" err="1"/>
              <a:t>L</a:t>
            </a:r>
            <a:r>
              <a:rPr lang="en-GB" sz="2400" baseline="-25000" dirty="0"/>
              <a:t>-L%</a:t>
            </a:r>
            <a:r>
              <a:rPr lang="en-GB" sz="2400" dirty="0"/>
              <a:t>?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400" dirty="0"/>
              <a:t>									married						LI		you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400" dirty="0"/>
              <a:t>									‘Are you married?’</a:t>
            </a:r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92447B-6E05-ADDB-33EA-FD50A61A0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18A29-7262-4FB7-ACDC-14BC9518BB4C}" type="slidenum">
              <a:rPr lang="en-US" smtClean="0"/>
              <a:t>9</a:t>
            </a:fld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E76C6E1-4026-AB9C-F23E-9130EBB14E3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61172" y="5224208"/>
            <a:ext cx="2424928" cy="146304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2740EDE-85AE-4F54-64D2-3A370B236F9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61172" y="3761168"/>
            <a:ext cx="2424928" cy="1463040"/>
          </a:xfrm>
          <a:prstGeom prst="rect">
            <a:avLst/>
          </a:prstGeom>
        </p:spPr>
      </p:pic>
      <p:pic>
        <p:nvPicPr>
          <p:cNvPr id="25" name="married-li-polq">
            <a:hlinkClick r:id="" action="ppaction://media"/>
            <a:extLst>
              <a:ext uri="{FF2B5EF4-FFF2-40B4-BE49-F238E27FC236}">
                <a16:creationId xmlns:a16="http://schemas.microsoft.com/office/drawing/2014/main" id="{9DD20AE6-A75B-E63D-C6C5-D93C9C9B26F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467163" y="4713899"/>
            <a:ext cx="406400" cy="406400"/>
          </a:xfrm>
          <a:prstGeom prst="rect">
            <a:avLst/>
          </a:prstGeom>
        </p:spPr>
      </p:pic>
      <p:pic>
        <p:nvPicPr>
          <p:cNvPr id="26" name="married-q-2-polq">
            <a:hlinkClick r:id="" action="ppaction://media"/>
            <a:extLst>
              <a:ext uri="{FF2B5EF4-FFF2-40B4-BE49-F238E27FC236}">
                <a16:creationId xmlns:a16="http://schemas.microsoft.com/office/drawing/2014/main" id="{777EBA74-D380-E7EC-394F-B3111374FB2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855668" y="383678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81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grey hyperlink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7F7F7F"/>
      </a:hlink>
      <a:folHlink>
        <a:srgbClr val="7F7F7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7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AA1D2CB9-5E25-0148-A264-6DDC496856F7}">
  <we:reference id="wa104380121" version="2.0.0.0" store="en-US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61855</TotalTime>
  <Words>6971</Words>
  <Application>Microsoft Office PowerPoint</Application>
  <PresentationFormat>Widescreen</PresentationFormat>
  <Paragraphs>333</Paragraphs>
  <Slides>34</Slides>
  <Notes>0</Notes>
  <HiddenSlides>0</HiddenSlides>
  <MMClips>29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Aptos</vt:lpstr>
      <vt:lpstr>Arial</vt:lpstr>
      <vt:lpstr>Calibri</vt:lpstr>
      <vt:lpstr>Calibri Light</vt:lpstr>
      <vt:lpstr>Office Theme</vt:lpstr>
      <vt:lpstr>Echo questions work how? Ben-Gurion University colloquium </vt:lpstr>
      <vt:lpstr>PowerPoint Presentation</vt:lpstr>
      <vt:lpstr>Echo questions</vt:lpstr>
      <vt:lpstr>Echo questions in English</vt:lpstr>
      <vt:lpstr>Echo questions in English</vt:lpstr>
      <vt:lpstr>Enter other languages</vt:lpstr>
      <vt:lpstr>This talk</vt:lpstr>
      <vt:lpstr>PowerPoint Presentation</vt:lpstr>
      <vt:lpstr>Non-echo polar questions in Russian</vt:lpstr>
      <vt:lpstr>Non-echo wh-questions in Russian</vt:lpstr>
      <vt:lpstr>DSQs vs. li-Qs and wh-Qs</vt:lpstr>
      <vt:lpstr>What do the Q-Peak vs. li do?</vt:lpstr>
      <vt:lpstr>PowerPoint Presentation</vt:lpstr>
      <vt:lpstr>Polar echos to PolQs in English</vt:lpstr>
      <vt:lpstr>Polar echos to PolQs in Russian</vt:lpstr>
      <vt:lpstr>Polar echos to PolQs in Russian</vt:lpstr>
      <vt:lpstr>Polar echos to wh-Qs in Russian</vt:lpstr>
      <vt:lpstr>PowerPoint Presentation</vt:lpstr>
      <vt:lpstr>Polar echos to assertions in Russian</vt:lpstr>
      <vt:lpstr>Can li-Qs be echos?</vt:lpstr>
      <vt:lpstr>Can li-Qs be echos?</vt:lpstr>
      <vt:lpstr>Wh-echos in Russian: prosody</vt:lpstr>
      <vt:lpstr>Wh-echos in Russian: reduplication</vt:lpstr>
      <vt:lpstr>PowerPoint Presentation</vt:lpstr>
      <vt:lpstr>Further evidence of embedding: echos to imperatives</vt:lpstr>
      <vt:lpstr>Further evidence of embedding: echos to imperatives</vt:lpstr>
      <vt:lpstr>Further evidence of embedding: echos to imperatives</vt:lpstr>
      <vt:lpstr>Further evidence of embedding: echos to imperatives</vt:lpstr>
      <vt:lpstr>PowerPoint Presentation</vt:lpstr>
      <vt:lpstr>Does Russian have rising declaratives?</vt:lpstr>
      <vt:lpstr>Can rising declaratives be echos to assertions?</vt:lpstr>
      <vt:lpstr>Are echo vs. non-echo rising declaratives distinct?</vt:lpstr>
      <vt:lpstr>PowerPoint Presentation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Sign Language Linguistics</dc:title>
  <dc:creator>Masha Esipova</dc:creator>
  <cp:lastModifiedBy>Mariia Esipova</cp:lastModifiedBy>
  <cp:revision>857</cp:revision>
  <dcterms:created xsi:type="dcterms:W3CDTF">2018-06-16T14:12:39Z</dcterms:created>
  <dcterms:modified xsi:type="dcterms:W3CDTF">2026-03-07T16:43:47Z</dcterms:modified>
</cp:coreProperties>
</file>