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24" r:id="rId3"/>
    <p:sldId id="511" r:id="rId4"/>
    <p:sldId id="649" r:id="rId5"/>
    <p:sldId id="553" r:id="rId6"/>
    <p:sldId id="597" r:id="rId7"/>
    <p:sldId id="593" r:id="rId8"/>
    <p:sldId id="644" r:id="rId9"/>
    <p:sldId id="623" r:id="rId10"/>
    <p:sldId id="643" r:id="rId11"/>
    <p:sldId id="559" r:id="rId12"/>
    <p:sldId id="639" r:id="rId13"/>
    <p:sldId id="581" r:id="rId14"/>
    <p:sldId id="633" r:id="rId15"/>
    <p:sldId id="634" r:id="rId16"/>
    <p:sldId id="635" r:id="rId17"/>
    <p:sldId id="560" r:id="rId18"/>
    <p:sldId id="602" r:id="rId19"/>
    <p:sldId id="645" r:id="rId20"/>
    <p:sldId id="646" r:id="rId21"/>
    <p:sldId id="628" r:id="rId22"/>
    <p:sldId id="630" r:id="rId23"/>
    <p:sldId id="557" r:id="rId24"/>
    <p:sldId id="632" r:id="rId25"/>
    <p:sldId id="561" r:id="rId26"/>
    <p:sldId id="629" r:id="rId27"/>
    <p:sldId id="617" r:id="rId28"/>
    <p:sldId id="618" r:id="rId29"/>
    <p:sldId id="650" r:id="rId30"/>
    <p:sldId id="655" r:id="rId31"/>
    <p:sldId id="651" r:id="rId32"/>
    <p:sldId id="657" r:id="rId33"/>
    <p:sldId id="652" r:id="rId34"/>
    <p:sldId id="653" r:id="rId35"/>
    <p:sldId id="654" r:id="rId36"/>
    <p:sldId id="647" r:id="rId37"/>
    <p:sldId id="54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86E1AF-A120-4D8A-B848-DF196F946976}">
          <p14:sldIdLst>
            <p14:sldId id="286"/>
            <p14:sldId id="324"/>
          </p14:sldIdLst>
        </p14:section>
        <p14:section name="Intro" id="{880AAE83-F071-4449-9141-732FEF91B113}">
          <p14:sldIdLst>
            <p14:sldId id="511"/>
            <p14:sldId id="649"/>
            <p14:sldId id="553"/>
            <p14:sldId id="597"/>
          </p14:sldIdLst>
        </p14:section>
        <p14:section name="Type 1 vs. Type 2: form" id="{E41A8A28-0D4D-4C59-8A2B-ED7C121C8AE2}">
          <p14:sldIdLst>
            <p14:sldId id="593"/>
            <p14:sldId id="644"/>
            <p14:sldId id="623"/>
            <p14:sldId id="643"/>
          </p14:sldIdLst>
        </p14:section>
        <p14:section name="Type 1 vs. Type 2: meaning" id="{6AC7A0A5-22F7-47CC-B4AE-31185695B2BA}">
          <p14:sldIdLst>
            <p14:sldId id="559"/>
            <p14:sldId id="639"/>
            <p14:sldId id="581"/>
            <p14:sldId id="633"/>
            <p14:sldId id="634"/>
            <p14:sldId id="635"/>
          </p14:sldIdLst>
        </p14:section>
        <p14:section name="Type 1 vs. Type 2: analysis" id="{74F03768-684D-4939-BA25-3008C50B0D92}">
          <p14:sldIdLst>
            <p14:sldId id="560"/>
            <p14:sldId id="602"/>
            <p14:sldId id="645"/>
            <p14:sldId id="646"/>
            <p14:sldId id="628"/>
            <p14:sldId id="630"/>
            <p14:sldId id="557"/>
            <p14:sldId id="632"/>
          </p14:sldIdLst>
        </p14:section>
        <p14:section name="Outro" id="{CF72C0FD-CFA4-F64F-9EEB-EBF071A8AC3D}">
          <p14:sldIdLst>
            <p14:sldId id="561"/>
            <p14:sldId id="629"/>
          </p14:sldIdLst>
        </p14:section>
        <p14:section name="Miscellaneous notes" id="{697E5D6A-637D-4ED6-878F-DB6DCBBE99DF}">
          <p14:sldIdLst>
            <p14:sldId id="617"/>
            <p14:sldId id="618"/>
            <p14:sldId id="650"/>
            <p14:sldId id="655"/>
            <p14:sldId id="651"/>
            <p14:sldId id="657"/>
            <p14:sldId id="652"/>
            <p14:sldId id="653"/>
            <p14:sldId id="654"/>
          </p14:sldIdLst>
        </p14:section>
        <p14:section name="References" id="{DB446B7D-8C9B-4541-966A-2C24092352FA}">
          <p14:sldIdLst>
            <p14:sldId id="647"/>
            <p14:sldId id="5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Esipova" initials="ME" lastIdx="1" clrIdx="0">
    <p:extLst>
      <p:ext uri="{19B8F6BF-5375-455C-9EA6-DF929625EA0E}">
        <p15:presenceInfo xmlns:p15="http://schemas.microsoft.com/office/powerpoint/2012/main" userId="S::mesipova@princeton.edu::9540ce15-ef9a-4d98-a077-4af5c3496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0739-852B-4838-A11E-B17C0B3609A2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7.png"/><Relationship Id="rId5" Type="http://schemas.microsoft.com/office/2007/relationships/media" Target="../media/media4.wav"/><Relationship Id="rId10" Type="http://schemas.openxmlformats.org/officeDocument/2006/relationships/image" Target="../media/image6.png"/><Relationship Id="rId4" Type="http://schemas.openxmlformats.org/officeDocument/2006/relationships/audio" Target="../media/media3.wav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4" Type="http://schemas.openxmlformats.org/officeDocument/2006/relationships/audio" Target="../media/media8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openxmlformats.org/officeDocument/2006/relationships/image" Target="../media/image11.png"/><Relationship Id="rId5" Type="http://schemas.microsoft.com/office/2007/relationships/media" Target="../media/media13.wav"/><Relationship Id="rId10" Type="http://schemas.openxmlformats.org/officeDocument/2006/relationships/image" Target="../media/image10.png"/><Relationship Id="rId4" Type="http://schemas.openxmlformats.org/officeDocument/2006/relationships/audio" Target="../media/media12.wav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ling.auf.net/lingbuzz/00500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What I will tell you about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Russian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wh</a:t>
            </a:r>
            <a:r>
              <a:rPr lang="en-US" sz="4000" b="1" dirty="0" smtClean="0">
                <a:solidFill>
                  <a:srgbClr val="C00000"/>
                </a:solidFill>
              </a:rPr>
              <a:t>-“exclamatives”!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5590"/>
            <a:ext cx="9144000" cy="123221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Maria </a:t>
            </a:r>
            <a:r>
              <a:rPr lang="en-US" sz="2800" b="1" dirty="0">
                <a:latin typeface="+mj-lt"/>
              </a:rPr>
              <a:t>Esipova </a:t>
            </a:r>
            <a:r>
              <a:rPr lang="en-US" sz="2800" b="1" dirty="0" smtClean="0">
                <a:latin typeface="+mj-lt"/>
              </a:rPr>
              <a:t>(University of Oslo)</a:t>
            </a:r>
            <a:endParaRPr lang="en-US" sz="2800" b="1" dirty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May 13, 2021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84" y="6032616"/>
            <a:ext cx="2194216" cy="37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02" y="5532810"/>
            <a:ext cx="1306106" cy="8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 2: Peak 1 &amp; 2; Plateau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0000">
              <a:buNone/>
            </a:pPr>
            <a:r>
              <a:rPr lang="en-US" sz="2400" dirty="0" smtClean="0"/>
              <a:t>(10)</a:t>
            </a:r>
            <a:r>
              <a:rPr lang="en-US" sz="2400" dirty="0"/>
              <a:t>		(</a:t>
            </a:r>
            <a:r>
              <a:rPr lang="en-US" sz="2400" dirty="0" err="1"/>
              <a:t>Oj</a:t>
            </a:r>
            <a:r>
              <a:rPr lang="en-US" sz="2400" dirty="0"/>
              <a:t>!)			</a:t>
            </a:r>
            <a:r>
              <a:rPr lang="en-US" sz="2400" dirty="0" err="1"/>
              <a:t>Skol’ko</a:t>
            </a:r>
            <a:r>
              <a:rPr lang="en-US" sz="2400" dirty="0"/>
              <a:t>				</a:t>
            </a:r>
            <a:r>
              <a:rPr lang="en-US" sz="2400" dirty="0" err="1"/>
              <a:t>zdes</a:t>
            </a:r>
            <a:r>
              <a:rPr lang="en-US" sz="2400" dirty="0"/>
              <a:t>’	</a:t>
            </a:r>
            <a:r>
              <a:rPr lang="en-US" sz="2400" dirty="0" err="1"/>
              <a:t>narodu</a:t>
            </a:r>
            <a:r>
              <a:rPr lang="en-US" sz="2400" dirty="0" smtClean="0"/>
              <a:t>!</a:t>
            </a:r>
            <a:endParaRPr lang="en-US" sz="2400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	</a:t>
            </a:r>
            <a:r>
              <a:rPr lang="en-US" sz="2400" dirty="0" smtClean="0"/>
              <a:t>	</a:t>
            </a:r>
            <a:r>
              <a:rPr lang="en-US" sz="2400" dirty="0"/>
              <a:t>	(INTERJ)	how-much	here	</a:t>
            </a:r>
            <a:r>
              <a:rPr lang="en-US" sz="2400" dirty="0" smtClean="0"/>
              <a:t>people</a:t>
            </a:r>
            <a:endParaRPr lang="en-US" sz="2400" dirty="0"/>
          </a:p>
          <a:p>
            <a:pPr marL="0" indent="0" defTabSz="18000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Peak 1:	</a:t>
            </a:r>
            <a:r>
              <a:rPr lang="en-US" sz="2400" dirty="0" smtClean="0"/>
              <a:t>																	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Peak 2:</a:t>
            </a:r>
            <a:r>
              <a:rPr lang="en-US" sz="2400" dirty="0" smtClean="0"/>
              <a:t> 																	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Plateau:</a:t>
            </a:r>
            <a:r>
              <a:rPr lang="en-US" sz="2400" dirty="0" smtClean="0"/>
              <a:t>	 </a:t>
            </a:r>
            <a:endParaRPr lang="en-US" sz="2400" dirty="0"/>
          </a:p>
        </p:txBody>
      </p:sp>
      <p:pic>
        <p:nvPicPr>
          <p:cNvPr id="4" name="oj-how-many-people-1pea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23198" y="2457287"/>
            <a:ext cx="487362" cy="487362"/>
          </a:xfrm>
          <a:prstGeom prst="rect">
            <a:avLst/>
          </a:prstGeom>
        </p:spPr>
      </p:pic>
      <p:pic>
        <p:nvPicPr>
          <p:cNvPr id="5" name="oj-how-many-people-2pea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41409" y="2457287"/>
            <a:ext cx="487362" cy="487362"/>
          </a:xfrm>
          <a:prstGeom prst="rect">
            <a:avLst/>
          </a:prstGeom>
        </p:spPr>
      </p:pic>
      <p:pic>
        <p:nvPicPr>
          <p:cNvPr id="6" name="oj-how-many-people-platea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3327" y="2457286"/>
            <a:ext cx="487362" cy="487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1" y="2943224"/>
            <a:ext cx="5486411" cy="1981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84" y="4876796"/>
            <a:ext cx="5486411" cy="198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20" y="2943224"/>
            <a:ext cx="5486411" cy="1981204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>
            <a:off x="191068" y="4994396"/>
            <a:ext cx="3350815" cy="1631216"/>
          </a:xfrm>
          <a:prstGeom prst="borderCallout1">
            <a:avLst>
              <a:gd name="adj1" fmla="val -59"/>
              <a:gd name="adj2" fmla="val 140"/>
              <a:gd name="adj3" fmla="val -22911"/>
              <a:gd name="adj4" fmla="val 65983"/>
            </a:avLst>
          </a:prstGeom>
          <a:noFill/>
          <a:ln w="158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Falling boundary contour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Shallow peak on the last stressed syllable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Pre-nuclear prominence on </a:t>
            </a:r>
            <a:r>
              <a:rPr lang="en-US" sz="2000" i="1" dirty="0" err="1" smtClean="0"/>
              <a:t>wh</a:t>
            </a:r>
            <a:r>
              <a:rPr lang="en-US" sz="2000" dirty="0" smtClean="0"/>
              <a:t>-item possible</a:t>
            </a:r>
            <a:endParaRPr lang="nb-NO" sz="2000" dirty="0"/>
          </a:p>
        </p:txBody>
      </p:sp>
      <p:sp>
        <p:nvSpPr>
          <p:cNvPr id="11" name="Line Callout 1 10"/>
          <p:cNvSpPr/>
          <p:nvPr/>
        </p:nvSpPr>
        <p:spPr>
          <a:xfrm>
            <a:off x="9228952" y="5205678"/>
            <a:ext cx="2616111" cy="1323439"/>
          </a:xfrm>
          <a:prstGeom prst="borderCallout1">
            <a:avLst>
              <a:gd name="adj1" fmla="val -292"/>
              <a:gd name="adj2" fmla="val -121"/>
              <a:gd name="adj3" fmla="val 49879"/>
              <a:gd name="adj4" fmla="val -8088"/>
            </a:avLst>
          </a:prstGeom>
          <a:noFill/>
          <a:ln w="158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Sharper and later final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More prominence on </a:t>
            </a:r>
            <a:r>
              <a:rPr lang="en-US" sz="2000" i="1" dirty="0" err="1" smtClean="0"/>
              <a:t>wh</a:t>
            </a:r>
            <a:r>
              <a:rPr lang="en-US" sz="2000" dirty="0" smtClean="0"/>
              <a:t>-item possible</a:t>
            </a:r>
            <a:endParaRPr lang="nb-NO" sz="2000" dirty="0"/>
          </a:p>
        </p:txBody>
      </p:sp>
      <p:sp>
        <p:nvSpPr>
          <p:cNvPr id="12" name="Line Callout 1 11"/>
          <p:cNvSpPr/>
          <p:nvPr/>
        </p:nvSpPr>
        <p:spPr>
          <a:xfrm>
            <a:off x="6823881" y="787543"/>
            <a:ext cx="5104262" cy="1631216"/>
          </a:xfrm>
          <a:prstGeom prst="borderCallout1">
            <a:avLst>
              <a:gd name="adj1" fmla="val 99962"/>
              <a:gd name="adj2" fmla="val 43"/>
              <a:gd name="adj3" fmla="val 142739"/>
              <a:gd name="adj4" fmla="val 48371"/>
            </a:avLst>
          </a:prstGeom>
          <a:noFill/>
          <a:ln w="158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Singsongy</a:t>
            </a:r>
            <a:r>
              <a:rPr lang="en-US" sz="2000" dirty="0" smtClean="0"/>
              <a:t> mid-plateau boundary contour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Prominence on the last stressed syllable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prominence on the </a:t>
            </a:r>
            <a:r>
              <a:rPr lang="en-US" sz="2000" i="1" dirty="0" err="1" smtClean="0"/>
              <a:t>wh</a:t>
            </a:r>
            <a:r>
              <a:rPr lang="en-US" sz="2000" dirty="0" smtClean="0"/>
              <a:t>-item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Interjection has the same contour (harder to tell for Peak)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681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Type 1 vs. Type 2: form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Type 1 vs. Type 2: meaning </a:t>
            </a:r>
          </a:p>
          <a:p>
            <a:pPr marL="0" indent="0">
              <a:buNone/>
            </a:pPr>
            <a:r>
              <a:rPr lang="en-US" sz="2400" dirty="0"/>
              <a:t>Type 1 vs. Type 2: analysis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r>
              <a:rPr lang="en-US" sz="2400" dirty="0"/>
              <a:t>Miscellaneous notes</a:t>
            </a:r>
          </a:p>
          <a:p>
            <a:pPr marL="0" indent="0">
              <a:buNone/>
            </a:pPr>
            <a:r>
              <a:rPr lang="en-US" sz="2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689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degree constraint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degree constraint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The Type 1 vs. Type 2 distinction is about form and meaning, not the </a:t>
            </a:r>
            <a:r>
              <a:rPr lang="en-US" sz="2400" i="1" dirty="0" err="1" smtClean="0"/>
              <a:t>wh</a:t>
            </a:r>
            <a:r>
              <a:rPr lang="en-US" sz="2400" i="1" dirty="0" smtClean="0"/>
              <a:t>-</a:t>
            </a:r>
            <a:r>
              <a:rPr lang="en-US" sz="2400" dirty="0" smtClean="0"/>
              <a:t>item used or degree interpretations </a:t>
            </a:r>
          </a:p>
          <a:p>
            <a:r>
              <a:rPr lang="en-US" sz="2400" dirty="0" smtClean="0"/>
              <a:t>But Type 1 sentences have to have degree interpretations (i.e., they have to be about the position of some item on some scale), which restricts the inventory of the </a:t>
            </a:r>
            <a:r>
              <a:rPr lang="en-US" sz="2400" i="1" dirty="0" err="1" smtClean="0"/>
              <a:t>wh</a:t>
            </a:r>
            <a:r>
              <a:rPr lang="en-US" sz="2400" dirty="0" smtClean="0"/>
              <a:t>-items that can occur in Type 1 sentences </a:t>
            </a:r>
          </a:p>
          <a:p>
            <a:r>
              <a:rPr lang="en-US" sz="2400" dirty="0" smtClean="0"/>
              <a:t>No such constraint on Type 2 sentences</a:t>
            </a:r>
          </a:p>
        </p:txBody>
      </p:sp>
    </p:spTree>
    <p:extLst>
      <p:ext uri="{BB962C8B-B14F-4D97-AF65-F5344CB8AC3E}">
        <p14:creationId xmlns:p14="http://schemas.microsoft.com/office/powerpoint/2010/main" val="30345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Epistemic status of prejacent &amp; surprise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Type 1:</a:t>
            </a:r>
          </a:p>
          <a:p>
            <a:pPr defTabSz="180000">
              <a:buClr>
                <a:schemeClr val="tx1"/>
              </a:buClr>
            </a:pPr>
            <a:r>
              <a:rPr lang="en-US" sz="2400" dirty="0" smtClean="0"/>
              <a:t>old information (but often re-activated in the context)</a:t>
            </a:r>
          </a:p>
          <a:p>
            <a:pPr defTabSz="180000">
              <a:buClr>
                <a:schemeClr val="tx1"/>
              </a:buClr>
            </a:pPr>
            <a:r>
              <a:rPr lang="en-US" sz="2400" dirty="0" smtClean="0"/>
              <a:t>no expression of active counter-expectation/surprise (those can only be about new information)</a:t>
            </a:r>
          </a:p>
          <a:p>
            <a:pPr defTabSz="180000">
              <a:buClr>
                <a:schemeClr val="tx1"/>
              </a:buClr>
            </a:pPr>
            <a:r>
              <a:rPr lang="en-US" sz="2400" dirty="0" smtClean="0"/>
              <a:t>instead: other feelings (anger, annoyance, awe, admiration, etc.) about that old information (pre-requisite for expressing such feelings; cf. “factive” emotive predicates)</a:t>
            </a:r>
          </a:p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Type 2:</a:t>
            </a:r>
          </a:p>
          <a:p>
            <a:pPr defTabSz="180000">
              <a:buClr>
                <a:schemeClr val="tx1"/>
              </a:buClr>
            </a:pPr>
            <a:r>
              <a:rPr lang="en-US" sz="2400" dirty="0" smtClean="0"/>
              <a:t>always an information acquisition context by the speaker (Peak 1 or Plateau) or the addressee (Peak 2 or Plateau)</a:t>
            </a:r>
          </a:p>
          <a:p>
            <a:pPr defTabSz="180000">
              <a:buClr>
                <a:schemeClr val="tx1"/>
              </a:buClr>
            </a:pPr>
            <a:r>
              <a:rPr lang="en-US" sz="2400" dirty="0" smtClean="0"/>
              <a:t>active expression of surprise-related affect or anticipating this affect from the addressee; Peak: genuine, Plateau: pretend or ironic</a:t>
            </a:r>
          </a:p>
          <a:p>
            <a:pPr marL="0" indent="0" defTabSz="180000">
              <a:buClr>
                <a:schemeClr val="tx1"/>
              </a:buClr>
              <a:buNone/>
            </a:pPr>
            <a:endParaRPr lang="en-US" sz="2400" dirty="0" smtClean="0"/>
          </a:p>
          <a:p>
            <a:pPr defTabSz="180000">
              <a:buClr>
                <a:schemeClr val="tx1"/>
              </a:buClr>
            </a:pPr>
            <a:endParaRPr lang="en-US" sz="2400" dirty="0" smtClean="0"/>
          </a:p>
          <a:p>
            <a:pPr defTabSz="180000">
              <a:buClr>
                <a:schemeClr val="tx1"/>
              </a:buClr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1561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Epistemic status of prejacent &amp; surprise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Scenario A1: </a:t>
            </a:r>
            <a:r>
              <a:rPr lang="en-US" sz="2400" dirty="0" smtClean="0"/>
              <a:t>I am hosting a party that starts in an hour. I need to run out and grab </a:t>
            </a:r>
            <a:r>
              <a:rPr lang="en-US" sz="2400" dirty="0" err="1" smtClean="0"/>
              <a:t>smth</a:t>
            </a:r>
            <a:r>
              <a:rPr lang="en-US" sz="2400" dirty="0" smtClean="0"/>
              <a:t> from a nearby store. I open the door and see Anya, one of my guests.</a:t>
            </a:r>
          </a:p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/>
              <a:t>(12)		</a:t>
            </a:r>
            <a:r>
              <a:rPr lang="en-US" sz="2400" dirty="0" err="1" smtClean="0"/>
              <a:t>Oj</a:t>
            </a:r>
            <a:r>
              <a:rPr lang="en-US" sz="2400" dirty="0"/>
              <a:t>!</a:t>
            </a:r>
            <a:r>
              <a:rPr lang="en-US" sz="2400" dirty="0" smtClean="0"/>
              <a:t> 				</a:t>
            </a:r>
            <a:r>
              <a:rPr lang="en-US" sz="2400" dirty="0" err="1" smtClean="0"/>
              <a:t>Kak</a:t>
            </a:r>
            <a:r>
              <a:rPr lang="en-US" sz="2400" dirty="0" smtClean="0"/>
              <a:t> 		</a:t>
            </a:r>
            <a:r>
              <a:rPr lang="en-US" sz="2400" dirty="0" err="1" smtClean="0"/>
              <a:t>rano</a:t>
            </a:r>
            <a:r>
              <a:rPr lang="en-US" sz="2400" dirty="0" smtClean="0"/>
              <a:t> 	ty 		</a:t>
            </a:r>
            <a:r>
              <a:rPr lang="en-US" sz="2400" dirty="0" err="1" smtClean="0"/>
              <a:t>prisla</a:t>
            </a:r>
            <a:r>
              <a:rPr lang="en-US" sz="2400" dirty="0" smtClean="0"/>
              <a:t>! [Type 2 Peak 1:         ]</a:t>
            </a:r>
            <a:endParaRPr lang="ru-RU" sz="2400" dirty="0" smtClean="0"/>
          </a:p>
          <a:p>
            <a:pPr marL="0" indent="0" defTabSz="18000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400" dirty="0" smtClean="0"/>
              <a:t>		</a:t>
            </a:r>
            <a:r>
              <a:rPr lang="en-US" sz="2400" dirty="0" smtClean="0"/>
              <a:t>	</a:t>
            </a:r>
            <a:r>
              <a:rPr lang="ru-RU" sz="2400" dirty="0" smtClean="0"/>
              <a:t>	</a:t>
            </a:r>
            <a:r>
              <a:rPr lang="en-US" sz="2400" dirty="0" smtClean="0"/>
              <a:t>INTERJ		how		early	you	came</a:t>
            </a:r>
          </a:p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Scenario B1: </a:t>
            </a:r>
            <a:r>
              <a:rPr lang="en-US" sz="2400" dirty="0" smtClean="0"/>
              <a:t>The party is on. </a:t>
            </a:r>
            <a:r>
              <a:rPr lang="en-US" sz="2400" dirty="0"/>
              <a:t>I need to run out and grab </a:t>
            </a:r>
            <a:r>
              <a:rPr lang="en-US" sz="2400" dirty="0" err="1"/>
              <a:t>smth</a:t>
            </a:r>
            <a:r>
              <a:rPr lang="en-US" sz="2400" dirty="0"/>
              <a:t> from a nearby store. I open the door and see Anya, </a:t>
            </a:r>
            <a:r>
              <a:rPr lang="en-US" sz="2400" dirty="0" smtClean="0"/>
              <a:t>who I did not expect to come.</a:t>
            </a:r>
          </a:p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/>
              <a:t>(13)		</a:t>
            </a:r>
            <a:r>
              <a:rPr lang="en-US" sz="2400" dirty="0" err="1" smtClean="0"/>
              <a:t>Oj</a:t>
            </a:r>
            <a:r>
              <a:rPr lang="en-US" sz="2400" dirty="0" smtClean="0"/>
              <a:t>!				</a:t>
            </a:r>
            <a:r>
              <a:rPr lang="en-US" sz="2400" dirty="0" err="1" smtClean="0"/>
              <a:t>Kto</a:t>
            </a:r>
            <a:r>
              <a:rPr lang="en-US" sz="2400" dirty="0"/>
              <a:t>	</a:t>
            </a:r>
            <a:r>
              <a:rPr lang="en-US" sz="2400" dirty="0" smtClean="0"/>
              <a:t>	k		</a:t>
            </a:r>
            <a:r>
              <a:rPr lang="en-US" sz="2400" dirty="0" err="1" smtClean="0"/>
              <a:t>nam</a:t>
            </a:r>
            <a:r>
              <a:rPr lang="en-US" sz="2400" dirty="0"/>
              <a:t>	</a:t>
            </a:r>
            <a:r>
              <a:rPr lang="en-US" sz="2400" dirty="0" err="1" smtClean="0"/>
              <a:t>priš</a:t>
            </a:r>
            <a:r>
              <a:rPr lang="ru-RU" sz="2400" dirty="0"/>
              <a:t>ё</a:t>
            </a:r>
            <a:r>
              <a:rPr lang="en-US" sz="2400" dirty="0" smtClean="0"/>
              <a:t>l! [Type 2 Peak 1:         ; </a:t>
            </a:r>
            <a:r>
              <a:rPr lang="en-US" sz="2400" dirty="0"/>
              <a:t>P</a:t>
            </a:r>
            <a:r>
              <a:rPr lang="en-US" sz="2400" dirty="0" smtClean="0"/>
              <a:t>lateau OK, but ironic] </a:t>
            </a:r>
          </a:p>
          <a:p>
            <a:pPr marL="0" indent="0" defTabSz="18000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 smtClean="0"/>
              <a:t>				INTERJ		who		to	us			came</a:t>
            </a:r>
            <a:r>
              <a:rPr lang="ru-RU" sz="2400" dirty="0" smtClean="0"/>
              <a:t>			</a:t>
            </a:r>
            <a:endParaRPr lang="en-US" sz="2400" dirty="0"/>
          </a:p>
          <a:p>
            <a:pPr marL="0" indent="0" defTabSz="180000">
              <a:buClr>
                <a:schemeClr val="tx1"/>
              </a:buClr>
              <a:buNone/>
            </a:pPr>
            <a:endParaRPr lang="en-US" sz="2400" dirty="0" smtClean="0"/>
          </a:p>
          <a:p>
            <a:pPr defTabSz="180000">
              <a:buClr>
                <a:schemeClr val="tx1"/>
              </a:buClr>
            </a:pPr>
            <a:endParaRPr lang="en-US" sz="2400" dirty="0" smtClean="0"/>
          </a:p>
          <a:p>
            <a:pPr defTabSz="180000">
              <a:buClr>
                <a:schemeClr val="tx1"/>
              </a:buClr>
            </a:pPr>
            <a:endParaRPr lang="nb-NO" sz="2400" dirty="0"/>
          </a:p>
        </p:txBody>
      </p:sp>
      <p:pic>
        <p:nvPicPr>
          <p:cNvPr id="4" name="oj-who-came-1pea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35062" y="4013305"/>
            <a:ext cx="487362" cy="487363"/>
          </a:xfrm>
          <a:prstGeom prst="rect">
            <a:avLst/>
          </a:prstGeom>
        </p:spPr>
      </p:pic>
      <p:pic>
        <p:nvPicPr>
          <p:cNvPr id="5" name="oj-how-early-1pea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2887" y="24400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Epistemic status of prejacent &amp; surprise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Scenario A2: </a:t>
            </a:r>
            <a:r>
              <a:rPr lang="en-US" sz="2400" dirty="0" smtClean="0"/>
              <a:t>I am pretty annoyed that Anya showed up so early. I am in a different room, talking to my partner, who also saw her come in.</a:t>
            </a:r>
          </a:p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/>
              <a:t>(14)		</a:t>
            </a:r>
            <a:r>
              <a:rPr lang="en-US" sz="2400" dirty="0" err="1" smtClean="0"/>
              <a:t>Kak</a:t>
            </a:r>
            <a:r>
              <a:rPr lang="en-US" sz="2400" dirty="0" smtClean="0"/>
              <a:t> 		</a:t>
            </a:r>
            <a:r>
              <a:rPr lang="en-US" sz="2400" dirty="0" err="1" smtClean="0"/>
              <a:t>že</a:t>
            </a:r>
            <a:r>
              <a:rPr lang="en-US" sz="2400" dirty="0" smtClean="0"/>
              <a:t> 	</a:t>
            </a:r>
            <a:r>
              <a:rPr lang="en-US" sz="2400" dirty="0" err="1" smtClean="0"/>
              <a:t>Anja</a:t>
            </a:r>
            <a:r>
              <a:rPr lang="en-US" sz="2400" dirty="0" smtClean="0"/>
              <a:t> 	</a:t>
            </a:r>
            <a:r>
              <a:rPr lang="en-US" sz="2400" dirty="0" err="1" smtClean="0"/>
              <a:t>rano</a:t>
            </a:r>
            <a:r>
              <a:rPr lang="en-US" sz="2400" dirty="0" smtClean="0"/>
              <a:t> 	</a:t>
            </a:r>
            <a:r>
              <a:rPr lang="en-US" sz="2400" dirty="0" err="1" smtClean="0"/>
              <a:t>prišla</a:t>
            </a:r>
            <a:r>
              <a:rPr lang="en-US" sz="2400" dirty="0" smtClean="0"/>
              <a:t>! [Type 1 prosody:         ] </a:t>
            </a:r>
          </a:p>
          <a:p>
            <a:pPr marL="0" indent="0" defTabSz="18000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 smtClean="0"/>
              <a:t>				how	</a:t>
            </a:r>
            <a:r>
              <a:rPr lang="en-US" sz="2400" dirty="0"/>
              <a:t>	</a:t>
            </a:r>
            <a:r>
              <a:rPr lang="en-US" sz="2400" dirty="0" smtClean="0"/>
              <a:t>ŽE Anya	early	came</a:t>
            </a:r>
            <a:endParaRPr lang="en-US" sz="2400" cap="all" dirty="0" smtClean="0"/>
          </a:p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Scenario B2: </a:t>
            </a:r>
            <a:r>
              <a:rPr lang="en-US" sz="2400" dirty="0" smtClean="0"/>
              <a:t>I didn’t invite Anya, and I am angry that she showed up. </a:t>
            </a:r>
            <a:r>
              <a:rPr lang="en-US" sz="2400" dirty="0"/>
              <a:t>I am in a different room, talking to my partner, who also saw her come in.</a:t>
            </a:r>
          </a:p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/>
              <a:t>(15)		</a:t>
            </a:r>
            <a:r>
              <a:rPr lang="en-US" sz="2400" dirty="0"/>
              <a:t>#</a:t>
            </a:r>
            <a:r>
              <a:rPr lang="en-US" sz="2400" dirty="0" smtClean="0"/>
              <a:t>	</a:t>
            </a:r>
            <a:r>
              <a:rPr lang="en-US" sz="2400" dirty="0" err="1" smtClean="0"/>
              <a:t>Kto</a:t>
            </a:r>
            <a:r>
              <a:rPr lang="en-US" sz="2400" dirty="0" smtClean="0"/>
              <a:t> 		</a:t>
            </a:r>
            <a:r>
              <a:rPr lang="en-US" sz="2400" dirty="0" err="1" smtClean="0"/>
              <a:t>že</a:t>
            </a:r>
            <a:r>
              <a:rPr lang="en-US" sz="2400" dirty="0" smtClean="0"/>
              <a:t> 	k 	</a:t>
            </a:r>
            <a:r>
              <a:rPr lang="en-US" sz="2400" dirty="0" err="1" smtClean="0"/>
              <a:t>nam</a:t>
            </a:r>
            <a:r>
              <a:rPr lang="en-US" sz="2400" dirty="0" smtClean="0"/>
              <a:t> 	</a:t>
            </a:r>
            <a:r>
              <a:rPr lang="en-US" sz="2400" dirty="0" err="1" smtClean="0"/>
              <a:t>priš</a:t>
            </a:r>
            <a:r>
              <a:rPr lang="ru-RU" sz="2400" dirty="0" smtClean="0"/>
              <a:t>ё</a:t>
            </a:r>
            <a:r>
              <a:rPr lang="en-US" sz="2400" dirty="0" smtClean="0"/>
              <a:t>l! [Any prosody; attempt at Type 1:         ]</a:t>
            </a:r>
            <a:r>
              <a:rPr lang="ru-RU" sz="2400" dirty="0"/>
              <a:t>	</a:t>
            </a:r>
            <a:r>
              <a:rPr lang="ru-RU" sz="2400" dirty="0" smtClean="0"/>
              <a:t>	</a:t>
            </a:r>
            <a:endParaRPr lang="en-US" sz="2400" dirty="0" smtClean="0"/>
          </a:p>
          <a:p>
            <a:pPr marL="0" indent="0" defTabSz="18000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 smtClean="0"/>
              <a:t>					who</a:t>
            </a:r>
            <a:r>
              <a:rPr lang="ru-RU" sz="2400" dirty="0" smtClean="0"/>
              <a:t>	</a:t>
            </a:r>
            <a:r>
              <a:rPr lang="en-US" sz="2400" dirty="0" smtClean="0"/>
              <a:t>	ŽE	to	us 			came</a:t>
            </a:r>
          </a:p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Scenario B3:</a:t>
            </a:r>
            <a:r>
              <a:rPr lang="en-US" sz="2400" dirty="0" smtClean="0"/>
              <a:t> I’m pretty excited that Anya showed up. I run to a different room to tell my partner, who didn’t see her come in; I expect them to be excited, too.</a:t>
            </a:r>
          </a:p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/>
              <a:t>(16)		</a:t>
            </a:r>
            <a:r>
              <a:rPr lang="en-US" sz="2400" dirty="0" err="1" smtClean="0"/>
              <a:t>Oj</a:t>
            </a:r>
            <a:r>
              <a:rPr lang="en-US" sz="2400" dirty="0" smtClean="0"/>
              <a:t>!			</a:t>
            </a:r>
            <a:r>
              <a:rPr lang="en-US" sz="2400" dirty="0" err="1" smtClean="0"/>
              <a:t>Kto</a:t>
            </a:r>
            <a:r>
              <a:rPr lang="en-US" sz="2400" dirty="0" smtClean="0"/>
              <a:t>		k		</a:t>
            </a:r>
            <a:r>
              <a:rPr lang="en-US" sz="2400" dirty="0" err="1" smtClean="0"/>
              <a:t>nam</a:t>
            </a:r>
            <a:r>
              <a:rPr lang="en-US" sz="2400" dirty="0" smtClean="0"/>
              <a:t>	</a:t>
            </a:r>
            <a:r>
              <a:rPr lang="en-US" sz="2400" dirty="0" err="1" smtClean="0"/>
              <a:t>priš</a:t>
            </a:r>
            <a:r>
              <a:rPr lang="ru-RU" sz="2400" dirty="0"/>
              <a:t>ё</a:t>
            </a:r>
            <a:r>
              <a:rPr lang="en-US" sz="2400" dirty="0" smtClean="0"/>
              <a:t>l! [Type 2, Peak 2:         ; Plateau OK, but ironic]</a:t>
            </a:r>
          </a:p>
          <a:p>
            <a:pPr marL="0" indent="0" defTabSz="18000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 smtClean="0"/>
              <a:t>				INTERJ	who		to	us			came</a:t>
            </a:r>
            <a:endParaRPr lang="en-US" sz="2400" dirty="0"/>
          </a:p>
          <a:p>
            <a:pPr marL="0" indent="0" defTabSz="180000">
              <a:buClr>
                <a:schemeClr val="tx1"/>
              </a:buClr>
              <a:buNone/>
            </a:pPr>
            <a:endParaRPr lang="en-US" sz="2400" dirty="0" smtClean="0"/>
          </a:p>
          <a:p>
            <a:pPr defTabSz="180000">
              <a:buClr>
                <a:schemeClr val="tx1"/>
              </a:buClr>
            </a:pPr>
            <a:endParaRPr lang="en-US" sz="2400" dirty="0" smtClean="0"/>
          </a:p>
          <a:p>
            <a:pPr defTabSz="180000">
              <a:buClr>
                <a:schemeClr val="tx1"/>
              </a:buClr>
            </a:pPr>
            <a:endParaRPr lang="nb-NO" sz="2400" dirty="0"/>
          </a:p>
        </p:txBody>
      </p:sp>
      <p:pic>
        <p:nvPicPr>
          <p:cNvPr id="4" name="oj-who-came-2pea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17446" y="5197281"/>
            <a:ext cx="487362" cy="487362"/>
          </a:xfrm>
          <a:prstGeom prst="rect">
            <a:avLst/>
          </a:prstGeom>
        </p:spPr>
      </p:pic>
      <p:pic>
        <p:nvPicPr>
          <p:cNvPr id="6" name="how-early-type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18179" y="2361641"/>
            <a:ext cx="487362" cy="487362"/>
          </a:xfrm>
          <a:prstGeom prst="rect">
            <a:avLst/>
          </a:prstGeom>
        </p:spPr>
      </p:pic>
      <p:pic>
        <p:nvPicPr>
          <p:cNvPr id="7" name="who-came-type1attemp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6155" y="3781940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Epistemic status of prejacent &amp; surprise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/>
              <a:t>Further note on Type 1 and counter-expectation:</a:t>
            </a:r>
          </a:p>
          <a:p>
            <a:pPr defTabSz="180000">
              <a:buClr>
                <a:schemeClr val="tx1"/>
              </a:buClr>
            </a:pPr>
            <a:r>
              <a:rPr lang="en-US" sz="2400" dirty="0" smtClean="0"/>
              <a:t>Type 1 sentences are compatible w/expression of general noteworthiness</a:t>
            </a:r>
          </a:p>
          <a:p>
            <a:pPr defTabSz="180000">
              <a:buClr>
                <a:schemeClr val="tx1"/>
              </a:buClr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impression </a:t>
            </a:r>
            <a:r>
              <a:rPr lang="en-US" sz="2400" dirty="0" smtClean="0"/>
              <a:t>of general unlikelihood/noteworthiness/etc. can also arise </a:t>
            </a:r>
            <a:r>
              <a:rPr lang="en-US" sz="2400" dirty="0"/>
              <a:t>from talking about extreme </a:t>
            </a:r>
            <a:r>
              <a:rPr lang="en-US" sz="2400" dirty="0" smtClean="0"/>
              <a:t>degrees (extreme = low probability)</a:t>
            </a:r>
            <a:endParaRPr lang="en-US" sz="2400" dirty="0"/>
          </a:p>
          <a:p>
            <a:pPr defTabSz="180000">
              <a:buClr>
                <a:schemeClr val="tx1"/>
              </a:buClr>
            </a:pPr>
            <a:r>
              <a:rPr lang="en-US" sz="2400" dirty="0" smtClean="0"/>
              <a:t>But there is no active counter-expectation on behalf of the speaker</a:t>
            </a:r>
          </a:p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/>
              <a:t>(17)		</a:t>
            </a:r>
            <a:r>
              <a:rPr lang="en-US" sz="2400" dirty="0" err="1" smtClean="0"/>
              <a:t>Kak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že</a:t>
            </a:r>
            <a:r>
              <a:rPr lang="en-US" sz="2400" dirty="0"/>
              <a:t>	</a:t>
            </a:r>
            <a:r>
              <a:rPr lang="en-US" sz="2400" dirty="0" smtClean="0"/>
              <a:t>ty 		</a:t>
            </a:r>
            <a:r>
              <a:rPr lang="en-US" sz="2400" dirty="0" err="1" smtClean="0"/>
              <a:t>menja</a:t>
            </a:r>
            <a:r>
              <a:rPr lang="en-US" sz="2400" dirty="0" smtClean="0"/>
              <a:t>	</a:t>
            </a:r>
            <a:r>
              <a:rPr lang="en-US" sz="2400" dirty="0" err="1" smtClean="0"/>
              <a:t>dostal</a:t>
            </a:r>
            <a:r>
              <a:rPr lang="en-US" sz="2400" dirty="0" smtClean="0"/>
              <a:t>!		#	Ne 	</a:t>
            </a:r>
            <a:r>
              <a:rPr lang="en-US" sz="2400" dirty="0" err="1" smtClean="0"/>
              <a:t>ožidala</a:t>
            </a:r>
            <a:r>
              <a:rPr lang="en-US" sz="2400" dirty="0" smtClean="0"/>
              <a:t>. [Type 1 prosody]</a:t>
            </a:r>
          </a:p>
          <a:p>
            <a:pPr marL="0" indent="0" defTabSz="18000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 smtClean="0"/>
              <a:t>				how		ŽE	you	me			reached		not	expected</a:t>
            </a:r>
          </a:p>
          <a:p>
            <a:pPr marL="0" indent="0" defTabSz="18000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</a:t>
            </a:r>
            <a:r>
              <a:rPr lang="en-US" sz="2400" dirty="0" smtClean="0"/>
              <a:t>			‘How fed up I am with you! I did not expect this.’</a:t>
            </a:r>
          </a:p>
          <a:p>
            <a:pPr marL="0" indent="0" defTabSz="180000">
              <a:buClr>
                <a:schemeClr val="tx1"/>
              </a:buClr>
              <a:buNone/>
            </a:pPr>
            <a:r>
              <a:rPr lang="en-US" sz="2400" dirty="0" smtClean="0"/>
              <a:t>(18)		Do		</a:t>
            </a:r>
            <a:r>
              <a:rPr lang="en-US" sz="2400" dirty="0" err="1" smtClean="0"/>
              <a:t>čego</a:t>
            </a:r>
            <a:r>
              <a:rPr lang="en-US" sz="2400" dirty="0"/>
              <a:t>	</a:t>
            </a:r>
            <a:r>
              <a:rPr lang="en-US" sz="2400" dirty="0" err="1" smtClean="0"/>
              <a:t>že</a:t>
            </a:r>
            <a:r>
              <a:rPr lang="en-US" sz="2400" dirty="0" smtClean="0"/>
              <a:t>	on		</a:t>
            </a:r>
            <a:r>
              <a:rPr lang="en-US" sz="2400" dirty="0" err="1" smtClean="0"/>
              <a:t>naglyj</a:t>
            </a:r>
            <a:r>
              <a:rPr lang="en-US" sz="2400" dirty="0"/>
              <a:t>!</a:t>
            </a:r>
            <a:r>
              <a:rPr lang="en-US" sz="2400" dirty="0" smtClean="0"/>
              <a:t>				Ne		</a:t>
            </a:r>
            <a:r>
              <a:rPr lang="en-US" sz="2400" dirty="0" err="1" smtClean="0"/>
              <a:t>ustaju</a:t>
            </a:r>
            <a:r>
              <a:rPr lang="en-US" sz="2400" dirty="0" smtClean="0"/>
              <a:t>	</a:t>
            </a:r>
            <a:r>
              <a:rPr lang="en-US" sz="2400" dirty="0" err="1" smtClean="0"/>
              <a:t>udivljat’sja</a:t>
            </a:r>
            <a:r>
              <a:rPr lang="en-US" sz="2400" dirty="0" smtClean="0"/>
              <a:t>. [Type 1 prosody]</a:t>
            </a:r>
          </a:p>
          <a:p>
            <a:pPr marL="0" indent="0" defTabSz="18000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 smtClean="0"/>
              <a:t>				to		what</a:t>
            </a:r>
            <a:r>
              <a:rPr lang="en-US" sz="2400" dirty="0"/>
              <a:t>	</a:t>
            </a:r>
            <a:r>
              <a:rPr lang="en-US" sz="2400" dirty="0" smtClean="0"/>
              <a:t>ŽE	he		audacious		not	tire			be-surprised</a:t>
            </a:r>
          </a:p>
          <a:p>
            <a:pPr marL="0" indent="0" defTabSz="18000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/>
              <a:t>	</a:t>
            </a:r>
            <a:r>
              <a:rPr lang="en-US" sz="2400" dirty="0" smtClean="0"/>
              <a:t>			‘How audacious he is! I can never get tired of being surprised by that.’</a:t>
            </a:r>
          </a:p>
          <a:p>
            <a:pPr marL="0" indent="0" defTabSz="180000">
              <a:buClr>
                <a:schemeClr val="tx1"/>
              </a:buClr>
              <a:buNone/>
            </a:pPr>
            <a:endParaRPr lang="en-US" sz="2400" dirty="0" smtClean="0"/>
          </a:p>
          <a:p>
            <a:pPr defTabSz="180000">
              <a:buClr>
                <a:schemeClr val="tx1"/>
              </a:buClr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9612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Type 1 vs. Type 2: form</a:t>
            </a:r>
          </a:p>
          <a:p>
            <a:pPr marL="0" indent="0">
              <a:buNone/>
            </a:pPr>
            <a:r>
              <a:rPr lang="en-US" sz="2400" dirty="0"/>
              <a:t>Type 1 vs. Type 2: meaning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Type 1 vs. Type 2: analysis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r>
              <a:rPr lang="en-US" sz="2400" dirty="0"/>
              <a:t>Miscellaneous notes</a:t>
            </a:r>
          </a:p>
          <a:p>
            <a:pPr marL="0" indent="0">
              <a:buNone/>
            </a:pPr>
            <a:r>
              <a:rPr lang="en-US" sz="2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2653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 1 vs. Type 2: summary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Type 1: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Distinct prosody from Type 2</a:t>
            </a:r>
          </a:p>
          <a:p>
            <a:r>
              <a:rPr lang="en-US" sz="2400" dirty="0" smtClean="0"/>
              <a:t>Old information 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active </a:t>
            </a:r>
            <a:r>
              <a:rPr lang="en-US" sz="2400" dirty="0" smtClean="0"/>
              <a:t>surprise/counter-expectation; some other affect, e.g., anger</a:t>
            </a:r>
            <a:r>
              <a:rPr lang="en-US" sz="2400" dirty="0"/>
              <a:t> </a:t>
            </a:r>
            <a:r>
              <a:rPr lang="en-US" sz="2400" dirty="0" smtClean="0"/>
              <a:t>or admiration</a:t>
            </a:r>
          </a:p>
          <a:p>
            <a:r>
              <a:rPr lang="en-US" sz="2400" dirty="0"/>
              <a:t>Degree </a:t>
            </a:r>
            <a:r>
              <a:rPr lang="en-US" sz="2400" dirty="0" smtClean="0"/>
              <a:t>constraint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Type 2:</a:t>
            </a:r>
          </a:p>
          <a:p>
            <a:r>
              <a:rPr lang="en-US" sz="2400" dirty="0" smtClean="0"/>
              <a:t>Distinct prosody from Type 1</a:t>
            </a:r>
          </a:p>
          <a:p>
            <a:r>
              <a:rPr lang="en-US" sz="2400" dirty="0" smtClean="0"/>
              <a:t>New information for speaker or addressee</a:t>
            </a:r>
          </a:p>
          <a:p>
            <a:r>
              <a:rPr lang="en-US" sz="2400" dirty="0" smtClean="0"/>
              <a:t>Surprise-related affect for speaker or addressee</a:t>
            </a:r>
          </a:p>
          <a:p>
            <a:r>
              <a:rPr lang="en-US" sz="2400" dirty="0" smtClean="0"/>
              <a:t>No degree constraint </a:t>
            </a:r>
          </a:p>
        </p:txBody>
      </p:sp>
    </p:spTree>
    <p:extLst>
      <p:ext uri="{BB962C8B-B14F-4D97-AF65-F5344CB8AC3E}">
        <p14:creationId xmlns:p14="http://schemas.microsoft.com/office/powerpoint/2010/main" val="34665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Type 1 and </a:t>
            </a:r>
            <a:r>
              <a:rPr lang="en-US" sz="3600" dirty="0" err="1">
                <a:solidFill>
                  <a:srgbClr val="C00000"/>
                </a:solidFill>
              </a:rPr>
              <a:t>Rett</a:t>
            </a:r>
            <a:r>
              <a:rPr lang="en-US" sz="3600" dirty="0">
                <a:solidFill>
                  <a:srgbClr val="C00000"/>
                </a:solidFill>
              </a:rPr>
              <a:t>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Rett</a:t>
            </a:r>
            <a:r>
              <a:rPr lang="en-US" sz="2400" dirty="0" smtClean="0"/>
              <a:t> 2011 about English </a:t>
            </a:r>
            <a:r>
              <a:rPr lang="en-US" sz="2400" i="1" dirty="0" smtClean="0"/>
              <a:t>wh</a:t>
            </a:r>
            <a:r>
              <a:rPr lang="en-US" sz="2400" dirty="0" smtClean="0"/>
              <a:t>-exclamatives:</a:t>
            </a:r>
          </a:p>
          <a:p>
            <a:r>
              <a:rPr lang="en-US" sz="2400" i="1" dirty="0" err="1" smtClean="0"/>
              <a:t>wh</a:t>
            </a:r>
            <a:r>
              <a:rPr lang="en-US" sz="2400" dirty="0" smtClean="0"/>
              <a:t>-clauses there denote properties of degrees, converted to a proposition </a:t>
            </a:r>
            <a:r>
              <a:rPr lang="en-US" sz="2400" i="1" dirty="0" smtClean="0"/>
              <a:t>p </a:t>
            </a:r>
            <a:r>
              <a:rPr lang="en-US" sz="2400" dirty="0" smtClean="0"/>
              <a:t>of the form </a:t>
            </a:r>
            <a:r>
              <a:rPr lang="en-US" sz="2400" cap="small" dirty="0"/>
              <a:t>S</a:t>
            </a:r>
            <a:r>
              <a:rPr lang="en-US" sz="2400" dirty="0" smtClean="0"/>
              <a:t>(</a:t>
            </a:r>
            <a:r>
              <a:rPr lang="en-US" sz="2400" dirty="0" err="1" smtClean="0"/>
              <a:t>a,</a:t>
            </a:r>
            <a:r>
              <a:rPr lang="en-US" sz="2400" i="1" dirty="0" err="1" smtClean="0"/>
              <a:t>d</a:t>
            </a:r>
            <a:r>
              <a:rPr lang="en-US" sz="2400" dirty="0" smtClean="0"/>
              <a:t>) (a has the property S to a degree </a:t>
            </a:r>
            <a:r>
              <a:rPr lang="en-US" sz="2400" i="1" dirty="0" smtClean="0"/>
              <a:t>d</a:t>
            </a:r>
            <a:r>
              <a:rPr lang="en-US" sz="2400" dirty="0" smtClean="0"/>
              <a:t>)</a:t>
            </a:r>
          </a:p>
          <a:p>
            <a:r>
              <a:rPr lang="en-US" sz="2400" cap="small" dirty="0" smtClean="0"/>
              <a:t>E-Force</a:t>
            </a:r>
            <a:r>
              <a:rPr lang="en-US" sz="2400" dirty="0" smtClean="0"/>
              <a:t> binds the free </a:t>
            </a:r>
            <a:r>
              <a:rPr lang="en-US" sz="2400" i="1" dirty="0" smtClean="0"/>
              <a:t>d</a:t>
            </a:r>
            <a:r>
              <a:rPr lang="en-US" sz="2400" dirty="0" smtClean="0"/>
              <a:t> variable with an unselective existential closure</a:t>
            </a:r>
          </a:p>
          <a:p>
            <a:r>
              <a:rPr lang="en-US" sz="2400" cap="small" dirty="0"/>
              <a:t>E-Force</a:t>
            </a:r>
            <a:r>
              <a:rPr lang="en-US" sz="2400" dirty="0" smtClean="0"/>
              <a:t>(</a:t>
            </a:r>
            <a:r>
              <a:rPr lang="en-US" sz="2400" i="1" dirty="0" smtClean="0"/>
              <a:t>p</a:t>
            </a:r>
            <a:r>
              <a:rPr lang="en-US" sz="2400" dirty="0"/>
              <a:t>) </a:t>
            </a:r>
            <a:r>
              <a:rPr lang="en-US" sz="2400" dirty="0" smtClean="0"/>
              <a:t>expresses that </a:t>
            </a:r>
            <a:r>
              <a:rPr lang="en-US" sz="2400" dirty="0"/>
              <a:t>ⱻ</a:t>
            </a:r>
            <a:r>
              <a:rPr lang="en-US" sz="2400" i="1" dirty="0"/>
              <a:t>d</a:t>
            </a:r>
            <a:r>
              <a:rPr lang="en-US" sz="2400" dirty="0"/>
              <a:t> . the </a:t>
            </a:r>
            <a:r>
              <a:rPr lang="en-US" sz="2400" dirty="0" smtClean="0"/>
              <a:t>speaker had not expected that S(</a:t>
            </a:r>
            <a:r>
              <a:rPr lang="en-US" sz="2400" dirty="0" err="1" smtClean="0"/>
              <a:t>a,</a:t>
            </a:r>
            <a:r>
              <a:rPr lang="en-US" sz="2400" i="1" dirty="0" err="1" smtClean="0"/>
              <a:t>d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Not applicable as is to Russian Type 1:</a:t>
            </a:r>
          </a:p>
          <a:p>
            <a:r>
              <a:rPr lang="en-US" sz="2400" dirty="0" smtClean="0"/>
              <a:t>No expression of counter-expectation in Type 1, they express some other affect</a:t>
            </a:r>
          </a:p>
          <a:p>
            <a:r>
              <a:rPr lang="en-US" sz="2400" dirty="0" smtClean="0"/>
              <a:t>Why </a:t>
            </a:r>
            <a:r>
              <a:rPr lang="en-US" sz="2400" dirty="0"/>
              <a:t>does </a:t>
            </a:r>
            <a:r>
              <a:rPr lang="en-US" sz="2400" dirty="0" smtClean="0"/>
              <a:t>the argument of </a:t>
            </a:r>
            <a:r>
              <a:rPr lang="en-US" sz="2400" cap="small" dirty="0" smtClean="0"/>
              <a:t>E-Force </a:t>
            </a:r>
            <a:r>
              <a:rPr lang="en-US" sz="2400" dirty="0" smtClean="0"/>
              <a:t>have </a:t>
            </a:r>
            <a:r>
              <a:rPr lang="en-US" sz="2400" dirty="0"/>
              <a:t>to be about </a:t>
            </a:r>
            <a:r>
              <a:rPr lang="en-US" sz="2400" dirty="0" smtClean="0"/>
              <a:t>degrees if it’s a proposition?</a:t>
            </a:r>
            <a:endParaRPr lang="en-US" sz="2400" dirty="0"/>
          </a:p>
          <a:p>
            <a:r>
              <a:rPr lang="en-US" sz="2400" dirty="0" smtClean="0"/>
              <a:t>In Type 1, the argument of </a:t>
            </a:r>
            <a:r>
              <a:rPr lang="en-US" sz="2400" cap="small" dirty="0" smtClean="0"/>
              <a:t>E-Force</a:t>
            </a:r>
            <a:r>
              <a:rPr lang="en-US" sz="2400" dirty="0" smtClean="0"/>
              <a:t> doesn’t need to be a proposition (counter-expectation has to be about facts, but awe, fear, ire, etc. don’t)</a:t>
            </a:r>
          </a:p>
        </p:txBody>
      </p:sp>
    </p:spTree>
    <p:extLst>
      <p:ext uri="{BB962C8B-B14F-4D97-AF65-F5344CB8AC3E}">
        <p14:creationId xmlns:p14="http://schemas.microsoft.com/office/powerpoint/2010/main" val="9840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Type 1 vs. Type 2: form</a:t>
            </a:r>
          </a:p>
          <a:p>
            <a:pPr marL="0" indent="0">
              <a:buNone/>
            </a:pPr>
            <a:r>
              <a:rPr lang="en-US" sz="2400" dirty="0"/>
              <a:t>Type 1 vs. Type 2: meaning </a:t>
            </a:r>
          </a:p>
          <a:p>
            <a:pPr marL="0" indent="0">
              <a:buNone/>
            </a:pPr>
            <a:r>
              <a:rPr lang="en-US" sz="2400" dirty="0"/>
              <a:t>Type 1 vs. Type 2: analysis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r>
              <a:rPr lang="en-US" sz="2400" dirty="0"/>
              <a:t>Miscellaneous notes</a:t>
            </a:r>
          </a:p>
          <a:p>
            <a:pPr marL="0" indent="0">
              <a:buNone/>
            </a:pPr>
            <a:r>
              <a:rPr lang="en-US" sz="2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707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 1: the argument of </a:t>
            </a:r>
            <a:r>
              <a:rPr lang="en-US" sz="3600" cap="small" dirty="0" smtClean="0">
                <a:solidFill>
                  <a:srgbClr val="C00000"/>
                </a:solidFill>
              </a:rPr>
              <a:t>E-Force</a:t>
            </a:r>
            <a:r>
              <a:rPr lang="en-US" sz="3600" dirty="0" smtClean="0">
                <a:solidFill>
                  <a:srgbClr val="C00000"/>
                </a:solidFill>
              </a:rPr>
              <a:t>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If the argument of </a:t>
            </a:r>
            <a:r>
              <a:rPr lang="en-US" sz="2400" cap="small" dirty="0"/>
              <a:t>E-Force</a:t>
            </a:r>
            <a:r>
              <a:rPr lang="en-US" sz="2400" dirty="0" smtClean="0"/>
              <a:t> in Type 1 isn’t a proposition, what is it?</a:t>
            </a:r>
          </a:p>
          <a:p>
            <a:pPr marL="0" indent="0">
              <a:buNone/>
            </a:pPr>
            <a:r>
              <a:rPr lang="en-US" sz="2400" dirty="0" smtClean="0"/>
              <a:t>Relevant fact 1: expressives re-lexicalizing as expressive high degree modifiers (high degree + an expression of affect on the side; see also Esipova 2019, 2020):</a:t>
            </a:r>
          </a:p>
          <a:p>
            <a:pPr marL="0" indent="0" defTabSz="180000">
              <a:buNone/>
            </a:pPr>
            <a:r>
              <a:rPr lang="en-US" sz="2400" dirty="0" smtClean="0"/>
              <a:t>(19)		She’s {fucking, (god)damn, bloody} smart! </a:t>
            </a:r>
          </a:p>
          <a:p>
            <a:pPr marL="0" indent="0" defTabSz="180000">
              <a:buNone/>
            </a:pPr>
            <a:r>
              <a:rPr lang="en-US" sz="2400" dirty="0" smtClean="0"/>
              <a:t>In Russian, you can promote that expression of affect to be the primary speech act:</a:t>
            </a:r>
          </a:p>
          <a:p>
            <a:pPr marL="0" indent="0" defTabSz="180000">
              <a:buNone/>
            </a:pPr>
            <a:r>
              <a:rPr lang="en-US" sz="2400" dirty="0" smtClean="0"/>
              <a:t>(20)		Ona		</a:t>
            </a:r>
            <a:r>
              <a:rPr lang="en-US" sz="2400" dirty="0" err="1" smtClean="0"/>
              <a:t>pipec</a:t>
            </a:r>
            <a:r>
              <a:rPr lang="en-US" sz="2400" dirty="0"/>
              <a:t>	</a:t>
            </a:r>
            <a:r>
              <a:rPr lang="en-US" sz="2400" dirty="0" smtClean="0"/>
              <a:t>	(</a:t>
            </a:r>
            <a:r>
              <a:rPr lang="en-US" sz="2400" dirty="0" err="1" smtClean="0"/>
              <a:t>kakaja</a:t>
            </a:r>
            <a:r>
              <a:rPr lang="en-US" sz="2400" dirty="0" smtClean="0"/>
              <a:t>)			</a:t>
            </a:r>
            <a:r>
              <a:rPr lang="en-US" sz="2400" dirty="0" err="1" smtClean="0"/>
              <a:t>umnaja</a:t>
            </a:r>
            <a:r>
              <a:rPr lang="en-US" sz="2400" dirty="0" smtClean="0"/>
              <a:t>!	/	</a:t>
            </a:r>
            <a:r>
              <a:rPr lang="en-US" sz="2400" dirty="0" err="1" smtClean="0"/>
              <a:t>Pipec</a:t>
            </a:r>
            <a:r>
              <a:rPr lang="en-US" sz="2400" dirty="0"/>
              <a:t>	</a:t>
            </a:r>
            <a:r>
              <a:rPr lang="en-US" sz="2400" dirty="0" smtClean="0"/>
              <a:t>	(</a:t>
            </a:r>
            <a:r>
              <a:rPr lang="en-US" sz="2400" dirty="0" err="1" smtClean="0"/>
              <a:t>kakaja</a:t>
            </a:r>
            <a:r>
              <a:rPr lang="en-US" sz="2400" dirty="0" smtClean="0"/>
              <a:t>)			</a:t>
            </a:r>
            <a:r>
              <a:rPr lang="en-US" sz="2400" dirty="0" err="1" smtClean="0"/>
              <a:t>ona</a:t>
            </a:r>
            <a:r>
              <a:rPr lang="en-US" sz="2400" dirty="0" smtClean="0"/>
              <a:t>	</a:t>
            </a:r>
            <a:r>
              <a:rPr lang="en-US" sz="2400" dirty="0" err="1" smtClean="0"/>
              <a:t>umnaja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she		EXPR		(</a:t>
            </a:r>
            <a:r>
              <a:rPr lang="en-US" sz="2400" dirty="0" err="1" smtClean="0"/>
              <a:t>what.ADJ</a:t>
            </a:r>
            <a:r>
              <a:rPr lang="en-US" sz="2400" dirty="0" smtClean="0"/>
              <a:t>)	smart			/	EXPR		(</a:t>
            </a:r>
            <a:r>
              <a:rPr lang="en-US" sz="2400" dirty="0" err="1" smtClean="0"/>
              <a:t>what.ADJ</a:t>
            </a:r>
            <a:r>
              <a:rPr lang="en-US" sz="2400" dirty="0" smtClean="0"/>
              <a:t>)	she	smart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≈‘She’s damn smart! / Damn she’s smart!’</a:t>
            </a:r>
          </a:p>
          <a:p>
            <a:pPr marL="0" indent="0" defTabSz="180000">
              <a:buNone/>
            </a:pPr>
            <a:r>
              <a:rPr lang="en-US" sz="2400" dirty="0" smtClean="0"/>
              <a:t>(21)		</a:t>
            </a:r>
            <a:r>
              <a:rPr lang="en-US" sz="2400" dirty="0" err="1" smtClean="0"/>
              <a:t>Mne</a:t>
            </a:r>
            <a:r>
              <a:rPr lang="en-US" sz="2400" dirty="0" smtClean="0"/>
              <a:t> 			</a:t>
            </a:r>
            <a:r>
              <a:rPr lang="en-US" sz="2400" dirty="0" err="1" smtClean="0"/>
              <a:t>zašibis</a:t>
            </a:r>
            <a:r>
              <a:rPr lang="en-US" sz="2400" dirty="0" smtClean="0"/>
              <a:t>’ </a:t>
            </a:r>
            <a:r>
              <a:rPr lang="en-US" sz="2400" dirty="0" err="1" smtClean="0"/>
              <a:t>kak</a:t>
            </a:r>
            <a:r>
              <a:rPr lang="en-US" sz="2400" dirty="0" smtClean="0"/>
              <a:t> 		</a:t>
            </a:r>
            <a:r>
              <a:rPr lang="en-US" sz="2400" dirty="0" err="1" smtClean="0"/>
              <a:t>xorošo</a:t>
            </a:r>
            <a:r>
              <a:rPr lang="en-US" sz="2400" dirty="0" smtClean="0"/>
              <a:t>!	/	</a:t>
            </a:r>
            <a:r>
              <a:rPr lang="en-US" sz="2400" dirty="0" err="1" smtClean="0"/>
              <a:t>Zašibis</a:t>
            </a:r>
            <a:r>
              <a:rPr lang="en-US" sz="2400" dirty="0" smtClean="0"/>
              <a:t>’	</a:t>
            </a:r>
            <a:r>
              <a:rPr lang="en-US" sz="2400" dirty="0" err="1" smtClean="0"/>
              <a:t>kak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mne</a:t>
            </a: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xorošo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me.DAT	EXPR		how		well				/	EXPR			how		me.DAT	well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≈‘I’m feeling damn good! / Damn I’m feeling good!’</a:t>
            </a:r>
          </a:p>
        </p:txBody>
      </p:sp>
    </p:spTree>
    <p:extLst>
      <p:ext uri="{BB962C8B-B14F-4D97-AF65-F5344CB8AC3E}">
        <p14:creationId xmlns:p14="http://schemas.microsoft.com/office/powerpoint/2010/main" val="333823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Type 1: </a:t>
            </a:r>
            <a:r>
              <a:rPr lang="en-US" sz="3600" dirty="0" smtClean="0">
                <a:solidFill>
                  <a:srgbClr val="C00000"/>
                </a:solidFill>
              </a:rPr>
              <a:t>the argument of </a:t>
            </a:r>
            <a:r>
              <a:rPr lang="en-US" sz="3600" cap="small" dirty="0">
                <a:solidFill>
                  <a:srgbClr val="C00000"/>
                </a:solidFill>
              </a:rPr>
              <a:t>E-Force</a:t>
            </a:r>
            <a:r>
              <a:rPr lang="en-US" sz="3600" dirty="0" smtClean="0">
                <a:solidFill>
                  <a:srgbClr val="C00000"/>
                </a:solidFill>
              </a:rPr>
              <a:t>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Relevant fact 2: </a:t>
            </a:r>
            <a:r>
              <a:rPr lang="en-US" sz="2400" i="1" dirty="0" err="1" smtClean="0"/>
              <a:t>Kakoj</a:t>
            </a:r>
            <a:r>
              <a:rPr lang="en-US" sz="2400" dirty="0" smtClean="0"/>
              <a:t>/</a:t>
            </a:r>
            <a:r>
              <a:rPr lang="en-US" sz="2400" i="1" dirty="0" err="1" smtClean="0"/>
              <a:t>kak</a:t>
            </a:r>
            <a:r>
              <a:rPr lang="en-US" sz="2400" dirty="0" smtClean="0"/>
              <a:t> can be used in Type 1 and as relativizers in definite descriptions of degrees, but not to ask questions about degrees:</a:t>
            </a:r>
          </a:p>
          <a:p>
            <a:pPr marL="0" indent="0" defTabSz="180000">
              <a:buNone/>
            </a:pPr>
            <a:r>
              <a:rPr lang="en-US" sz="2400" dirty="0" smtClean="0"/>
              <a:t>(22) 	a.	{*</a:t>
            </a:r>
            <a:r>
              <a:rPr lang="en-US" sz="2400" dirty="0" err="1" smtClean="0"/>
              <a:t>Kakaja</a:t>
            </a:r>
            <a:r>
              <a:rPr lang="en-US" sz="2400" dirty="0"/>
              <a:t>	</a:t>
            </a:r>
            <a:r>
              <a:rPr lang="en-US" sz="2400" dirty="0" smtClean="0"/>
              <a:t>		/	</a:t>
            </a:r>
            <a:r>
              <a:rPr lang="en-US" sz="2400" dirty="0" err="1" smtClean="0"/>
              <a:t>naskol’ko</a:t>
            </a:r>
            <a:r>
              <a:rPr lang="en-US" sz="2400" dirty="0" smtClean="0"/>
              <a:t>}					</a:t>
            </a:r>
            <a:r>
              <a:rPr lang="en-US" sz="2400" dirty="0" err="1" smtClean="0"/>
              <a:t>ona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umnaja</a:t>
            </a:r>
            <a:r>
              <a:rPr lang="en-US" sz="2400" dirty="0" smtClean="0"/>
              <a:t>?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400" dirty="0"/>
              <a:t>	</a:t>
            </a:r>
            <a:r>
              <a:rPr lang="en-US" sz="2400" dirty="0" smtClean="0"/>
              <a:t>		{*</a:t>
            </a:r>
            <a:r>
              <a:rPr lang="en-US" sz="2400" dirty="0" err="1" smtClean="0"/>
              <a:t>what.ADJ</a:t>
            </a:r>
            <a:r>
              <a:rPr lang="en-US" sz="2400" dirty="0"/>
              <a:t>	/	</a:t>
            </a:r>
            <a:r>
              <a:rPr lang="en-US" sz="2400" dirty="0" smtClean="0"/>
              <a:t>to-how-much}</a:t>
            </a:r>
            <a:r>
              <a:rPr lang="en-US" sz="2400" dirty="0"/>
              <a:t>	</a:t>
            </a:r>
            <a:r>
              <a:rPr lang="en-US" sz="2400" dirty="0" smtClean="0"/>
              <a:t>	she		smart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‘How smart is she?’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b.	{*</a:t>
            </a:r>
            <a:r>
              <a:rPr lang="en-US" sz="2400" dirty="0" err="1" smtClean="0"/>
              <a:t>Kak</a:t>
            </a:r>
            <a:r>
              <a:rPr lang="en-US" sz="2400" dirty="0" smtClean="0"/>
              <a:t> 	/	</a:t>
            </a:r>
            <a:r>
              <a:rPr lang="en-US" sz="2400" dirty="0" err="1" smtClean="0"/>
              <a:t>naskol’ko</a:t>
            </a:r>
            <a:r>
              <a:rPr lang="en-US" sz="2400" dirty="0"/>
              <a:t>} </a:t>
            </a:r>
            <a:r>
              <a:rPr lang="en-US" sz="2400" dirty="0" smtClean="0"/>
              <a:t>				on 	</a:t>
            </a:r>
            <a:r>
              <a:rPr lang="en-US" sz="2400" dirty="0" err="1" smtClean="0"/>
              <a:t>talantliv</a:t>
            </a:r>
            <a:r>
              <a:rPr lang="en-US" sz="2400" dirty="0" smtClean="0"/>
              <a:t>?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			</a:t>
            </a:r>
            <a:r>
              <a:rPr lang="en-US" sz="2400" dirty="0" smtClean="0"/>
              <a:t>		{*how</a:t>
            </a:r>
            <a:r>
              <a:rPr lang="en-US" sz="2400" dirty="0"/>
              <a:t>	/	</a:t>
            </a:r>
            <a:r>
              <a:rPr lang="en-US" sz="2400" dirty="0" smtClean="0"/>
              <a:t>to-how-much</a:t>
            </a:r>
            <a:r>
              <a:rPr lang="en-US" sz="2400" dirty="0"/>
              <a:t>}	</a:t>
            </a:r>
            <a:r>
              <a:rPr lang="en-US" sz="2400" dirty="0" smtClean="0"/>
              <a:t>	he		talented</a:t>
            </a:r>
            <a:endParaRPr lang="en-US" sz="2400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			</a:t>
            </a:r>
            <a:r>
              <a:rPr lang="en-US" sz="2400" dirty="0" smtClean="0"/>
              <a:t>		‘</a:t>
            </a:r>
            <a:r>
              <a:rPr lang="en-US" sz="2400" dirty="0"/>
              <a:t>How </a:t>
            </a:r>
            <a:r>
              <a:rPr lang="en-US" sz="2400" dirty="0" smtClean="0"/>
              <a:t>talented </a:t>
            </a:r>
            <a:r>
              <a:rPr lang="en-US" sz="2400" dirty="0"/>
              <a:t>is </a:t>
            </a:r>
            <a:r>
              <a:rPr lang="en-US" sz="2400" dirty="0" smtClean="0"/>
              <a:t>he?’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(23)		a.	</a:t>
            </a:r>
            <a:r>
              <a:rPr lang="en-US" sz="2400" dirty="0" err="1" smtClean="0"/>
              <a:t>Menja</a:t>
            </a:r>
            <a:r>
              <a:rPr lang="en-US" sz="2400" dirty="0" smtClean="0"/>
              <a:t>		</a:t>
            </a:r>
            <a:r>
              <a:rPr lang="en-US" sz="2400" dirty="0" err="1" smtClean="0"/>
              <a:t>vpečatljaet</a:t>
            </a:r>
            <a:r>
              <a:rPr lang="en-US" sz="2400" dirty="0" smtClean="0"/>
              <a:t>	to,						</a:t>
            </a:r>
            <a:r>
              <a:rPr lang="en-US" sz="2400" dirty="0" err="1" smtClean="0"/>
              <a:t>kakaja</a:t>
            </a:r>
            <a:r>
              <a:rPr lang="en-US" sz="2400" dirty="0" smtClean="0"/>
              <a:t>			</a:t>
            </a:r>
            <a:r>
              <a:rPr lang="en-US" sz="2400" dirty="0" err="1" smtClean="0"/>
              <a:t>ona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umnaja</a:t>
            </a:r>
            <a:r>
              <a:rPr lang="en-US" sz="2400" dirty="0" smtClean="0"/>
              <a:t>.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		</a:t>
            </a:r>
            <a:r>
              <a:rPr lang="en-US" sz="2400" dirty="0" err="1" smtClean="0"/>
              <a:t>me.ACC</a:t>
            </a:r>
            <a:r>
              <a:rPr lang="en-US" sz="2400" dirty="0" smtClean="0"/>
              <a:t>	impresses		</a:t>
            </a:r>
            <a:r>
              <a:rPr lang="en-US" sz="2400" dirty="0" err="1" smtClean="0"/>
              <a:t>that.DEM</a:t>
            </a:r>
            <a:r>
              <a:rPr lang="en-US" sz="2400" dirty="0" smtClean="0"/>
              <a:t>	</a:t>
            </a:r>
            <a:r>
              <a:rPr lang="en-US" sz="2400" dirty="0" err="1" smtClean="0"/>
              <a:t>what.ADJ</a:t>
            </a:r>
            <a:r>
              <a:rPr lang="en-US" sz="2400" dirty="0" smtClean="0"/>
              <a:t>	she		smart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‘I am impressed by how smart she is.’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b.	</a:t>
            </a:r>
            <a:r>
              <a:rPr lang="en-US" sz="2400" dirty="0" err="1" smtClean="0"/>
              <a:t>Menja</a:t>
            </a:r>
            <a:r>
              <a:rPr lang="en-US" sz="2400" dirty="0" smtClean="0"/>
              <a:t>		</a:t>
            </a:r>
            <a:r>
              <a:rPr lang="en-US" sz="2400" dirty="0" err="1" smtClean="0"/>
              <a:t>besit</a:t>
            </a:r>
            <a:r>
              <a:rPr lang="en-US" sz="2400" dirty="0" smtClean="0"/>
              <a:t>			to, 					</a:t>
            </a:r>
            <a:r>
              <a:rPr lang="en-US" sz="2400" dirty="0" err="1" smtClean="0"/>
              <a:t>kak</a:t>
            </a:r>
            <a:r>
              <a:rPr lang="en-US" sz="2400" dirty="0" smtClean="0"/>
              <a:t>		on		</a:t>
            </a:r>
            <a:r>
              <a:rPr lang="en-US" sz="2400" dirty="0" err="1" smtClean="0"/>
              <a:t>talantliv</a:t>
            </a:r>
            <a:r>
              <a:rPr lang="en-US" sz="2400" dirty="0" smtClean="0"/>
              <a:t>.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</a:t>
            </a:r>
            <a:r>
              <a:rPr lang="en-US" sz="2400" dirty="0" err="1" smtClean="0"/>
              <a:t>me.ACC</a:t>
            </a:r>
            <a:r>
              <a:rPr lang="en-US" sz="2400" dirty="0" smtClean="0"/>
              <a:t>	peeves		</a:t>
            </a:r>
            <a:r>
              <a:rPr lang="en-US" sz="2400" dirty="0" err="1" smtClean="0"/>
              <a:t>that.DEM</a:t>
            </a:r>
            <a:r>
              <a:rPr lang="en-US" sz="2400" dirty="0" smtClean="0"/>
              <a:t>	how		he		talented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‘I am peeved by how talented he is.’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41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 1: expressive speech acts about degree definites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Proposal for Type 1: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expressive speech acts about degree definites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i="1" dirty="0" err="1" smtClean="0"/>
              <a:t>wh</a:t>
            </a:r>
            <a:r>
              <a:rPr lang="en-US" sz="2400" dirty="0" smtClean="0"/>
              <a:t>-clauses in Type 1 sentences do denote properties of degrees, but they do not become propositions</a:t>
            </a:r>
          </a:p>
          <a:p>
            <a:pPr>
              <a:buClr>
                <a:schemeClr val="tx1"/>
              </a:buClr>
            </a:pPr>
            <a:r>
              <a:rPr lang="en-US" sz="2400" cap="small" dirty="0" smtClean="0">
                <a:solidFill>
                  <a:schemeClr val="accent1">
                    <a:lumMod val="75000"/>
                  </a:schemeClr>
                </a:solidFill>
              </a:rPr>
              <a:t>E-Force</a:t>
            </a:r>
            <a:r>
              <a:rPr lang="en-US" sz="2400" dirty="0" smtClean="0"/>
              <a:t> is a permanently promoted expressive high degree modifier/determiner at the left periphery, whose expressive component is the primary speech act: </a:t>
            </a:r>
          </a:p>
          <a:p>
            <a:pPr lvl="1">
              <a:buClr>
                <a:schemeClr val="tx1"/>
              </a:buClr>
            </a:pPr>
            <a:r>
              <a:rPr lang="en-US" sz="2000" dirty="0" smtClean="0"/>
              <a:t>it combines with a property of degrees: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</a:rPr>
              <a:t>λ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a,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000" dirty="0" smtClean="0"/>
          </a:p>
          <a:p>
            <a:pPr lvl="1">
              <a:buClr>
                <a:schemeClr val="tx1"/>
              </a:buClr>
            </a:pPr>
            <a:r>
              <a:rPr lang="en-US" sz="2000" dirty="0" smtClean="0"/>
              <a:t>It modifies this property and binds the </a:t>
            </a:r>
            <a:r>
              <a:rPr lang="en-US" sz="2000" i="1" dirty="0" smtClean="0"/>
              <a:t>d </a:t>
            </a:r>
            <a:r>
              <a:rPr lang="en-US" sz="2000" dirty="0" smtClean="0"/>
              <a:t>variable with the ꙇ operator: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ꙇ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a,</a:t>
            </a:r>
            <a:r>
              <a:rPr lang="en-US" sz="2000" i="1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∧ </a:t>
            </a: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</a:rPr>
              <a:t>high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000" dirty="0" smtClean="0"/>
          </a:p>
          <a:p>
            <a:pPr lvl="1">
              <a:buClr>
                <a:schemeClr val="tx1"/>
              </a:buClr>
            </a:pPr>
            <a:r>
              <a:rPr lang="en-US" sz="2000" dirty="0" smtClean="0"/>
              <a:t>it expresses </a:t>
            </a:r>
            <a:r>
              <a:rPr lang="en-US" sz="2000" cap="small" dirty="0" smtClean="0">
                <a:solidFill>
                  <a:schemeClr val="accent1">
                    <a:lumMod val="75000"/>
                  </a:schemeClr>
                </a:solidFill>
              </a:rPr>
              <a:t>feelings</a:t>
            </a:r>
            <a:r>
              <a:rPr lang="en-US" sz="2000" b="1" dirty="0" smtClean="0"/>
              <a:t> </a:t>
            </a:r>
            <a:r>
              <a:rPr lang="en-US" sz="2000" dirty="0" smtClean="0"/>
              <a:t>about that degree</a:t>
            </a:r>
            <a:endParaRPr lang="en-US" sz="2000" b="1" i="1" dirty="0" smtClean="0"/>
          </a:p>
          <a:p>
            <a:pPr>
              <a:buClr>
                <a:schemeClr val="tx1"/>
              </a:buClr>
            </a:pPr>
            <a:r>
              <a:rPr lang="en-US" sz="2400" cap="small" dirty="0">
                <a:solidFill>
                  <a:schemeClr val="accent1">
                    <a:lumMod val="75000"/>
                  </a:schemeClr>
                </a:solidFill>
              </a:rPr>
              <a:t>E-Force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λ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400" cap="small" dirty="0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a,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)) </a:t>
            </a:r>
            <a:r>
              <a:rPr lang="ru-RU" sz="2400" dirty="0" smtClean="0"/>
              <a:t>(</a:t>
            </a:r>
            <a:r>
              <a:rPr lang="en-US" sz="2400" dirty="0" smtClean="0"/>
              <a:t>direct effect </a:t>
            </a:r>
            <a:r>
              <a:rPr lang="en-US" sz="2400" dirty="0"/>
              <a:t>on the context </a:t>
            </a:r>
            <a:r>
              <a:rPr lang="nb-NO" sz="2400" dirty="0"/>
              <a:t>à la Potts 2007</a:t>
            </a:r>
            <a:r>
              <a:rPr lang="en-US" sz="2400" dirty="0"/>
              <a:t>, not truth </a:t>
            </a:r>
            <a:r>
              <a:rPr lang="en-US" sz="2400" dirty="0" smtClean="0"/>
              <a:t>conditions</a:t>
            </a:r>
            <a:r>
              <a:rPr lang="ru-RU" sz="2400" dirty="0" smtClean="0"/>
              <a:t>)</a:t>
            </a:r>
            <a:r>
              <a:rPr lang="en-US" sz="2400" dirty="0" smtClean="0"/>
              <a:t>: the speaker expresses </a:t>
            </a:r>
            <a:r>
              <a:rPr lang="en-US" sz="2400" cap="small" dirty="0">
                <a:solidFill>
                  <a:schemeClr val="accent1">
                    <a:lumMod val="75000"/>
                  </a:schemeClr>
                </a:solidFill>
              </a:rPr>
              <a:t>feelings</a:t>
            </a:r>
            <a:r>
              <a:rPr lang="en-US" sz="2400" b="1" dirty="0" smtClean="0"/>
              <a:t> </a:t>
            </a:r>
            <a:r>
              <a:rPr lang="en-US" sz="2400" dirty="0" smtClean="0"/>
              <a:t>about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ꙇ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400" cap="small" dirty="0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a,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∧ </a:t>
            </a:r>
            <a:r>
              <a:rPr lang="en-US" sz="2400" cap="small" dirty="0">
                <a:solidFill>
                  <a:schemeClr val="accent1">
                    <a:lumMod val="75000"/>
                  </a:schemeClr>
                </a:solidFill>
              </a:rPr>
              <a:t>high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smtClean="0"/>
              <a:t>(≈</a:t>
            </a:r>
            <a:r>
              <a:rPr lang="en-US" sz="2400" i="1" dirty="0" smtClean="0"/>
              <a:t>Oh the very high degree to which A is smart!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41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 2: embedding under a mirative predicate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Proposal for Type 2: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embedding under a mirative predicate, exponed prosodically, that can operate on propositions</a:t>
            </a:r>
          </a:p>
          <a:p>
            <a:pPr marL="0" indent="0">
              <a:buNone/>
            </a:pPr>
            <a:r>
              <a:rPr lang="en-US" sz="2400" dirty="0" smtClean="0"/>
              <a:t>Q: “Mirative” in what sense?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A: New information, surprise-related affect (</a:t>
            </a:r>
            <a:r>
              <a:rPr lang="en-US" sz="2400" dirty="0"/>
              <a:t>see </a:t>
            </a:r>
            <a:r>
              <a:rPr lang="en-US" sz="2400" dirty="0" err="1"/>
              <a:t>AnderBois</a:t>
            </a:r>
            <a:r>
              <a:rPr lang="en-US" sz="2400" dirty="0"/>
              <a:t> 2018, Submitted for a </a:t>
            </a:r>
            <a:r>
              <a:rPr lang="en-US" sz="2400" dirty="0" smtClean="0"/>
              <a:t>proper discussion </a:t>
            </a:r>
            <a:r>
              <a:rPr lang="en-US" sz="2400" dirty="0"/>
              <a:t>of </a:t>
            </a:r>
            <a:r>
              <a:rPr lang="en-US" sz="2400" dirty="0" smtClean="0"/>
              <a:t>surprise and meaning components associated w/mirativity)</a:t>
            </a:r>
          </a:p>
          <a:p>
            <a:pPr marL="0" indent="0">
              <a:buNone/>
            </a:pPr>
            <a:r>
              <a:rPr lang="en-US" sz="2400" dirty="0" smtClean="0"/>
              <a:t>Q: Why embedding and not some left periphery mirative projection?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A: Dutch word order data from </a:t>
            </a:r>
            <a:r>
              <a:rPr lang="en-US" sz="2400" dirty="0" err="1" smtClean="0"/>
              <a:t>Nouwen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Chernilovskaya</a:t>
            </a:r>
            <a:r>
              <a:rPr lang="en-US" sz="2400" dirty="0" smtClean="0"/>
              <a:t> 2015 and preliminary data from German; interjections w/same contour in Type 2 and </a:t>
            </a:r>
            <a:r>
              <a:rPr lang="en-US" sz="2400" i="1" dirty="0" err="1" smtClean="0"/>
              <a:t>smotri-ka</a:t>
            </a:r>
            <a:r>
              <a:rPr lang="en-US" sz="2400" dirty="0" smtClean="0"/>
              <a:t> Type 2 (see ‘Miscellaneous notes’)—but not a hill I’d die on (today)</a:t>
            </a:r>
          </a:p>
          <a:p>
            <a:pPr marL="0" indent="0">
              <a:buNone/>
            </a:pPr>
            <a:r>
              <a:rPr lang="en-US" sz="2400" dirty="0" smtClean="0"/>
              <a:t>Q: How do the various meaning components (info acquisition, affect, </a:t>
            </a:r>
            <a:r>
              <a:rPr lang="en-US" sz="2400" dirty="0"/>
              <a:t>speaker vs. addressee, </a:t>
            </a:r>
            <a:r>
              <a:rPr lang="en-US" sz="2400" dirty="0" smtClean="0"/>
              <a:t>lack of speaker investment, etc.) map onto specific sub-exponents?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A: Future research, but plateaus in general convey lack of speaker investment (see ‘Miscellaneous notes’)</a:t>
            </a:r>
          </a:p>
        </p:txBody>
      </p:sp>
    </p:spTree>
    <p:extLst>
      <p:ext uri="{BB962C8B-B14F-4D97-AF65-F5344CB8AC3E}">
        <p14:creationId xmlns:p14="http://schemas.microsoft.com/office/powerpoint/2010/main" val="1216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Typological picture?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In Russian (also, Dutch and German?): 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left periphery </a:t>
            </a:r>
            <a:r>
              <a:rPr lang="en-US" sz="2400" cap="small" dirty="0" smtClean="0">
                <a:solidFill>
                  <a:schemeClr val="accent1">
                    <a:lumMod val="75000"/>
                  </a:schemeClr>
                </a:solidFill>
              </a:rPr>
              <a:t>E-Force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operator </a:t>
            </a:r>
            <a:r>
              <a:rPr lang="en-US" sz="2400" dirty="0" smtClean="0"/>
              <a:t>can only take degree predicates as its argument (as it’s basically a permanently promoted expressive high degree modifier/determiner)</a:t>
            </a:r>
          </a:p>
          <a:p>
            <a:r>
              <a:rPr lang="en-US" sz="2400" dirty="0" smtClean="0"/>
              <a:t>Information acquisition and counter-expectation, however, operate on propositions and, thus, need to be expressed through other means, e.g.,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 prosodically exponed mirative predicate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But what about English? </a:t>
            </a:r>
          </a:p>
          <a:p>
            <a:r>
              <a:rPr lang="en-US" sz="2400" dirty="0" smtClean="0"/>
              <a:t>English doesn’t have any Russian-style prosodically exponed mirative predicates that can embed </a:t>
            </a:r>
            <a:r>
              <a:rPr lang="en-US" sz="2400" i="1" dirty="0" err="1" smtClean="0"/>
              <a:t>wh</a:t>
            </a:r>
            <a:r>
              <a:rPr lang="en-US" sz="2400" dirty="0" smtClean="0"/>
              <a:t>-clauses</a:t>
            </a:r>
          </a:p>
          <a:p>
            <a:r>
              <a:rPr lang="en-US" sz="2400" dirty="0" smtClean="0"/>
              <a:t>Are English </a:t>
            </a:r>
            <a:r>
              <a:rPr lang="en-US" sz="2400" i="1" dirty="0" smtClean="0"/>
              <a:t>wh-</a:t>
            </a:r>
            <a:r>
              <a:rPr lang="en-US" sz="2400" dirty="0" smtClean="0"/>
              <a:t>exclamatives more like Russian Type 1 (no expression of counter-expectation), or is the English </a:t>
            </a:r>
            <a:r>
              <a:rPr lang="en-US" sz="2400" cap="small" dirty="0" smtClean="0"/>
              <a:t>E-Force</a:t>
            </a:r>
            <a:r>
              <a:rPr lang="en-US" sz="2400" dirty="0" smtClean="0"/>
              <a:t> operator genuinely different from Russian?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490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Type 1 vs. Type 2: form</a:t>
            </a:r>
          </a:p>
          <a:p>
            <a:pPr marL="0" indent="0">
              <a:buNone/>
            </a:pPr>
            <a:r>
              <a:rPr lang="en-US" sz="2400" dirty="0"/>
              <a:t>Type 1 vs. Type 2: meaning </a:t>
            </a:r>
          </a:p>
          <a:p>
            <a:pPr marL="0" indent="0">
              <a:buNone/>
            </a:pPr>
            <a:r>
              <a:rPr lang="en-US" sz="2400" dirty="0"/>
              <a:t>Type 1 vs. Type 2: analysis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Outro</a:t>
            </a:r>
          </a:p>
          <a:p>
            <a:pPr marL="0" indent="0">
              <a:buNone/>
            </a:pPr>
            <a:r>
              <a:rPr lang="en-US" sz="2400" dirty="0" smtClean="0"/>
              <a:t>Miscellaneous notes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5858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Take-home points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Yes, you can say both strings like </a:t>
            </a:r>
            <a:r>
              <a:rPr lang="en-US" sz="2400" i="1" dirty="0" smtClean="0"/>
              <a:t>How smart she is! </a:t>
            </a:r>
            <a:r>
              <a:rPr lang="en-US" sz="2400" dirty="0"/>
              <a:t>a</a:t>
            </a:r>
            <a:r>
              <a:rPr lang="en-US" sz="2400" dirty="0" smtClean="0"/>
              <a:t>nd </a:t>
            </a:r>
            <a:r>
              <a:rPr lang="en-US" sz="2400" i="1" dirty="0" smtClean="0"/>
              <a:t>Who came!</a:t>
            </a:r>
            <a:r>
              <a:rPr lang="en-US" sz="2400" dirty="0" smtClean="0"/>
              <a:t> in Russian, but the latter is more restricted in terms of form and meaning (only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Type 2</a:t>
            </a:r>
            <a:r>
              <a:rPr lang="en-US" sz="2400" dirty="0" smtClean="0"/>
              <a:t>), in a way that the former is not (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Type 1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Type 2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I.e.,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degree constraint</a:t>
            </a:r>
            <a:r>
              <a:rPr lang="en-US" sz="2400" dirty="0" smtClean="0"/>
              <a:t> is real</a:t>
            </a:r>
            <a:r>
              <a:rPr lang="en-US" sz="2400" dirty="0"/>
              <a:t> </a:t>
            </a:r>
            <a:r>
              <a:rPr lang="en-US" sz="2400" dirty="0" smtClean="0"/>
              <a:t>and holds for Type 1 sentences</a:t>
            </a:r>
          </a:p>
          <a:p>
            <a:r>
              <a:rPr lang="en-US" sz="2400" dirty="0" smtClean="0"/>
              <a:t>Type 1 sentences are instances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expressive degree modification with the expressive component being the primary speech act</a:t>
            </a:r>
            <a:r>
              <a:rPr lang="en-US" sz="2400" dirty="0" smtClean="0"/>
              <a:t> (≈</a:t>
            </a:r>
            <a:r>
              <a:rPr lang="en-US" sz="2400" i="1" dirty="0" smtClean="0"/>
              <a:t>Oh the very</a:t>
            </a:r>
            <a:r>
              <a:rPr lang="en-US" sz="2400" i="1" dirty="0"/>
              <a:t> </a:t>
            </a:r>
            <a:r>
              <a:rPr lang="en-US" sz="2400" i="1" dirty="0" smtClean="0"/>
              <a:t>high degree to which she’s smart!</a:t>
            </a:r>
            <a:r>
              <a:rPr lang="en-US" sz="2400" dirty="0" smtClean="0"/>
              <a:t>), while Type 2 sentences involve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embedding under a mirative predicate exponed prosodically operating on propositions</a:t>
            </a:r>
            <a:r>
              <a:rPr lang="en-US" sz="2400" dirty="0" smtClean="0"/>
              <a:t> (≈</a:t>
            </a:r>
            <a:r>
              <a:rPr lang="en-US" sz="2400" i="1" dirty="0" smtClean="0"/>
              <a:t>{Look / I can’t believe / You won’t believe / etc.} who came!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Main lesson:</a:t>
            </a:r>
            <a:r>
              <a:rPr lang="en-US" sz="2400" b="1" dirty="0" smtClean="0"/>
              <a:t> </a:t>
            </a:r>
            <a:r>
              <a:rPr lang="en-US" sz="2400" dirty="0" smtClean="0"/>
              <a:t>we only learnt all that, because we paid attention to prosody and fine-grained aspects of affect-related meaning, which are often overlooked, especially in combination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531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Type 1 vs. Type 2: form</a:t>
            </a:r>
          </a:p>
          <a:p>
            <a:pPr marL="0" indent="0">
              <a:buNone/>
            </a:pPr>
            <a:r>
              <a:rPr lang="en-US" sz="2400" dirty="0"/>
              <a:t>Type 1 vs. Type 2: meaning </a:t>
            </a:r>
          </a:p>
          <a:p>
            <a:pPr marL="0" indent="0">
              <a:buNone/>
            </a:pPr>
            <a:r>
              <a:rPr lang="en-US" sz="2400" dirty="0"/>
              <a:t>Type 1 vs. Type 2: analysis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Miscellaneous notes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93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List of miscellaneous notes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note on interjections and embedding</a:t>
            </a:r>
          </a:p>
          <a:p>
            <a:r>
              <a:rPr lang="en-US" sz="2400" dirty="0" smtClean="0"/>
              <a:t>A note on </a:t>
            </a:r>
            <a:r>
              <a:rPr lang="en-US" sz="2400" i="1" dirty="0" err="1" smtClean="0"/>
              <a:t>že</a:t>
            </a:r>
            <a:endParaRPr lang="en-US" sz="2400" dirty="0" smtClean="0"/>
          </a:p>
          <a:p>
            <a:r>
              <a:rPr lang="en-US" sz="2400" dirty="0" smtClean="0"/>
              <a:t>A note on plateaus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note on nominal </a:t>
            </a:r>
            <a:r>
              <a:rPr lang="en-US" sz="2400" dirty="0" smtClean="0"/>
              <a:t>exclamatives</a:t>
            </a:r>
          </a:p>
          <a:p>
            <a:r>
              <a:rPr lang="en-US" sz="2400" dirty="0" smtClean="0"/>
              <a:t>A note on primary and secondary speech acts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226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 note on interjections and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Interjections in Type 2: full realizations of the mirative predicate? </a:t>
            </a:r>
          </a:p>
          <a:p>
            <a:r>
              <a:rPr lang="en-US" sz="2400" dirty="0" smtClean="0"/>
              <a:t>Cf. English attention-directing </a:t>
            </a:r>
            <a:r>
              <a:rPr lang="en-US" sz="2400" i="1" dirty="0" smtClean="0"/>
              <a:t>look</a:t>
            </a:r>
            <a:r>
              <a:rPr lang="en-US" sz="2400" dirty="0" smtClean="0"/>
              <a:t>:</a:t>
            </a:r>
          </a:p>
          <a:p>
            <a:pPr marL="0" indent="0" defTabSz="180000">
              <a:buNone/>
            </a:pPr>
            <a:r>
              <a:rPr lang="en-US" sz="2400" dirty="0" smtClean="0"/>
              <a:t>(24)		Look! Look who came! </a:t>
            </a:r>
          </a:p>
          <a:p>
            <a:r>
              <a:rPr lang="en-US" sz="2400" dirty="0" smtClean="0"/>
              <a:t>Cf. embedding interjections (also, English </a:t>
            </a:r>
            <a:r>
              <a:rPr lang="en-US" sz="2400" i="1" dirty="0" smtClean="0"/>
              <a:t>Wow/damn that she left</a:t>
            </a:r>
            <a:r>
              <a:rPr lang="en-US" sz="2400" dirty="0" smtClean="0"/>
              <a:t>, </a:t>
            </a:r>
            <a:r>
              <a:rPr lang="en-US" sz="2400" dirty="0" err="1" smtClean="0"/>
              <a:t>Zyman</a:t>
            </a:r>
            <a:r>
              <a:rPr lang="en-US" sz="2400" dirty="0" smtClean="0"/>
              <a:t> 2018):</a:t>
            </a:r>
          </a:p>
          <a:p>
            <a:pPr marL="0" indent="0" defTabSz="180000">
              <a:buNone/>
            </a:pPr>
            <a:r>
              <a:rPr lang="en-US" sz="2400" dirty="0" smtClean="0"/>
              <a:t>(25)		{</a:t>
            </a:r>
            <a:r>
              <a:rPr lang="en-US" sz="2400" dirty="0" err="1" smtClean="0"/>
              <a:t>Ogo</a:t>
            </a:r>
            <a:r>
              <a:rPr lang="en-US" sz="2400" dirty="0"/>
              <a:t>	</a:t>
            </a:r>
            <a:r>
              <a:rPr lang="en-US" sz="2400" dirty="0" smtClean="0"/>
              <a:t>/	</a:t>
            </a:r>
            <a:r>
              <a:rPr lang="en-US" sz="2400" dirty="0" err="1" smtClean="0"/>
              <a:t>ofiget</a:t>
            </a:r>
            <a:r>
              <a:rPr lang="en-US" sz="2400" dirty="0" smtClean="0"/>
              <a:t>’	/	</a:t>
            </a:r>
            <a:r>
              <a:rPr lang="en-US" sz="2400" dirty="0" err="1" smtClean="0"/>
              <a:t>ničego</a:t>
            </a:r>
            <a:r>
              <a:rPr lang="en-US" sz="2400" dirty="0" smtClean="0"/>
              <a:t> </a:t>
            </a:r>
            <a:r>
              <a:rPr lang="en-US" sz="2400" dirty="0" err="1" smtClean="0"/>
              <a:t>sebe</a:t>
            </a:r>
            <a:r>
              <a:rPr lang="en-US" sz="2400" dirty="0"/>
              <a:t>	</a:t>
            </a:r>
            <a:r>
              <a:rPr lang="en-US" sz="2400" dirty="0" smtClean="0"/>
              <a:t>/	</a:t>
            </a:r>
            <a:r>
              <a:rPr lang="en-US" sz="2400" dirty="0" err="1" smtClean="0"/>
              <a:t>figase</a:t>
            </a:r>
            <a:r>
              <a:rPr lang="en-US" sz="2400" dirty="0" smtClean="0"/>
              <a:t>}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kto</a:t>
            </a:r>
            <a:r>
              <a:rPr lang="en-US" sz="2400" dirty="0" smtClean="0"/>
              <a:t>		</a:t>
            </a:r>
            <a:r>
              <a:rPr lang="en-US" sz="2400" dirty="0" err="1" smtClean="0"/>
              <a:t>priš</a:t>
            </a:r>
            <a:r>
              <a:rPr lang="ru-RU" sz="2400" dirty="0" smtClean="0"/>
              <a:t>ё</a:t>
            </a:r>
            <a:r>
              <a:rPr lang="en-US" sz="2400" dirty="0" smtClean="0"/>
              <a:t>l!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INTERJ-MIR																				who		came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Lit.: Wow who came!</a:t>
            </a:r>
          </a:p>
        </p:txBody>
      </p:sp>
      <p:pic>
        <p:nvPicPr>
          <p:cNvPr id="4" name="ogo-who-ca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91854" y="3499478"/>
            <a:ext cx="487362" cy="48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4156"/>
            <a:ext cx="5617969" cy="17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Intro</a:t>
            </a:r>
          </a:p>
          <a:p>
            <a:pPr marL="0" indent="0">
              <a:buNone/>
            </a:pPr>
            <a:r>
              <a:rPr lang="en-US" sz="2400" dirty="0"/>
              <a:t>Type 1 vs. Type 2: form</a:t>
            </a:r>
          </a:p>
          <a:p>
            <a:pPr marL="0" indent="0">
              <a:buNone/>
            </a:pPr>
            <a:r>
              <a:rPr lang="en-US" sz="2400" dirty="0"/>
              <a:t>Type 1 vs. Type 2: meaning </a:t>
            </a:r>
          </a:p>
          <a:p>
            <a:pPr marL="0" indent="0">
              <a:buNone/>
            </a:pPr>
            <a:r>
              <a:rPr lang="en-US" sz="2400" dirty="0"/>
              <a:t>Type 1 vs. Type 2: analysis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r>
              <a:rPr lang="en-US" sz="2400" dirty="0"/>
              <a:t>Miscellaneous notes</a:t>
            </a:r>
          </a:p>
          <a:p>
            <a:pPr marL="0" indent="0">
              <a:buNone/>
            </a:pPr>
            <a:r>
              <a:rPr lang="en-US" sz="2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961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 note on interjections and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defTabSz="180000"/>
            <a:r>
              <a:rPr lang="en-US" sz="2400" dirty="0" smtClean="0"/>
              <a:t>Also, </a:t>
            </a:r>
            <a:r>
              <a:rPr lang="en-US" sz="2400" i="1" dirty="0" err="1" smtClean="0"/>
              <a:t>smotri-ka</a:t>
            </a:r>
            <a:r>
              <a:rPr lang="en-US" sz="2400" dirty="0" smtClean="0"/>
              <a:t> Type 2 sentences, with and w/o </a:t>
            </a:r>
            <a:r>
              <a:rPr lang="en-US" sz="2400" i="1" dirty="0" err="1" smtClean="0"/>
              <a:t>smotri-ka</a:t>
            </a:r>
            <a:r>
              <a:rPr lang="en-US" sz="2400" dirty="0" smtClean="0"/>
              <a:t>:</a:t>
            </a:r>
          </a:p>
          <a:p>
            <a:pPr marL="0" indent="0" defTabSz="180000">
              <a:buNone/>
            </a:pPr>
            <a:r>
              <a:rPr lang="en-US" sz="2400" dirty="0" smtClean="0"/>
              <a:t>(26)		</a:t>
            </a:r>
            <a:r>
              <a:rPr lang="en-US" sz="2400" dirty="0" err="1" smtClean="0"/>
              <a:t>Oj</a:t>
            </a:r>
            <a:r>
              <a:rPr lang="en-US" sz="2400" dirty="0" smtClean="0"/>
              <a:t>!			(</a:t>
            </a:r>
            <a:r>
              <a:rPr lang="en-US" sz="2400" dirty="0" err="1" smtClean="0"/>
              <a:t>Smotri-ka</a:t>
            </a:r>
            <a:r>
              <a:rPr lang="en-US" sz="2400" dirty="0" smtClean="0"/>
              <a:t>)						</a:t>
            </a:r>
            <a:r>
              <a:rPr lang="en-US" sz="2400" dirty="0" err="1" smtClean="0"/>
              <a:t>kto</a:t>
            </a:r>
            <a:r>
              <a:rPr lang="en-US" sz="2400" dirty="0" smtClean="0"/>
              <a:t>		</a:t>
            </a:r>
            <a:r>
              <a:rPr lang="en-US" sz="2400" dirty="0" err="1" smtClean="0"/>
              <a:t>priš</a:t>
            </a:r>
            <a:r>
              <a:rPr lang="ru-RU" sz="2400" dirty="0" smtClean="0"/>
              <a:t>ё</a:t>
            </a:r>
            <a:r>
              <a:rPr lang="en-US" sz="2400" dirty="0" smtClean="0"/>
              <a:t>l!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INTERJ	(Look-IRONIC.PRT)	who		came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‘Look who came!’ (Ironic, ≈</a:t>
            </a:r>
            <a:r>
              <a:rPr lang="en-US" sz="2400" i="1" dirty="0" smtClean="0"/>
              <a:t>Huh, would you look at that!</a:t>
            </a:r>
            <a:r>
              <a:rPr lang="en-US" sz="2400" dirty="0" smtClean="0"/>
              <a:t>)</a:t>
            </a:r>
          </a:p>
        </p:txBody>
      </p:sp>
      <p:pic>
        <p:nvPicPr>
          <p:cNvPr id="7" name="oj-smotrika-who-ca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0691" y="3381377"/>
            <a:ext cx="487362" cy="487362"/>
          </a:xfrm>
          <a:prstGeom prst="rect">
            <a:avLst/>
          </a:prstGeom>
        </p:spPr>
      </p:pic>
      <p:pic>
        <p:nvPicPr>
          <p:cNvPr id="8" name="oj-smotrika-who-came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2318" y="3368921"/>
            <a:ext cx="487363" cy="487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" y="3979941"/>
            <a:ext cx="4014506" cy="144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46" y="3979942"/>
            <a:ext cx="4014506" cy="1449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36" y="3979940"/>
            <a:ext cx="4014506" cy="1449683"/>
          </a:xfrm>
          <a:prstGeom prst="rect">
            <a:avLst/>
          </a:prstGeom>
        </p:spPr>
      </p:pic>
      <p:pic>
        <p:nvPicPr>
          <p:cNvPr id="13" name="oj-whocame-smotrikain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3908" y="3376098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 note on </a:t>
            </a:r>
            <a:r>
              <a:rPr lang="en-US" sz="3600" i="1" dirty="0" err="1">
                <a:solidFill>
                  <a:srgbClr val="C00000"/>
                </a:solidFill>
              </a:rPr>
              <a:t>že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Q: Is </a:t>
            </a:r>
            <a:r>
              <a:rPr lang="en-US" sz="2400" i="1" dirty="0" err="1" smtClean="0"/>
              <a:t>že</a:t>
            </a:r>
            <a:r>
              <a:rPr lang="en-US" sz="2400" dirty="0" smtClean="0"/>
              <a:t> obligatory in Type 1 sentences?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A: No, but it’s good to have it there</a:t>
            </a:r>
          </a:p>
          <a:p>
            <a:pPr marL="0" indent="0">
              <a:buNone/>
            </a:pPr>
            <a:r>
              <a:rPr lang="en-US" sz="2400" dirty="0" smtClean="0"/>
              <a:t>Q: Can you have it in Type 2 sentences?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A: Maybe sometimes, but it’s not inherent to Type 2 in the way it seems in Type 1</a:t>
            </a:r>
          </a:p>
          <a:p>
            <a:pPr marL="0" indent="0">
              <a:buNone/>
            </a:pPr>
            <a:r>
              <a:rPr lang="en-US" sz="2400" dirty="0"/>
              <a:t>Q: What does </a:t>
            </a:r>
            <a:r>
              <a:rPr lang="en-US" sz="2400" i="1" dirty="0" err="1"/>
              <a:t>že</a:t>
            </a:r>
            <a:r>
              <a:rPr lang="en-US" sz="2400" dirty="0"/>
              <a:t> do in Type 1?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A: I don’t know. </a:t>
            </a:r>
            <a:r>
              <a:rPr lang="en-US" sz="2400" i="1" dirty="0" err="1"/>
              <a:t>Že</a:t>
            </a:r>
            <a:r>
              <a:rPr lang="en-US" sz="2400" i="1" dirty="0"/>
              <a:t> </a:t>
            </a:r>
            <a:r>
              <a:rPr lang="en-US" sz="2400" dirty="0"/>
              <a:t>has been claimed to mark </a:t>
            </a:r>
            <a:r>
              <a:rPr lang="en-US" sz="2400" dirty="0" err="1"/>
              <a:t>Kontrast</a:t>
            </a:r>
            <a:r>
              <a:rPr lang="en-US" sz="2400" dirty="0"/>
              <a:t> (McCoy 2003), but IDK if I’m buying it. Perhaps it marks “old </a:t>
            </a:r>
            <a:r>
              <a:rPr lang="en-US" sz="2400" dirty="0" smtClean="0"/>
              <a:t>information”, reactivating </a:t>
            </a:r>
            <a:r>
              <a:rPr lang="en-US" sz="2400" dirty="0" err="1"/>
              <a:t>smth</a:t>
            </a:r>
            <a:r>
              <a:rPr lang="en-US" sz="2400" dirty="0"/>
              <a:t> from </a:t>
            </a:r>
            <a:r>
              <a:rPr lang="en-US" sz="2400" dirty="0" smtClean="0"/>
              <a:t>before</a:t>
            </a:r>
            <a:r>
              <a:rPr lang="en-US" sz="2400" dirty="0"/>
              <a:t> </a:t>
            </a:r>
            <a:r>
              <a:rPr lang="en-US" sz="2400" dirty="0" smtClean="0"/>
              <a:t>(see examples on the next slide).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26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 note on </a:t>
            </a:r>
            <a:r>
              <a:rPr lang="en-US" sz="3600" i="1" dirty="0" err="1">
                <a:solidFill>
                  <a:srgbClr val="C00000"/>
                </a:solidFill>
              </a:rPr>
              <a:t>že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 defTabSz="180000">
              <a:buNone/>
            </a:pPr>
            <a:r>
              <a:rPr lang="en-US" sz="2400" dirty="0" smtClean="0"/>
              <a:t>(27)		Ty			</a:t>
            </a:r>
            <a:r>
              <a:rPr lang="en-US" sz="2400" dirty="0" err="1" smtClean="0"/>
              <a:t>že</a:t>
            </a:r>
            <a:r>
              <a:rPr lang="en-US" sz="2400" dirty="0" smtClean="0"/>
              <a:t>		id</a:t>
            </a:r>
            <a:r>
              <a:rPr lang="ru-RU" sz="2400" dirty="0" smtClean="0"/>
              <a:t>ё</a:t>
            </a:r>
            <a:r>
              <a:rPr lang="en-US" sz="2400" dirty="0" smtClean="0"/>
              <a:t>š’		</a:t>
            </a:r>
            <a:r>
              <a:rPr lang="en-US" sz="2400" dirty="0" err="1" smtClean="0"/>
              <a:t>na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večerinku</a:t>
            </a:r>
            <a:r>
              <a:rPr lang="en-US" sz="2400" dirty="0" smtClean="0"/>
              <a:t>?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you		ŽE		come		on		party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‘You’re coming to the party, right?’ (confirmation-seeking)</a:t>
            </a:r>
          </a:p>
          <a:p>
            <a:pPr marL="0" indent="0" defTabSz="180000">
              <a:buNone/>
            </a:pPr>
            <a:r>
              <a:rPr lang="en-US" sz="2400" dirty="0" smtClean="0"/>
              <a:t>(28)		</a:t>
            </a:r>
            <a:r>
              <a:rPr lang="en-US" sz="2400" dirty="0" err="1" smtClean="0"/>
              <a:t>Kto</a:t>
            </a:r>
            <a:r>
              <a:rPr lang="en-US" sz="2400" dirty="0" smtClean="0"/>
              <a:t>		</a:t>
            </a:r>
            <a:r>
              <a:rPr lang="en-US" sz="2400" dirty="0" err="1" smtClean="0"/>
              <a:t>že</a:t>
            </a:r>
            <a:r>
              <a:rPr lang="en-US" sz="2400" dirty="0" smtClean="0"/>
              <a:t>		</a:t>
            </a:r>
            <a:r>
              <a:rPr lang="en-US" sz="2400" dirty="0" err="1" smtClean="0"/>
              <a:t>togda</a:t>
            </a:r>
            <a:r>
              <a:rPr lang="en-US" sz="2400" dirty="0" smtClean="0"/>
              <a:t>		</a:t>
            </a:r>
            <a:r>
              <a:rPr lang="en-US" sz="2400" dirty="0" err="1" smtClean="0"/>
              <a:t>priš</a:t>
            </a:r>
            <a:r>
              <a:rPr lang="ru-RU" sz="2400" dirty="0" smtClean="0"/>
              <a:t>ё</a:t>
            </a:r>
            <a:r>
              <a:rPr lang="en-US" sz="2400" dirty="0" smtClean="0"/>
              <a:t>l? 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who</a:t>
            </a:r>
            <a:r>
              <a:rPr lang="en-US" sz="2400" dirty="0"/>
              <a:t>		</a:t>
            </a:r>
            <a:r>
              <a:rPr lang="en-US" sz="2400" dirty="0" smtClean="0"/>
              <a:t>ŽE		then		came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‘Who came then?’ (puzzled; “I thought I knew the answer, but oops”)</a:t>
            </a:r>
          </a:p>
          <a:p>
            <a:pPr marL="0" indent="0" defTabSz="180000">
              <a:buNone/>
            </a:pPr>
            <a:r>
              <a:rPr lang="en-US" sz="2400" dirty="0" smtClean="0"/>
              <a:t>(29)		</a:t>
            </a:r>
            <a:r>
              <a:rPr lang="en-US" sz="2400" dirty="0" err="1" smtClean="0"/>
              <a:t>Tebe</a:t>
            </a:r>
            <a:r>
              <a:rPr lang="en-US" sz="2400" dirty="0" smtClean="0"/>
              <a:t>	</a:t>
            </a:r>
            <a:r>
              <a:rPr lang="en-US" sz="2400" dirty="0"/>
              <a:t> </a:t>
            </a:r>
            <a:r>
              <a:rPr lang="en-US" sz="2400" dirty="0" err="1" smtClean="0"/>
              <a:t>že</a:t>
            </a:r>
            <a:r>
              <a:rPr lang="en-US" sz="2400" dirty="0" smtClean="0"/>
              <a:t>		</a:t>
            </a:r>
            <a:r>
              <a:rPr lang="en-US" sz="2400" dirty="0" err="1" smtClean="0"/>
              <a:t>zavtra</a:t>
            </a:r>
            <a:r>
              <a:rPr lang="en-US" sz="2400" dirty="0" smtClean="0"/>
              <a:t>				</a:t>
            </a:r>
            <a:r>
              <a:rPr lang="en-US" sz="2400" dirty="0" err="1" smtClean="0"/>
              <a:t>na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rabotu</a:t>
            </a:r>
            <a:r>
              <a:rPr lang="en-US" sz="2400" dirty="0" smtClean="0"/>
              <a:t>.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you	</a:t>
            </a:r>
            <a:r>
              <a:rPr lang="en-US" sz="2400" dirty="0"/>
              <a:t>	 </a:t>
            </a:r>
            <a:r>
              <a:rPr lang="en-US" sz="2400" dirty="0" smtClean="0"/>
              <a:t>ŽE	tomorrow		on		work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‘[I’m reminding you that] you have to work </a:t>
            </a:r>
            <a:r>
              <a:rPr lang="en-US" sz="2400" dirty="0" smtClean="0"/>
              <a:t>tomorrow.’</a:t>
            </a:r>
            <a:endParaRPr lang="en-US" sz="2400" dirty="0" smtClean="0"/>
          </a:p>
          <a:p>
            <a:pPr marL="0" indent="0" defTabSz="180000">
              <a:buNone/>
            </a:pPr>
            <a:r>
              <a:rPr lang="en-US" sz="2400" dirty="0" smtClean="0"/>
              <a:t>(30)		Q:	</a:t>
            </a:r>
            <a:r>
              <a:rPr lang="en-US" sz="2400" dirty="0" err="1" smtClean="0"/>
              <a:t>Čja</a:t>
            </a:r>
            <a:r>
              <a:rPr lang="en-US" sz="2400" dirty="0" smtClean="0"/>
              <a:t>			</a:t>
            </a:r>
            <a:r>
              <a:rPr lang="nb-NO" sz="2400" dirty="0" err="1" smtClean="0"/>
              <a:t>èto</a:t>
            </a:r>
            <a:r>
              <a:rPr lang="en-US" sz="2400" dirty="0" smtClean="0"/>
              <a:t>	</a:t>
            </a:r>
            <a:r>
              <a:rPr lang="en-US" sz="2400" dirty="0" err="1" smtClean="0"/>
              <a:t>kružka</a:t>
            </a:r>
            <a:r>
              <a:rPr lang="en-US" sz="2400" dirty="0" smtClean="0"/>
              <a:t>?		A:	</a:t>
            </a:r>
            <a:r>
              <a:rPr lang="en-US" sz="2400" dirty="0" err="1" smtClean="0"/>
              <a:t>Mašina</a:t>
            </a:r>
            <a:r>
              <a:rPr lang="en-US" sz="2400" dirty="0" smtClean="0"/>
              <a:t>	</a:t>
            </a:r>
            <a:r>
              <a:rPr lang="en-US" sz="2400" dirty="0" err="1" smtClean="0"/>
              <a:t>že</a:t>
            </a:r>
            <a:r>
              <a:rPr lang="en-US" sz="2400" dirty="0" smtClean="0"/>
              <a:t>.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		whose	this	mug						Masha’s	ŽE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‘Q: Whose mug is this? A: Masha’s, you dum-dum.’ 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(“Kindly search the common ground, the answer is already there”)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338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 note </a:t>
            </a:r>
            <a:r>
              <a:rPr lang="en-US" sz="3600" dirty="0" smtClean="0">
                <a:solidFill>
                  <a:srgbClr val="C00000"/>
                </a:solidFill>
              </a:rPr>
              <a:t>on plateaus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Plateaus are associated with lack of speaker investment, e.g.:</a:t>
            </a:r>
          </a:p>
          <a:p>
            <a:r>
              <a:rPr lang="en-US" sz="2400" dirty="0" smtClean="0"/>
              <a:t>The “calling contour” in English (see, e.g., </a:t>
            </a:r>
            <a:r>
              <a:rPr lang="en-US" sz="2400" dirty="0" err="1" smtClean="0"/>
              <a:t>Jeong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Condoravdi</a:t>
            </a:r>
            <a:r>
              <a:rPr lang="en-US" sz="2400" dirty="0" smtClean="0"/>
              <a:t> 2017):</a:t>
            </a:r>
          </a:p>
          <a:p>
            <a:pPr marL="0" indent="0" defTabSz="180000">
              <a:buNone/>
            </a:pPr>
            <a:r>
              <a:rPr lang="en-US" sz="2400" dirty="0" smtClean="0"/>
              <a:t>(30)		Get well soon!	</a:t>
            </a:r>
            <a:r>
              <a:rPr lang="en-US" sz="2400" dirty="0"/>
              <a:t>	H* !</a:t>
            </a:r>
            <a:r>
              <a:rPr lang="en-US" sz="2400" dirty="0" smtClean="0"/>
              <a:t>H-L%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OK: The </a:t>
            </a:r>
            <a:r>
              <a:rPr lang="en-US" sz="2400" dirty="0"/>
              <a:t>addressee has a light </a:t>
            </a:r>
            <a:r>
              <a:rPr lang="en-US" sz="2400" dirty="0" smtClean="0"/>
              <a:t>cold.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#: The </a:t>
            </a:r>
            <a:r>
              <a:rPr lang="en-US" sz="2400" dirty="0"/>
              <a:t>addressee is seriously ill</a:t>
            </a:r>
            <a:r>
              <a:rPr lang="en-US" sz="2400" dirty="0" smtClean="0"/>
              <a:t>. (</a:t>
            </a:r>
            <a:r>
              <a:rPr lang="en-US" sz="2400" dirty="0" err="1"/>
              <a:t>Jeong</a:t>
            </a:r>
            <a:r>
              <a:rPr lang="en-US" sz="2400" dirty="0"/>
              <a:t> &amp; </a:t>
            </a:r>
            <a:r>
              <a:rPr lang="en-US" sz="2400" dirty="0" err="1"/>
              <a:t>Condoravdi</a:t>
            </a:r>
            <a:r>
              <a:rPr lang="en-US" sz="2400" dirty="0"/>
              <a:t> 2017, (4))</a:t>
            </a:r>
            <a:endParaRPr lang="en-US" sz="2400" dirty="0" smtClean="0"/>
          </a:p>
          <a:p>
            <a:r>
              <a:rPr lang="en-US" sz="2400" dirty="0" smtClean="0"/>
              <a:t>The “disinterested” list information:</a:t>
            </a:r>
          </a:p>
          <a:p>
            <a:pPr marL="0" indent="0" defTabSz="180000">
              <a:buNone/>
            </a:pPr>
            <a:r>
              <a:rPr lang="en-US" sz="2400" dirty="0" smtClean="0"/>
              <a:t>(31)		</a:t>
            </a:r>
            <a:r>
              <a:rPr lang="pt-BR" sz="2400" dirty="0" smtClean="0"/>
              <a:t>Oh </a:t>
            </a:r>
            <a:r>
              <a:rPr lang="pt-BR" sz="2400" dirty="0"/>
              <a:t>I </a:t>
            </a:r>
            <a:r>
              <a:rPr lang="pt-BR" sz="2400" dirty="0" err="1" smtClean="0"/>
              <a:t>don’t</a:t>
            </a:r>
            <a:r>
              <a:rPr lang="pt-BR" sz="2400" dirty="0" smtClean="0"/>
              <a:t> </a:t>
            </a:r>
            <a:r>
              <a:rPr lang="pt-BR" sz="2400" dirty="0" err="1" smtClean="0"/>
              <a:t>know</a:t>
            </a:r>
            <a:r>
              <a:rPr lang="pt-BR" sz="2400" dirty="0" smtClean="0"/>
              <a:t> </a:t>
            </a:r>
            <a:r>
              <a:rPr lang="pt-BR" sz="2400" dirty="0"/>
              <a:t>H* !H* !H* L-L%</a:t>
            </a:r>
            <a:r>
              <a:rPr lang="pt-BR" sz="2400" dirty="0" smtClean="0"/>
              <a:t> </a:t>
            </a:r>
            <a:r>
              <a:rPr lang="pt-BR" sz="2400" dirty="0" err="1" smtClean="0"/>
              <a:t>it’s</a:t>
            </a:r>
            <a:r>
              <a:rPr lang="pt-BR" sz="2400" dirty="0" smtClean="0"/>
              <a:t> </a:t>
            </a:r>
            <a:r>
              <a:rPr lang="pt-BR" sz="2400" dirty="0" err="1"/>
              <a:t>got</a:t>
            </a:r>
            <a:r>
              <a:rPr lang="pt-BR" sz="2400" dirty="0"/>
              <a:t> </a:t>
            </a:r>
            <a:r>
              <a:rPr lang="pt-BR" sz="2400" dirty="0" err="1"/>
              <a:t>oregano</a:t>
            </a:r>
            <a:r>
              <a:rPr lang="pt-BR" sz="2400" dirty="0"/>
              <a:t> H* H- </a:t>
            </a:r>
            <a:r>
              <a:rPr lang="pt-BR" sz="2400" dirty="0" smtClean="0"/>
              <a:t>’n </a:t>
            </a:r>
            <a:r>
              <a:rPr lang="pt-BR" sz="2400" dirty="0" err="1" smtClean="0"/>
              <a:t>marjoram</a:t>
            </a:r>
            <a:r>
              <a:rPr lang="pt-BR" sz="2400" dirty="0" smtClean="0"/>
              <a:t> </a:t>
            </a:r>
            <a:r>
              <a:rPr lang="pt-BR" sz="2400" dirty="0"/>
              <a:t>H* </a:t>
            </a:r>
            <a:r>
              <a:rPr lang="pt-BR" sz="2400" dirty="0" smtClean="0"/>
              <a:t>H- ’n 					some </a:t>
            </a:r>
            <a:r>
              <a:rPr lang="pt-BR" sz="2400" dirty="0" err="1"/>
              <a:t>fresh</a:t>
            </a:r>
            <a:r>
              <a:rPr lang="pt-BR" sz="2400" dirty="0"/>
              <a:t> </a:t>
            </a:r>
            <a:r>
              <a:rPr lang="pt-BR" sz="2400" dirty="0" err="1" smtClean="0"/>
              <a:t>basil</a:t>
            </a:r>
            <a:r>
              <a:rPr lang="pt-BR" sz="2400" dirty="0" smtClean="0"/>
              <a:t> H</a:t>
            </a:r>
            <a:r>
              <a:rPr lang="pt-BR" sz="2400" dirty="0"/>
              <a:t>* H-L</a:t>
            </a:r>
            <a:r>
              <a:rPr lang="pt-BR" sz="2400" dirty="0" smtClean="0"/>
              <a:t>% </a:t>
            </a:r>
            <a:r>
              <a:rPr lang="en-US" sz="2400" dirty="0"/>
              <a:t>(Beckman &amp; Ayers </a:t>
            </a:r>
            <a:r>
              <a:rPr lang="en-US" sz="2400" dirty="0" smtClean="0"/>
              <a:t>1997, &lt;&lt;oregano&gt;&gt;)</a:t>
            </a:r>
          </a:p>
        </p:txBody>
      </p:sp>
    </p:spTree>
    <p:extLst>
      <p:ext uri="{BB962C8B-B14F-4D97-AF65-F5344CB8AC3E}">
        <p14:creationId xmlns:p14="http://schemas.microsoft.com/office/powerpoint/2010/main" val="13828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 note </a:t>
            </a:r>
            <a:r>
              <a:rPr lang="en-US" sz="3600" dirty="0" smtClean="0">
                <a:solidFill>
                  <a:srgbClr val="C00000"/>
                </a:solidFill>
              </a:rPr>
              <a:t>on nominal exclamatives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Russian doesn’t have English-type nominal exclamatives:</a:t>
            </a:r>
          </a:p>
          <a:p>
            <a:pPr marL="0" indent="0" defTabSz="180000">
              <a:buNone/>
            </a:pPr>
            <a:r>
              <a:rPr lang="en-US" sz="2400" dirty="0" smtClean="0"/>
              <a:t>(32)		The pianos I’ve shifted! (Ivy Russell, </a:t>
            </a:r>
            <a:r>
              <a:rPr lang="en-US" sz="2400" i="1" dirty="0" smtClean="0"/>
              <a:t>The Daily Mirror</a:t>
            </a:r>
            <a:r>
              <a:rPr lang="en-US" sz="2400" dirty="0" smtClean="0"/>
              <a:t>, 10/1/1937, p. 12)</a:t>
            </a:r>
          </a:p>
          <a:p>
            <a:pPr marL="0" indent="0" defTabSz="180000">
              <a:buNone/>
            </a:pPr>
            <a:r>
              <a:rPr lang="en-US" sz="2400" dirty="0" smtClean="0"/>
              <a:t>(33)		a.	*	</a:t>
            </a:r>
            <a:r>
              <a:rPr lang="en-US" sz="2400" dirty="0" err="1" smtClean="0"/>
              <a:t>Pianino</a:t>
            </a:r>
            <a:r>
              <a:rPr lang="en-US" sz="2400" dirty="0"/>
              <a:t>	</a:t>
            </a:r>
            <a:r>
              <a:rPr lang="en-US" sz="2400" dirty="0" smtClean="0"/>
              <a:t>	{</a:t>
            </a:r>
            <a:r>
              <a:rPr lang="en-US" sz="2400" dirty="0" err="1" smtClean="0"/>
              <a:t>čto</a:t>
            </a:r>
            <a:r>
              <a:rPr lang="en-US" sz="2400" dirty="0"/>
              <a:t>	</a:t>
            </a:r>
            <a:r>
              <a:rPr lang="en-US" sz="2400" dirty="0" smtClean="0"/>
              <a:t>/	</a:t>
            </a:r>
            <a:r>
              <a:rPr lang="en-US" sz="2400" dirty="0" err="1" smtClean="0"/>
              <a:t>kotorye</a:t>
            </a:r>
            <a:r>
              <a:rPr lang="en-US" sz="2400" dirty="0" smtClean="0"/>
              <a:t>}		ja	</a:t>
            </a:r>
            <a:r>
              <a:rPr lang="en-US" sz="2400" dirty="0" err="1" smtClean="0"/>
              <a:t>dvigala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			pianos			that	/	which			I		shifted						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b.	</a:t>
            </a:r>
            <a:r>
              <a:rPr lang="en-US" sz="2400" dirty="0" err="1" smtClean="0"/>
              <a:t>Kakie</a:t>
            </a:r>
            <a:r>
              <a:rPr lang="en-US" sz="2400" dirty="0" smtClean="0"/>
              <a:t>	</a:t>
            </a:r>
            <a:r>
              <a:rPr lang="en-US" sz="2400" dirty="0" err="1" smtClean="0"/>
              <a:t>pianino</a:t>
            </a:r>
            <a:r>
              <a:rPr lang="en-US" sz="2400" dirty="0" smtClean="0"/>
              <a:t>	ja	</a:t>
            </a:r>
            <a:r>
              <a:rPr lang="en-US" sz="2400" dirty="0" err="1" smtClean="0"/>
              <a:t>dvigala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what	pianos		I		shifted</a:t>
            </a:r>
          </a:p>
          <a:p>
            <a:pPr marL="0" indent="0" defTabSz="180000">
              <a:buNone/>
            </a:pPr>
            <a:r>
              <a:rPr lang="en-US" sz="2400" dirty="0" smtClean="0"/>
              <a:t>Is this related to how Russian vs. English do expressive degree modification (e.g., you can/must have a </a:t>
            </a:r>
            <a:r>
              <a:rPr lang="en-US" sz="2400" i="1" dirty="0" err="1" smtClean="0"/>
              <a:t>wh</a:t>
            </a:r>
            <a:r>
              <a:rPr lang="en-US" sz="2400" dirty="0" smtClean="0"/>
              <a:t>-item in Russian; ‘How *very smart she is!’</a:t>
            </a:r>
            <a:r>
              <a:rPr lang="en-US" sz="2400" i="1" dirty="0" smtClean="0"/>
              <a:t> </a:t>
            </a:r>
            <a:r>
              <a:rPr lang="en-US" sz="2400" dirty="0" smtClean="0"/>
              <a:t>in Russian)</a:t>
            </a:r>
          </a:p>
          <a:p>
            <a:pPr marL="0" indent="0" defTabSz="180000">
              <a:buNone/>
            </a:pPr>
            <a:r>
              <a:rPr lang="en-US" sz="2400" dirty="0" smtClean="0"/>
              <a:t>Are English expressive modifiers, including </a:t>
            </a:r>
            <a:r>
              <a:rPr lang="en-US" sz="2400" cap="small" dirty="0" smtClean="0"/>
              <a:t>E-Force</a:t>
            </a:r>
            <a:r>
              <a:rPr lang="en-US" sz="2400" dirty="0" smtClean="0"/>
              <a:t>, actually modifiers and not determiners, so we can get indefinite degree descriptions and, thus, new info (‘Oh, wow, a high degree!’)? </a:t>
            </a:r>
          </a:p>
          <a:p>
            <a:pPr marL="0" indent="0" defTabSz="180000">
              <a:buNone/>
            </a:pPr>
            <a:r>
              <a:rPr lang="en-US" sz="2400" dirty="0" smtClean="0"/>
              <a:t>Is all this related to the structure of DPs in Russian vs. English?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53" y="5154190"/>
            <a:ext cx="2271747" cy="170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16" y="2543336"/>
            <a:ext cx="4261184" cy="12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 note </a:t>
            </a:r>
            <a:r>
              <a:rPr lang="en-US" sz="3600" dirty="0" smtClean="0">
                <a:solidFill>
                  <a:srgbClr val="C00000"/>
                </a:solidFill>
              </a:rPr>
              <a:t>on primary and secondary speech acts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Utterances that encode the speaker’s AFFECT about something:</a:t>
            </a:r>
          </a:p>
          <a:p>
            <a:r>
              <a:rPr lang="en-US" sz="2400" dirty="0" smtClean="0"/>
              <a:t>Primary expressive AFFECT: Type 1; </a:t>
            </a:r>
            <a:r>
              <a:rPr lang="en-US" sz="2400" i="1" dirty="0" err="1" smtClean="0"/>
              <a:t>Pipec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kakaja</a:t>
            </a:r>
            <a:r>
              <a:rPr lang="en-US" sz="2400" i="1" dirty="0" smtClean="0"/>
              <a:t>) </a:t>
            </a:r>
            <a:r>
              <a:rPr lang="en-US" sz="2400" i="1" dirty="0" err="1" smtClean="0"/>
              <a:t>ona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umnaja</a:t>
            </a:r>
            <a:r>
              <a:rPr lang="en-US" sz="2400" i="1" dirty="0" smtClean="0"/>
              <a:t>!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i="1" dirty="0" smtClean="0"/>
              <a:t>Damn she’s smart!</a:t>
            </a:r>
          </a:p>
          <a:p>
            <a:r>
              <a:rPr lang="en-US" sz="2400" dirty="0" smtClean="0"/>
              <a:t>Secondary expressive AFFECT: </a:t>
            </a:r>
            <a:r>
              <a:rPr lang="en-US" sz="2400" i="1" dirty="0" smtClean="0"/>
              <a:t>Ona </a:t>
            </a:r>
            <a:r>
              <a:rPr lang="en-US" sz="2400" i="1" dirty="0" err="1" smtClean="0"/>
              <a:t>pipec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kakaja</a:t>
            </a:r>
            <a:r>
              <a:rPr lang="en-US" sz="2400" i="1" dirty="0" smtClean="0"/>
              <a:t>) </a:t>
            </a:r>
            <a:r>
              <a:rPr lang="en-US" sz="2400" i="1" dirty="0" err="1" smtClean="0"/>
              <a:t>umnaja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i="1" dirty="0" smtClean="0"/>
              <a:t>She’s damn smart</a:t>
            </a:r>
          </a:p>
          <a:p>
            <a:r>
              <a:rPr lang="en-US" sz="2400" dirty="0" smtClean="0"/>
              <a:t>Primary truth-conditional AFFECT: </a:t>
            </a:r>
            <a:r>
              <a:rPr lang="en-US" sz="2400" i="1" dirty="0" smtClean="0"/>
              <a:t>I am {surprised / happy / sad / infuriated…} that she’s very smart</a:t>
            </a:r>
          </a:p>
          <a:p>
            <a:r>
              <a:rPr lang="en-US" sz="2400" dirty="0" smtClean="0"/>
              <a:t>Secondary truth-conditional AFFECT: </a:t>
            </a:r>
            <a:r>
              <a:rPr lang="en-US" sz="2400" i="1" dirty="0" smtClean="0"/>
              <a:t>{Surprisingly / fortunately / sadly / much to my dismay…}, she’s very smart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104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Type 1 vs. Type 2: form</a:t>
            </a:r>
          </a:p>
          <a:p>
            <a:pPr marL="0" indent="0">
              <a:buNone/>
            </a:pPr>
            <a:r>
              <a:rPr lang="en-US" sz="2400" dirty="0"/>
              <a:t>Type 1 vs. Type 2: meaning </a:t>
            </a:r>
          </a:p>
          <a:p>
            <a:pPr marL="0" indent="0">
              <a:buNone/>
            </a:pPr>
            <a:r>
              <a:rPr lang="en-US" sz="2400" dirty="0"/>
              <a:t>Type 1 vs. Type 2: analysis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r>
              <a:rPr lang="en-US" sz="2400" dirty="0" smtClean="0"/>
              <a:t>Miscellaneous notes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74885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200" dirty="0" err="1"/>
              <a:t>AnderBois</a:t>
            </a:r>
            <a:r>
              <a:rPr lang="nb-NO" sz="1200" dirty="0"/>
              <a:t>, Scott. 2018. </a:t>
            </a:r>
            <a:r>
              <a:rPr lang="nb-NO" sz="1200" dirty="0" err="1"/>
              <a:t>Illocutionary</a:t>
            </a:r>
            <a:r>
              <a:rPr lang="nb-NO" sz="1200" dirty="0"/>
              <a:t> </a:t>
            </a:r>
            <a:r>
              <a:rPr lang="nb-NO" sz="1200" dirty="0" err="1"/>
              <a:t>revelations</a:t>
            </a:r>
            <a:r>
              <a:rPr lang="nb-NO" sz="1200" dirty="0"/>
              <a:t>: </a:t>
            </a:r>
            <a:r>
              <a:rPr lang="nb-NO" sz="1200" dirty="0" err="1"/>
              <a:t>Yucatec</a:t>
            </a:r>
            <a:r>
              <a:rPr lang="nb-NO" sz="1200" dirty="0"/>
              <a:t> </a:t>
            </a:r>
            <a:r>
              <a:rPr lang="nb-NO" sz="1200" dirty="0" smtClean="0"/>
              <a:t>Maya </a:t>
            </a:r>
            <a:r>
              <a:rPr lang="nb-NO" sz="1200" i="1" dirty="0" err="1"/>
              <a:t>bakáan</a:t>
            </a:r>
            <a:r>
              <a:rPr lang="nb-NO" sz="1200" dirty="0"/>
              <a:t> </a:t>
            </a:r>
            <a:r>
              <a:rPr lang="nb-NO" sz="1200" dirty="0" smtClean="0"/>
              <a:t>and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/>
              <a:t>typology</a:t>
            </a:r>
            <a:r>
              <a:rPr lang="nb-NO" sz="1200" dirty="0"/>
              <a:t> of </a:t>
            </a:r>
            <a:r>
              <a:rPr lang="nb-NO" sz="1200" dirty="0" err="1"/>
              <a:t>miratives</a:t>
            </a:r>
            <a:r>
              <a:rPr lang="nb-NO" sz="1200" dirty="0" smtClean="0"/>
              <a:t>. </a:t>
            </a:r>
            <a:r>
              <a:rPr lang="nb-NO" sz="1200" i="1" dirty="0" smtClean="0"/>
              <a:t>Journal </a:t>
            </a:r>
            <a:r>
              <a:rPr lang="nb-NO" sz="1200" i="1" dirty="0"/>
              <a:t>of </a:t>
            </a:r>
            <a:r>
              <a:rPr lang="nb-NO" sz="1200" i="1" dirty="0" err="1" smtClean="0"/>
              <a:t>Semantics</a:t>
            </a:r>
            <a:r>
              <a:rPr lang="nb-NO" sz="1200" dirty="0" smtClean="0"/>
              <a:t> 35(1</a:t>
            </a:r>
            <a:r>
              <a:rPr lang="nb-NO" sz="1200" dirty="0"/>
              <a:t>). 171–206</a:t>
            </a:r>
            <a:r>
              <a:rPr lang="nb-NO" sz="1200" dirty="0" smtClean="0"/>
              <a:t>. doi:10.1093/</a:t>
            </a:r>
            <a:r>
              <a:rPr lang="nb-NO" sz="1200" dirty="0" err="1" smtClean="0"/>
              <a:t>jos</a:t>
            </a:r>
            <a:r>
              <a:rPr lang="nb-NO" sz="1200" dirty="0" smtClean="0"/>
              <a:t>/ffx019. </a:t>
            </a:r>
          </a:p>
          <a:p>
            <a:pPr marL="0" indent="0">
              <a:buNone/>
            </a:pPr>
            <a:r>
              <a:rPr lang="nb-NO" sz="1200" dirty="0" err="1" smtClean="0"/>
              <a:t>AnderBois</a:t>
            </a:r>
            <a:r>
              <a:rPr lang="nb-NO" sz="1200" dirty="0"/>
              <a:t>, Scott. </a:t>
            </a:r>
            <a:r>
              <a:rPr lang="nb-NO" sz="1200" dirty="0" err="1"/>
              <a:t>Submitted</a:t>
            </a:r>
            <a:r>
              <a:rPr lang="nb-NO" sz="1200" dirty="0"/>
              <a:t>. Tagalog </a:t>
            </a:r>
            <a:r>
              <a:rPr lang="nb-NO" sz="1200" i="1" dirty="0" err="1"/>
              <a:t>pala</a:t>
            </a:r>
            <a:r>
              <a:rPr lang="nb-NO" sz="1200" dirty="0"/>
              <a:t>: a case of </a:t>
            </a:r>
            <a:r>
              <a:rPr lang="nb-NO" sz="1200" dirty="0" err="1"/>
              <a:t>unsurprising</a:t>
            </a:r>
            <a:r>
              <a:rPr lang="nb-NO" sz="1200" dirty="0"/>
              <a:t> mirativity</a:t>
            </a:r>
            <a:r>
              <a:rPr lang="nb-NO" sz="1200" dirty="0" smtClean="0"/>
              <a:t>. </a:t>
            </a:r>
            <a:r>
              <a:rPr lang="nb-NO" sz="1200" dirty="0" err="1" smtClean="0"/>
              <a:t>Invited</a:t>
            </a:r>
            <a:r>
              <a:rPr lang="nb-NO" sz="1200" dirty="0" smtClean="0"/>
              <a:t> </a:t>
            </a:r>
            <a:r>
              <a:rPr lang="nb-NO" sz="1200" dirty="0" err="1"/>
              <a:t>contribution</a:t>
            </a:r>
            <a:r>
              <a:rPr lang="nb-NO" sz="1200" dirty="0"/>
              <a:t> </a:t>
            </a:r>
            <a:r>
              <a:rPr lang="nb-NO" sz="1200" dirty="0" smtClean="0"/>
              <a:t>to </a:t>
            </a:r>
            <a:r>
              <a:rPr lang="nb-NO" sz="1200" i="1" dirty="0" err="1" smtClean="0"/>
              <a:t>Descriptive</a:t>
            </a:r>
            <a:r>
              <a:rPr lang="nb-NO" sz="1200" i="1" dirty="0" smtClean="0"/>
              <a:t> </a:t>
            </a:r>
            <a:r>
              <a:rPr lang="nb-NO" sz="1200" i="1" dirty="0"/>
              <a:t>and </a:t>
            </a:r>
            <a:r>
              <a:rPr lang="nb-NO" sz="1200" i="1" dirty="0" err="1"/>
              <a:t>theoretical</a:t>
            </a:r>
            <a:r>
              <a:rPr lang="nb-NO" sz="1200" i="1" dirty="0"/>
              <a:t> studies of </a:t>
            </a:r>
            <a:r>
              <a:rPr lang="nb-NO" sz="1200" i="1" dirty="0" err="1"/>
              <a:t>discourse</a:t>
            </a:r>
            <a:r>
              <a:rPr lang="nb-NO" sz="1200" i="1" dirty="0"/>
              <a:t> </a:t>
            </a:r>
            <a:r>
              <a:rPr lang="nb-NO" sz="1200" i="1" dirty="0" err="1" smtClean="0"/>
              <a:t>particles</a:t>
            </a:r>
            <a:r>
              <a:rPr lang="nb-NO" sz="1200" i="1" dirty="0" smtClean="0"/>
              <a:t> </a:t>
            </a:r>
            <a:r>
              <a:rPr lang="nb-NO" sz="1200" i="1" dirty="0"/>
              <a:t>in </a:t>
            </a:r>
            <a:r>
              <a:rPr lang="nb-NO" sz="1200" i="1" dirty="0" err="1"/>
              <a:t>Asian</a:t>
            </a:r>
            <a:r>
              <a:rPr lang="nb-NO" sz="1200" i="1" dirty="0"/>
              <a:t> </a:t>
            </a:r>
            <a:r>
              <a:rPr lang="nb-NO" sz="1200" i="1" dirty="0" err="1"/>
              <a:t>languages</a:t>
            </a:r>
            <a:r>
              <a:rPr lang="nb-NO" sz="1200" dirty="0"/>
              <a:t>, </a:t>
            </a:r>
            <a:r>
              <a:rPr lang="nb-NO" sz="1200" dirty="0" err="1"/>
              <a:t>Yukinori</a:t>
            </a:r>
            <a:r>
              <a:rPr lang="nb-NO" sz="1200" dirty="0"/>
              <a:t> </a:t>
            </a:r>
            <a:r>
              <a:rPr lang="nb-NO" sz="1200" dirty="0" err="1"/>
              <a:t>Takubo</a:t>
            </a:r>
            <a:r>
              <a:rPr lang="nb-NO" sz="1200" dirty="0"/>
              <a:t>, </a:t>
            </a:r>
            <a:r>
              <a:rPr lang="nb-NO" sz="1200" dirty="0" err="1"/>
              <a:t>Hiroki</a:t>
            </a:r>
            <a:r>
              <a:rPr lang="nb-NO" sz="1200" dirty="0"/>
              <a:t> </a:t>
            </a:r>
            <a:r>
              <a:rPr lang="nb-NO" sz="1200" dirty="0" err="1"/>
              <a:t>Nomoto</a:t>
            </a:r>
            <a:r>
              <a:rPr lang="nb-NO" sz="1200" dirty="0"/>
              <a:t> and Elin </a:t>
            </a:r>
            <a:r>
              <a:rPr lang="nb-NO" sz="1200" dirty="0" err="1" smtClean="0"/>
              <a:t>McCready</a:t>
            </a:r>
            <a:r>
              <a:rPr lang="nb-NO" sz="1200" dirty="0" smtClean="0"/>
              <a:t> (</a:t>
            </a:r>
            <a:r>
              <a:rPr lang="nb-NO" sz="1200" dirty="0"/>
              <a:t>eds.), </a:t>
            </a:r>
            <a:r>
              <a:rPr lang="nb-NO" sz="1200" dirty="0" err="1"/>
              <a:t>Routledge</a:t>
            </a:r>
            <a:r>
              <a:rPr lang="nb-NO" sz="1200" dirty="0" smtClean="0"/>
              <a:t>.</a:t>
            </a:r>
          </a:p>
          <a:p>
            <a:pPr marL="0" indent="0">
              <a:buNone/>
            </a:pPr>
            <a:r>
              <a:rPr lang="en-US" sz="1200" dirty="0"/>
              <a:t>Beckman, Mary E. &amp; Gayle Ayers. 1997. Guidelines for </a:t>
            </a:r>
            <a:r>
              <a:rPr lang="en-US" sz="1200" dirty="0" err="1"/>
              <a:t>ToBI</a:t>
            </a:r>
            <a:r>
              <a:rPr lang="en-US" sz="1200" dirty="0"/>
              <a:t> labelling. Version3.0. The Ohio State University Research </a:t>
            </a:r>
            <a:r>
              <a:rPr lang="en-US" sz="1200" dirty="0" smtClean="0"/>
              <a:t>Foundation.</a:t>
            </a:r>
          </a:p>
          <a:p>
            <a:pPr marL="0" indent="0">
              <a:buNone/>
            </a:pPr>
            <a:r>
              <a:rPr lang="en-US" sz="1200" dirty="0" smtClean="0"/>
              <a:t>Elliott</a:t>
            </a:r>
            <a:r>
              <a:rPr lang="en-US" sz="1200" dirty="0"/>
              <a:t>, Dale E. 1974. Toward a grammar of exclamations</a:t>
            </a:r>
            <a:r>
              <a:rPr lang="en-US" sz="1200" dirty="0" smtClean="0"/>
              <a:t>. </a:t>
            </a:r>
            <a:r>
              <a:rPr lang="en-US" sz="1200" i="1" dirty="0" smtClean="0"/>
              <a:t>Foundations </a:t>
            </a:r>
            <a:r>
              <a:rPr lang="en-US" sz="1200" i="1" dirty="0"/>
              <a:t>of </a:t>
            </a:r>
            <a:r>
              <a:rPr lang="en-US" sz="1200" i="1" dirty="0" smtClean="0"/>
              <a:t>language</a:t>
            </a:r>
            <a:r>
              <a:rPr lang="en-US" sz="1200" dirty="0" smtClean="0"/>
              <a:t> 11(2). 231–246.</a:t>
            </a:r>
          </a:p>
          <a:p>
            <a:pPr marL="0" indent="0">
              <a:buNone/>
            </a:pPr>
            <a:r>
              <a:rPr lang="en-US" sz="1200" dirty="0"/>
              <a:t>Esipova, Maria. 2019. Towards a uniform super-linguistic theory of projection. In Julian J</a:t>
            </a:r>
            <a:r>
              <a:rPr lang="en-US" sz="1200" dirty="0" smtClean="0"/>
              <a:t>. </a:t>
            </a:r>
            <a:r>
              <a:rPr lang="en-US" sz="1200" dirty="0" err="1" smtClean="0"/>
              <a:t>Schlöder</a:t>
            </a:r>
            <a:r>
              <a:rPr lang="en-US" sz="1200" dirty="0"/>
              <a:t>, Dean McHugh &amp; Floris </a:t>
            </a:r>
            <a:r>
              <a:rPr lang="en-US" sz="1200" dirty="0" err="1"/>
              <a:t>Roelofsen</a:t>
            </a:r>
            <a:r>
              <a:rPr lang="en-US" sz="1200" dirty="0"/>
              <a:t> (eds</a:t>
            </a:r>
            <a:r>
              <a:rPr lang="en-US" sz="1200" dirty="0" smtClean="0"/>
              <a:t>.), </a:t>
            </a:r>
            <a:r>
              <a:rPr lang="en-US" sz="1200" i="1" dirty="0" smtClean="0"/>
              <a:t>Proceedings </a:t>
            </a:r>
            <a:r>
              <a:rPr lang="en-US" sz="1200" i="1" dirty="0"/>
              <a:t>of the 22nd </a:t>
            </a:r>
            <a:r>
              <a:rPr lang="en-US" sz="1200" i="1" dirty="0" smtClean="0"/>
              <a:t>Amsterdam Colloquium</a:t>
            </a:r>
            <a:r>
              <a:rPr lang="en-US" sz="1200" dirty="0"/>
              <a:t>, 553–562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smtClean="0"/>
              <a:t>Esipova</a:t>
            </a:r>
            <a:r>
              <a:rPr lang="en-US" sz="1200" dirty="0"/>
              <a:t>, Maria. 2020. Composure and composition. Ms., University of Oslo, in revision. </a:t>
            </a:r>
            <a:r>
              <a:rPr lang="en-US" sz="1200" dirty="0" smtClean="0"/>
              <a:t>URL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ling.auf.net/lingbuzz/005003</a:t>
            </a:r>
            <a:r>
              <a:rPr lang="en-US" sz="1200" dirty="0"/>
              <a:t>.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err="1" smtClean="0"/>
              <a:t>Jeong</a:t>
            </a:r>
            <a:r>
              <a:rPr lang="en-US" sz="1200" dirty="0"/>
              <a:t>, </a:t>
            </a:r>
            <a:r>
              <a:rPr lang="en-US" sz="1200" dirty="0" err="1"/>
              <a:t>Sunwoo</a:t>
            </a:r>
            <a:r>
              <a:rPr lang="en-US" sz="1200" dirty="0"/>
              <a:t> &amp; Cleo </a:t>
            </a:r>
            <a:r>
              <a:rPr lang="en-US" sz="1200" dirty="0" err="1"/>
              <a:t>Condoravdi</a:t>
            </a:r>
            <a:r>
              <a:rPr lang="en-US" sz="1200" dirty="0"/>
              <a:t>. 2017. Imperatives with the calling contour. </a:t>
            </a:r>
            <a:r>
              <a:rPr lang="en-US" sz="1200" dirty="0" smtClean="0"/>
              <a:t>In </a:t>
            </a:r>
            <a:r>
              <a:rPr lang="en-US" sz="1200" i="1" dirty="0" smtClean="0"/>
              <a:t>Proceedings of </a:t>
            </a:r>
            <a:r>
              <a:rPr lang="en-US" sz="1200" i="1" dirty="0"/>
              <a:t>the 43rd Annual Meeting of the Berkeley Linguistics Society (BLS 43)</a:t>
            </a:r>
            <a:r>
              <a:rPr lang="en-US" sz="1200" dirty="0"/>
              <a:t>, 185–209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smtClean="0"/>
              <a:t>McCoy</a:t>
            </a:r>
            <a:r>
              <a:rPr lang="en-US" sz="1200" dirty="0"/>
              <a:t>, Svetlana. 2003. Connecting information structure and discourse structure </a:t>
            </a:r>
            <a:r>
              <a:rPr lang="en-US" sz="1200" dirty="0" smtClean="0"/>
              <a:t>through “</a:t>
            </a:r>
            <a:r>
              <a:rPr lang="en-US" sz="1200" dirty="0" err="1"/>
              <a:t>Kontrast</a:t>
            </a:r>
            <a:r>
              <a:rPr lang="en-US" sz="1200" dirty="0"/>
              <a:t>”: The case of colloquial </a:t>
            </a:r>
            <a:r>
              <a:rPr lang="en-US" sz="1200" dirty="0" smtClean="0"/>
              <a:t>Russian particles </a:t>
            </a:r>
            <a:r>
              <a:rPr lang="en-US" sz="1200" i="1" dirty="0" smtClean="0"/>
              <a:t>-TO</a:t>
            </a:r>
            <a:r>
              <a:rPr lang="en-US" sz="1200" dirty="0" smtClean="0"/>
              <a:t>, </a:t>
            </a:r>
            <a:r>
              <a:rPr lang="en-US" sz="1200" i="1" dirty="0" err="1" smtClean="0"/>
              <a:t>že</a:t>
            </a:r>
            <a:r>
              <a:rPr lang="en-US" sz="1200" dirty="0"/>
              <a:t>, </a:t>
            </a:r>
            <a:r>
              <a:rPr lang="en-US" sz="1200" dirty="0" smtClean="0"/>
              <a:t>and </a:t>
            </a:r>
            <a:r>
              <a:rPr lang="en-US" sz="1200" i="1" dirty="0" smtClean="0"/>
              <a:t>VED’</a:t>
            </a:r>
            <a:r>
              <a:rPr lang="en-US" sz="1200" dirty="0" smtClean="0"/>
              <a:t>. </a:t>
            </a:r>
            <a:r>
              <a:rPr lang="en-US" sz="1200" i="1" dirty="0" smtClean="0"/>
              <a:t>Journal </a:t>
            </a:r>
            <a:r>
              <a:rPr lang="en-US" sz="1200" i="1" dirty="0"/>
              <a:t>of Logic</a:t>
            </a:r>
            <a:r>
              <a:rPr lang="en-US" sz="1200" i="1" dirty="0" smtClean="0"/>
              <a:t>, Language </a:t>
            </a:r>
            <a:r>
              <a:rPr lang="en-US" sz="1200" i="1" dirty="0"/>
              <a:t>and </a:t>
            </a:r>
            <a:r>
              <a:rPr lang="en-US" sz="1200" i="1" dirty="0" smtClean="0"/>
              <a:t>Information </a:t>
            </a:r>
            <a:r>
              <a:rPr lang="en-US" sz="1200" dirty="0" smtClean="0"/>
              <a:t>12(3</a:t>
            </a:r>
            <a:r>
              <a:rPr lang="en-US" sz="1200" dirty="0"/>
              <a:t>). 319–335. </a:t>
            </a:r>
            <a:r>
              <a:rPr lang="en-US" sz="1200" dirty="0" err="1"/>
              <a:t>doi</a:t>
            </a:r>
            <a:r>
              <a:rPr lang="en-US" sz="1200" dirty="0"/>
              <a:t>: 10.1023/A:1024110711090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err="1" smtClean="0"/>
              <a:t>Nouwen</a:t>
            </a:r>
            <a:r>
              <a:rPr lang="en-US" sz="1200" dirty="0"/>
              <a:t>, Rick &amp; Anna </a:t>
            </a:r>
            <a:r>
              <a:rPr lang="en-US" sz="1200" dirty="0" err="1"/>
              <a:t>Chernilovskaya</a:t>
            </a:r>
            <a:r>
              <a:rPr lang="en-US" sz="1200" dirty="0"/>
              <a:t>. 2015. Two types of wh-exclamatives</a:t>
            </a:r>
            <a:r>
              <a:rPr lang="en-US" sz="1200" dirty="0" smtClean="0"/>
              <a:t>. </a:t>
            </a:r>
            <a:r>
              <a:rPr lang="en-US" sz="1200" i="1" dirty="0" smtClean="0"/>
              <a:t>Linguistic variation</a:t>
            </a:r>
            <a:r>
              <a:rPr lang="en-US" sz="1200" dirty="0" smtClean="0"/>
              <a:t> 15(2</a:t>
            </a:r>
            <a:r>
              <a:rPr lang="en-US" sz="1200" dirty="0"/>
              <a:t>). 201–224. </a:t>
            </a:r>
            <a:r>
              <a:rPr lang="en-US" sz="1200" dirty="0" err="1"/>
              <a:t>doi</a:t>
            </a:r>
            <a:r>
              <a:rPr lang="en-US" sz="1200" dirty="0"/>
              <a:t>: 10.1075/lv.15.2.03nou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nb-NO" sz="1200" dirty="0"/>
              <a:t>Potts, Christopher. 2007. The </a:t>
            </a:r>
            <a:r>
              <a:rPr lang="nb-NO" sz="1200" dirty="0" err="1"/>
              <a:t>expressive</a:t>
            </a:r>
            <a:r>
              <a:rPr lang="nb-NO" sz="1200" dirty="0"/>
              <a:t> </a:t>
            </a:r>
            <a:r>
              <a:rPr lang="nb-NO" sz="1200" dirty="0" err="1"/>
              <a:t>dimension</a:t>
            </a:r>
            <a:r>
              <a:rPr lang="nb-NO" sz="1200" dirty="0"/>
              <a:t>. </a:t>
            </a:r>
            <a:r>
              <a:rPr lang="nb-NO" sz="1200" i="1" dirty="0" err="1"/>
              <a:t>Theoretical</a:t>
            </a:r>
            <a:r>
              <a:rPr lang="nb-NO" sz="1200" i="1" dirty="0"/>
              <a:t> </a:t>
            </a:r>
            <a:r>
              <a:rPr lang="nb-NO" sz="1200" i="1" dirty="0" err="1"/>
              <a:t>linguistics</a:t>
            </a:r>
            <a:r>
              <a:rPr lang="nb-NO" sz="1200" dirty="0"/>
              <a:t> 33(2). 165–198. </a:t>
            </a:r>
            <a:r>
              <a:rPr lang="nb-NO" sz="1200" dirty="0" err="1" smtClean="0"/>
              <a:t>doi</a:t>
            </a:r>
            <a:r>
              <a:rPr lang="nb-NO" sz="1200" dirty="0" smtClean="0"/>
              <a:t>: 10.1515/TL.2007.011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err="1" smtClean="0"/>
              <a:t>Rett</a:t>
            </a:r>
            <a:r>
              <a:rPr lang="en-US" sz="1200" dirty="0"/>
              <a:t>, Jessica. 2011. Exclamatives, degrees and speech acts</a:t>
            </a:r>
            <a:r>
              <a:rPr lang="en-US" sz="1200" dirty="0" smtClean="0"/>
              <a:t>. </a:t>
            </a:r>
            <a:r>
              <a:rPr lang="en-US" sz="1200" i="1" dirty="0" smtClean="0"/>
              <a:t>Linguistics </a:t>
            </a:r>
            <a:r>
              <a:rPr lang="en-US" sz="1200" i="1" dirty="0"/>
              <a:t>and </a:t>
            </a:r>
            <a:r>
              <a:rPr lang="en-US" sz="1200" i="1" dirty="0" smtClean="0"/>
              <a:t>philosophy </a:t>
            </a:r>
            <a:r>
              <a:rPr lang="en-US" sz="1200" dirty="0" smtClean="0"/>
              <a:t>34(5). 411–442</a:t>
            </a:r>
            <a:r>
              <a:rPr lang="en-US" sz="1200" dirty="0"/>
              <a:t>. </a:t>
            </a:r>
            <a:r>
              <a:rPr lang="en-US" sz="1200" dirty="0" err="1"/>
              <a:t>doi</a:t>
            </a:r>
            <a:r>
              <a:rPr lang="en-US" sz="1200" dirty="0"/>
              <a:t>: </a:t>
            </a:r>
            <a:r>
              <a:rPr lang="en-US" sz="1200" dirty="0" smtClean="0"/>
              <a:t>10.1007/s10988-011-9103-8.</a:t>
            </a:r>
          </a:p>
          <a:p>
            <a:pPr marL="0" indent="0">
              <a:buNone/>
            </a:pPr>
            <a:r>
              <a:rPr lang="en-US" sz="1200" dirty="0" err="1" smtClean="0"/>
              <a:t>Zyman</a:t>
            </a:r>
            <a:r>
              <a:rPr lang="en-US" sz="1200" dirty="0" smtClean="0"/>
              <a:t>, Erik. 2018. Interjections select and project. </a:t>
            </a:r>
            <a:r>
              <a:rPr lang="en-US" sz="1200" i="1" dirty="0" smtClean="0"/>
              <a:t>Snippets</a:t>
            </a:r>
            <a:r>
              <a:rPr lang="en-US" sz="1200" dirty="0" smtClean="0"/>
              <a:t> (32). 9–11. </a:t>
            </a:r>
            <a:r>
              <a:rPr lang="en-US" sz="1200" dirty="0" err="1" smtClean="0"/>
              <a:t>doi</a:t>
            </a:r>
            <a:r>
              <a:rPr lang="en-US" sz="1200" dirty="0" smtClean="0"/>
              <a:t>: 10.7358/snip-2017-032-zymb.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36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Degree constraint on English </a:t>
            </a:r>
            <a:r>
              <a:rPr lang="en-US" sz="3600" i="1" dirty="0" smtClean="0">
                <a:solidFill>
                  <a:srgbClr val="C00000"/>
                </a:solidFill>
              </a:rPr>
              <a:t>wh</a:t>
            </a:r>
            <a:r>
              <a:rPr lang="en-US" sz="3600" dirty="0" smtClean="0">
                <a:solidFill>
                  <a:srgbClr val="C00000"/>
                </a:solidFill>
              </a:rPr>
              <a:t>-exclamatives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English </a:t>
            </a:r>
            <a:r>
              <a:rPr lang="nb-NO" sz="2400" i="1" dirty="0" smtClean="0"/>
              <a:t>wh</a:t>
            </a:r>
            <a:r>
              <a:rPr lang="nb-NO" sz="2400" dirty="0" smtClean="0"/>
              <a:t>-exclamatives </a:t>
            </a:r>
            <a:r>
              <a:rPr lang="nb-NO" sz="2400" dirty="0"/>
              <a:t>(cf. exclamations of other </a:t>
            </a:r>
            <a:r>
              <a:rPr lang="nb-NO" sz="2400" dirty="0" smtClean="0"/>
              <a:t>sentence</a:t>
            </a:r>
            <a:r>
              <a:rPr lang="nb-NO" sz="2400" dirty="0"/>
              <a:t> </a:t>
            </a:r>
            <a:r>
              <a:rPr lang="en-US" sz="2400" dirty="0" smtClean="0"/>
              <a:t>types) require </a:t>
            </a:r>
            <a:r>
              <a:rPr lang="en-US" sz="2400" dirty="0"/>
              <a:t>degree </a:t>
            </a:r>
            <a:r>
              <a:rPr lang="en-US" sz="2400" dirty="0" smtClean="0"/>
              <a:t>interpretations </a:t>
            </a:r>
            <a:r>
              <a:rPr lang="en-US" sz="2400" dirty="0"/>
              <a:t>(Elliott </a:t>
            </a:r>
            <a:r>
              <a:rPr lang="en-US" sz="2400" dirty="0" smtClean="0"/>
              <a:t>1974; </a:t>
            </a:r>
            <a:r>
              <a:rPr lang="en-US" sz="2400" dirty="0" err="1" smtClean="0"/>
              <a:t>Rett</a:t>
            </a:r>
            <a:r>
              <a:rPr lang="en-US" sz="2400" dirty="0" smtClean="0"/>
              <a:t> 2011, a.o.):</a:t>
            </a:r>
            <a:endParaRPr lang="en-US" sz="2400" dirty="0"/>
          </a:p>
          <a:p>
            <a:pPr marL="0" indent="0" defTabSz="180000">
              <a:buNone/>
            </a:pPr>
            <a:r>
              <a:rPr lang="en-US" sz="2400" dirty="0" smtClean="0"/>
              <a:t>(1)		a.	How </a:t>
            </a:r>
            <a:r>
              <a:rPr lang="en-US" sz="2400" dirty="0"/>
              <a:t>smart she is! </a:t>
            </a:r>
            <a:r>
              <a:rPr lang="en-US" sz="2400" dirty="0" smtClean="0"/>
              <a:t>				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b.	What </a:t>
            </a:r>
            <a:r>
              <a:rPr lang="en-US" sz="2400" dirty="0"/>
              <a:t>a terrible friend you are!</a:t>
            </a:r>
          </a:p>
          <a:p>
            <a:pPr marL="0" indent="0" defTabSz="180000">
              <a:buNone/>
            </a:pPr>
            <a:r>
              <a:rPr lang="en-US" sz="2400" dirty="0" smtClean="0"/>
              <a:t>(2)		a.	*Who </a:t>
            </a:r>
            <a:r>
              <a:rPr lang="en-US" sz="2400" dirty="0"/>
              <a:t>came! 	</a:t>
            </a:r>
            <a:r>
              <a:rPr lang="en-US" sz="2400" dirty="0" smtClean="0"/>
              <a:t>						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b.	*What </a:t>
            </a:r>
            <a:r>
              <a:rPr lang="en-US" sz="2400" dirty="0"/>
              <a:t>I will tell </a:t>
            </a:r>
            <a:r>
              <a:rPr lang="en-US" sz="2400" dirty="0" smtClean="0"/>
              <a:t>you!</a:t>
            </a:r>
          </a:p>
          <a:p>
            <a:pPr marL="0" indent="0" defTabSz="180000">
              <a:buNone/>
            </a:pPr>
            <a:r>
              <a:rPr lang="en-US" sz="2400" dirty="0" smtClean="0"/>
              <a:t>(3)		a.	{Look / I can’t believe / You won’t believe} </a:t>
            </a:r>
            <a:r>
              <a:rPr lang="en-US" sz="2400" dirty="0"/>
              <a:t>who came! </a:t>
            </a:r>
            <a:r>
              <a:rPr lang="en-US" sz="2400" dirty="0" smtClean="0"/>
              <a:t>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b.	You </a:t>
            </a:r>
            <a:r>
              <a:rPr lang="en-US" sz="2400" dirty="0"/>
              <a:t>won’t believe what I will tell you</a:t>
            </a:r>
            <a:r>
              <a:rPr lang="en-US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72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Other languages?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Nouwen</a:t>
            </a:r>
            <a:r>
              <a:rPr lang="en-US" sz="2400" dirty="0" smtClean="0"/>
              <a:t> </a:t>
            </a:r>
            <a:r>
              <a:rPr lang="en-US" sz="2400" dirty="0"/>
              <a:t>&amp; </a:t>
            </a:r>
            <a:r>
              <a:rPr lang="en-US" sz="2400" dirty="0" err="1"/>
              <a:t>Chernilovskaya</a:t>
            </a:r>
            <a:r>
              <a:rPr lang="en-US" sz="2400" dirty="0"/>
              <a:t> 2015: </a:t>
            </a:r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entences </a:t>
            </a:r>
            <a:r>
              <a:rPr lang="en-US" sz="2400" dirty="0"/>
              <a:t>like </a:t>
            </a:r>
            <a:r>
              <a:rPr lang="en-US" sz="2400" i="1" dirty="0" smtClean="0"/>
              <a:t>Who came! </a:t>
            </a:r>
            <a:r>
              <a:rPr lang="en-US" sz="2400" dirty="0" smtClean="0"/>
              <a:t>are grammatical, e.g., in Dutch, German, Turkish, Italian, and Russian</a:t>
            </a:r>
          </a:p>
          <a:p>
            <a:r>
              <a:rPr lang="en-US" sz="2400" dirty="0" smtClean="0"/>
              <a:t>Don’t talk about prosody and explicitly say they won’t talk about the nature of affect expressed in the two cases</a:t>
            </a:r>
          </a:p>
        </p:txBody>
      </p:sp>
    </p:spTree>
    <p:extLst>
      <p:ext uri="{BB962C8B-B14F-4D97-AF65-F5344CB8AC3E}">
        <p14:creationId xmlns:p14="http://schemas.microsoft.com/office/powerpoint/2010/main" val="24351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This talk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/>
              <a:t>Strings like </a:t>
            </a:r>
            <a:r>
              <a:rPr lang="en-US" sz="2400" i="1" dirty="0"/>
              <a:t>How smart she is!</a:t>
            </a:r>
            <a:r>
              <a:rPr lang="en-US" sz="2400" dirty="0"/>
              <a:t> and </a:t>
            </a:r>
            <a:r>
              <a:rPr lang="en-US" sz="2400" i="1" dirty="0"/>
              <a:t>Who came!</a:t>
            </a:r>
            <a:r>
              <a:rPr lang="en-US" sz="2400" dirty="0"/>
              <a:t> are </a:t>
            </a:r>
            <a:r>
              <a:rPr lang="en-US" sz="2400" dirty="0" smtClean="0"/>
              <a:t>indeed both</a:t>
            </a:r>
            <a:r>
              <a:rPr lang="en-US" sz="2400" dirty="0"/>
              <a:t> </a:t>
            </a:r>
            <a:r>
              <a:rPr lang="en-US" sz="2400" dirty="0" smtClean="0"/>
              <a:t>grammatical </a:t>
            </a:r>
            <a:r>
              <a:rPr lang="en-US" sz="2400" dirty="0"/>
              <a:t>in Russian, but </a:t>
            </a:r>
            <a:r>
              <a:rPr lang="en-US" sz="2400" dirty="0" smtClean="0"/>
              <a:t>there are two types of exclamations with </a:t>
            </a:r>
            <a:r>
              <a:rPr lang="en-US" sz="2400" i="1" dirty="0" err="1" smtClean="0"/>
              <a:t>wh</a:t>
            </a:r>
            <a:r>
              <a:rPr lang="en-US" sz="2400" dirty="0" smtClean="0"/>
              <a:t>-items,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Type 1</a:t>
            </a:r>
            <a:r>
              <a:rPr lang="en-US" sz="2400" dirty="0" smtClean="0"/>
              <a:t> &amp;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Type 2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They have </a:t>
            </a:r>
            <a:r>
              <a:rPr lang="en-US" sz="2000" dirty="0"/>
              <a:t>distinct </a:t>
            </a:r>
            <a:r>
              <a:rPr lang="en-US" sz="2000" dirty="0" smtClean="0"/>
              <a:t>form (prosody) </a:t>
            </a:r>
          </a:p>
          <a:p>
            <a:pPr lvl="1"/>
            <a:r>
              <a:rPr lang="en-US" sz="2000" dirty="0" smtClean="0"/>
              <a:t>They have distinct meaning (epistemic and affective)</a:t>
            </a:r>
          </a:p>
          <a:p>
            <a:pPr lvl="1"/>
            <a:r>
              <a:rPr lang="en-US" sz="2000" dirty="0" smtClean="0"/>
              <a:t>Type 1 sentences have a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degree constraint</a:t>
            </a:r>
            <a:r>
              <a:rPr lang="en-US" sz="2000" dirty="0" smtClean="0"/>
              <a:t>, but Type 2 sentences don’t</a:t>
            </a:r>
          </a:p>
          <a:p>
            <a:r>
              <a:rPr lang="en-US" sz="2400" dirty="0" smtClean="0"/>
              <a:t>Proposal:</a:t>
            </a:r>
          </a:p>
          <a:p>
            <a:pPr lvl="1"/>
            <a:r>
              <a:rPr lang="en-US" sz="2000" dirty="0" smtClean="0"/>
              <a:t>Type 1: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expressive degree modification with the expressive component being the primary speech act</a:t>
            </a:r>
            <a:r>
              <a:rPr lang="en-US" sz="2000" dirty="0" smtClean="0"/>
              <a:t> (≈</a:t>
            </a:r>
            <a:r>
              <a:rPr lang="en-US" sz="2000" i="1" dirty="0" smtClean="0"/>
              <a:t>Oh the very high degree to which she is smart!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Type 2: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embedding under a mirative predicate exponed prosodically and operating on propositions</a:t>
            </a:r>
            <a:r>
              <a:rPr lang="en-US" sz="2000" dirty="0" smtClean="0"/>
              <a:t> (≈</a:t>
            </a:r>
            <a:r>
              <a:rPr lang="en-US" sz="2000" i="1" dirty="0" smtClean="0"/>
              <a:t>{Look </a:t>
            </a:r>
            <a:r>
              <a:rPr lang="en-US" sz="2000" dirty="0" smtClean="0"/>
              <a:t>/ </a:t>
            </a:r>
            <a:r>
              <a:rPr lang="en-US" sz="2000" i="1" dirty="0" smtClean="0"/>
              <a:t>I can’t believe </a:t>
            </a:r>
            <a:r>
              <a:rPr lang="en-US" sz="2000" dirty="0" smtClean="0"/>
              <a:t>/ </a:t>
            </a:r>
            <a:r>
              <a:rPr lang="en-US" sz="2000" i="1" dirty="0" smtClean="0"/>
              <a:t>You won’t believe} who came!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400" dirty="0"/>
              <a:t>Lesson:</a:t>
            </a:r>
            <a:r>
              <a:rPr lang="en-US" sz="2400" b="1" dirty="0"/>
              <a:t> </a:t>
            </a:r>
            <a:r>
              <a:rPr lang="en-US" sz="2400" dirty="0"/>
              <a:t>n</a:t>
            </a:r>
            <a:r>
              <a:rPr lang="en-US" sz="2400" dirty="0" smtClean="0"/>
              <a:t>o </a:t>
            </a:r>
            <a:r>
              <a:rPr lang="en-US" sz="2400" dirty="0"/>
              <a:t>“secondary” aspects of form or meaning!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6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Type 1 vs. Type 2: form</a:t>
            </a:r>
          </a:p>
          <a:p>
            <a:pPr marL="0" indent="0">
              <a:buNone/>
            </a:pPr>
            <a:r>
              <a:rPr lang="en-US" sz="2400" dirty="0"/>
              <a:t>Type 1 vs. Type 2: meaning </a:t>
            </a:r>
          </a:p>
          <a:p>
            <a:pPr marL="0" indent="0">
              <a:buNone/>
            </a:pPr>
            <a:r>
              <a:rPr lang="en-US" sz="2400" dirty="0"/>
              <a:t>Type 1 vs. Type 2: analysis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r>
              <a:rPr lang="en-US" sz="2400" dirty="0"/>
              <a:t>Miscellaneous notes</a:t>
            </a:r>
          </a:p>
          <a:p>
            <a:pPr marL="0" indent="0">
              <a:buNone/>
            </a:pPr>
            <a:r>
              <a:rPr lang="en-US" sz="24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803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 1 prosody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9"/>
            <a:ext cx="4972228" cy="4486274"/>
          </a:xfrm>
        </p:spPr>
        <p:txBody>
          <a:bodyPr>
            <a:normAutofit/>
          </a:bodyPr>
          <a:lstStyle/>
          <a:p>
            <a:pPr marL="0" indent="0" defTabSz="180000">
              <a:buNone/>
            </a:pPr>
            <a:r>
              <a:rPr lang="en-US" sz="2400" dirty="0" smtClean="0"/>
              <a:t>(</a:t>
            </a:r>
            <a:r>
              <a:rPr lang="en-US" sz="2400" dirty="0"/>
              <a:t>4</a:t>
            </a:r>
            <a:r>
              <a:rPr lang="en-US" sz="2400" dirty="0" smtClean="0"/>
              <a:t>)		</a:t>
            </a:r>
            <a:r>
              <a:rPr lang="en-US" sz="2400" dirty="0" err="1" smtClean="0"/>
              <a:t>Kakaja</a:t>
            </a:r>
            <a:r>
              <a:rPr lang="en-US" sz="2400" dirty="0" smtClean="0"/>
              <a:t> 			(</a:t>
            </a:r>
            <a:r>
              <a:rPr lang="en-US" sz="2400" dirty="0" err="1" smtClean="0"/>
              <a:t>že</a:t>
            </a:r>
            <a:r>
              <a:rPr lang="en-US" sz="2400" dirty="0" smtClean="0"/>
              <a:t>)	</a:t>
            </a:r>
            <a:r>
              <a:rPr lang="en-US" sz="2400" dirty="0" err="1" smtClean="0"/>
              <a:t>ona</a:t>
            </a:r>
            <a:r>
              <a:rPr lang="en-US" sz="2400" dirty="0" smtClean="0"/>
              <a:t>	</a:t>
            </a:r>
            <a:r>
              <a:rPr lang="en-US" sz="2400" dirty="0" err="1" smtClean="0"/>
              <a:t>umnaja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400" dirty="0" err="1" smtClean="0"/>
              <a:t>what.ADJ</a:t>
            </a:r>
            <a:r>
              <a:rPr lang="en-US" sz="2400" dirty="0" smtClean="0"/>
              <a:t>	(ŽE)	she	smart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‘How smart she is!’</a:t>
            </a:r>
          </a:p>
          <a:p>
            <a:pPr marL="0" indent="0" defTabSz="180000">
              <a:buNone/>
            </a:pPr>
            <a:r>
              <a:rPr lang="en-US" sz="2400" dirty="0" smtClean="0"/>
              <a:t>(</a:t>
            </a:r>
            <a:r>
              <a:rPr lang="en-US" sz="2400" dirty="0"/>
              <a:t>5</a:t>
            </a:r>
            <a:r>
              <a:rPr lang="en-US" sz="2400" dirty="0" smtClean="0"/>
              <a:t>)		</a:t>
            </a:r>
            <a:r>
              <a:rPr lang="en-US" sz="2400" dirty="0" err="1" smtClean="0"/>
              <a:t>Kak</a:t>
            </a:r>
            <a:r>
              <a:rPr lang="en-US" sz="2400" dirty="0"/>
              <a:t>	</a:t>
            </a:r>
            <a:r>
              <a:rPr lang="en-US" sz="2400" dirty="0" smtClean="0"/>
              <a:t>	(</a:t>
            </a:r>
            <a:r>
              <a:rPr lang="en-US" sz="2400" dirty="0" err="1" smtClean="0"/>
              <a:t>že</a:t>
            </a:r>
            <a:r>
              <a:rPr lang="en-US" sz="2400" dirty="0" smtClean="0"/>
              <a:t>)		ty		</a:t>
            </a:r>
            <a:r>
              <a:rPr lang="en-US" sz="2400" dirty="0" err="1" smtClean="0"/>
              <a:t>menja</a:t>
            </a:r>
            <a:r>
              <a:rPr lang="en-US" sz="2400" dirty="0" smtClean="0"/>
              <a:t>	</a:t>
            </a:r>
            <a:r>
              <a:rPr lang="en-US" sz="2400" dirty="0" err="1" smtClean="0"/>
              <a:t>dostal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how		</a:t>
            </a:r>
            <a:r>
              <a:rPr lang="en-US" sz="2400" dirty="0"/>
              <a:t> (ŽE</a:t>
            </a:r>
            <a:r>
              <a:rPr lang="en-US" sz="2400" dirty="0" smtClean="0"/>
              <a:t>)	you	me			reached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‘How fed up I am with you!’</a:t>
            </a:r>
          </a:p>
          <a:p>
            <a:pPr marL="0" indent="0" defTabSz="180000">
              <a:buNone/>
            </a:pPr>
            <a:r>
              <a:rPr lang="en-US" sz="2400" dirty="0" smtClean="0"/>
              <a:t>(6)		Do		</a:t>
            </a:r>
            <a:r>
              <a:rPr lang="en-US" sz="2400" dirty="0" err="1" smtClean="0"/>
              <a:t>čego</a:t>
            </a:r>
            <a:r>
              <a:rPr lang="en-US" sz="2400" dirty="0" smtClean="0"/>
              <a:t>			(</a:t>
            </a:r>
            <a:r>
              <a:rPr lang="en-US" sz="2400" dirty="0" err="1" smtClean="0"/>
              <a:t>že</a:t>
            </a:r>
            <a:r>
              <a:rPr lang="en-US" sz="2400" dirty="0" smtClean="0"/>
              <a:t>)		on		</a:t>
            </a:r>
            <a:r>
              <a:rPr lang="en-US" sz="2400" dirty="0" err="1" smtClean="0"/>
              <a:t>naglyj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to		</a:t>
            </a:r>
            <a:r>
              <a:rPr lang="en-US" sz="2400" dirty="0" err="1" smtClean="0"/>
              <a:t>what.N</a:t>
            </a:r>
            <a:r>
              <a:rPr lang="en-US" sz="2400" dirty="0" smtClean="0"/>
              <a:t>		(ŽE)		he		audacious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‘How audacious he is!’</a:t>
            </a:r>
          </a:p>
          <a:p>
            <a:pPr marL="0" indent="0" defTabSz="180000">
              <a:buNone/>
            </a:pPr>
            <a:r>
              <a:rPr lang="en-US" sz="2400" dirty="0" smtClean="0"/>
              <a:t>(7)		</a:t>
            </a:r>
            <a:r>
              <a:rPr lang="en-US" sz="2400" dirty="0" err="1" smtClean="0"/>
              <a:t>Naskol’ko</a:t>
            </a:r>
            <a:r>
              <a:rPr lang="en-US" sz="2400" dirty="0"/>
              <a:t>	</a:t>
            </a:r>
            <a:r>
              <a:rPr lang="en-US" sz="2400" dirty="0" smtClean="0"/>
              <a:t>			(</a:t>
            </a:r>
            <a:r>
              <a:rPr lang="en-US" sz="2400" dirty="0" err="1"/>
              <a:t>že</a:t>
            </a:r>
            <a:r>
              <a:rPr lang="en-US" sz="2400" dirty="0" smtClean="0"/>
              <a:t>)	</a:t>
            </a:r>
            <a:r>
              <a:rPr lang="en-US" sz="2400" dirty="0" err="1" smtClean="0"/>
              <a:t>vy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talantlivy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to-how-much</a:t>
            </a: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dirty="0"/>
              <a:t>ŽE</a:t>
            </a:r>
            <a:r>
              <a:rPr lang="en-US" sz="2400" dirty="0" smtClean="0"/>
              <a:t>)	you	talented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‘How talented you are!’</a:t>
            </a:r>
            <a:endParaRPr lang="nb-NO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1" y="2182872"/>
            <a:ext cx="5448299" cy="166475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064155" y="1690689"/>
            <a:ext cx="5289645" cy="44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000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Type 1 prosody</a:t>
            </a:r>
            <a:r>
              <a:rPr lang="en-US" sz="2400" dirty="0" smtClean="0"/>
              <a:t> in (6):</a:t>
            </a:r>
          </a:p>
          <a:p>
            <a:pPr defTabSz="180000"/>
            <a:endParaRPr lang="en-US" sz="2400" dirty="0"/>
          </a:p>
          <a:p>
            <a:pPr defTabSz="180000"/>
            <a:endParaRPr lang="en-US" sz="2400" dirty="0" smtClean="0"/>
          </a:p>
          <a:p>
            <a:pPr defTabSz="180000"/>
            <a:endParaRPr lang="en-US" sz="2400" dirty="0" smtClean="0"/>
          </a:p>
          <a:p>
            <a:pPr defTabSz="180000"/>
            <a:endParaRPr lang="en-US" sz="2400" dirty="0" smtClean="0"/>
          </a:p>
          <a:p>
            <a:pPr defTabSz="180000"/>
            <a:r>
              <a:rPr lang="en-US" sz="2400" dirty="0" smtClean="0"/>
              <a:t>Falling boundary contour</a:t>
            </a:r>
          </a:p>
          <a:p>
            <a:pPr defTabSz="180000"/>
            <a:r>
              <a:rPr lang="en-US" sz="2400" dirty="0" err="1" smtClean="0"/>
              <a:t>Bitonal</a:t>
            </a:r>
            <a:r>
              <a:rPr lang="en-US" sz="2400" dirty="0" smtClean="0"/>
              <a:t> pitch accent on </a:t>
            </a:r>
            <a:r>
              <a:rPr lang="en-US" sz="2400" i="1" dirty="0" err="1" smtClean="0"/>
              <a:t>wh</a:t>
            </a:r>
            <a:r>
              <a:rPr lang="en-US" sz="2400" dirty="0" smtClean="0"/>
              <a:t>-item, L aligned w/stressed syllable</a:t>
            </a:r>
          </a:p>
          <a:p>
            <a:pPr defTabSz="180000"/>
            <a:r>
              <a:rPr lang="en-US" sz="2400" dirty="0" smtClean="0"/>
              <a:t>Additional prominence on the predicate associated w/</a:t>
            </a:r>
            <a:r>
              <a:rPr lang="en-US" sz="2400" i="1" dirty="0" err="1" smtClean="0"/>
              <a:t>wh</a:t>
            </a:r>
            <a:r>
              <a:rPr lang="en-US" sz="2400" dirty="0" smtClean="0"/>
              <a:t>-item</a:t>
            </a:r>
            <a:endParaRPr lang="nb-NO" sz="2400" dirty="0" smtClean="0"/>
          </a:p>
        </p:txBody>
      </p:sp>
      <p:pic>
        <p:nvPicPr>
          <p:cNvPr id="4" name="how-audaci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16253" y="1659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Type 2 prosody (a.o.): Peak 1 &amp; 2; Plateau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0000">
              <a:buNone/>
            </a:pPr>
            <a:r>
              <a:rPr lang="en-US" sz="2400" dirty="0" smtClean="0"/>
              <a:t>(8)		(</a:t>
            </a:r>
            <a:r>
              <a:rPr lang="en-US" sz="2400" dirty="0" err="1" smtClean="0"/>
              <a:t>Oj</a:t>
            </a:r>
            <a:r>
              <a:rPr lang="en-US" sz="2400" dirty="0" smtClean="0"/>
              <a:t>!)			</a:t>
            </a:r>
            <a:r>
              <a:rPr lang="en-US" sz="2400" dirty="0" err="1" smtClean="0"/>
              <a:t>Kto</a:t>
            </a:r>
            <a:r>
              <a:rPr lang="en-US" sz="2400" dirty="0" smtClean="0"/>
              <a:t>		k		</a:t>
            </a:r>
            <a:r>
              <a:rPr lang="en-US" sz="2400" dirty="0" err="1" smtClean="0"/>
              <a:t>nam</a:t>
            </a:r>
            <a:r>
              <a:rPr lang="en-US" sz="2400" dirty="0" smtClean="0"/>
              <a:t>	</a:t>
            </a:r>
            <a:r>
              <a:rPr lang="en-US" sz="2400" dirty="0" err="1" smtClean="0"/>
              <a:t>pris</a:t>
            </a:r>
            <a:r>
              <a:rPr lang="ru-RU" sz="2400" dirty="0" smtClean="0"/>
              <a:t>ё</a:t>
            </a:r>
            <a:r>
              <a:rPr lang="en-US" sz="2400" dirty="0" smtClean="0"/>
              <a:t>l! [Peak 1, Peak 2, Plateau]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(INTERJ)	who		to	us			came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≈‘[I can’t believe / You won’t believe] who came!’</a:t>
            </a:r>
          </a:p>
          <a:p>
            <a:pPr marL="0" indent="0" defTabSz="180000">
              <a:buNone/>
            </a:pPr>
            <a:r>
              <a:rPr lang="en-US" sz="2400" dirty="0" smtClean="0"/>
              <a:t>(9)		(</a:t>
            </a:r>
            <a:r>
              <a:rPr lang="en-US" sz="2400" dirty="0" err="1" smtClean="0"/>
              <a:t>Oj</a:t>
            </a:r>
            <a:r>
              <a:rPr lang="en-US" sz="2400" dirty="0" smtClean="0"/>
              <a:t>!)			</a:t>
            </a:r>
            <a:r>
              <a:rPr lang="en-US" sz="2400" dirty="0" err="1" smtClean="0"/>
              <a:t>Čto</a:t>
            </a:r>
            <a:r>
              <a:rPr lang="en-US" sz="2400" dirty="0" smtClean="0"/>
              <a:t>		on		</a:t>
            </a:r>
            <a:r>
              <a:rPr lang="en-US" sz="2400" dirty="0" err="1" smtClean="0"/>
              <a:t>prin</a:t>
            </a:r>
            <a:r>
              <a:rPr lang="ru-RU" sz="2400" dirty="0" smtClean="0"/>
              <a:t>ё</a:t>
            </a:r>
            <a:r>
              <a:rPr lang="en-US" sz="2400" dirty="0" smtClean="0"/>
              <a:t>s! [Peak 1, Peak 2, Plateau]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(INTERJ)	what	he		brought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≈‘[I can’t believe / You won’t believe] what he brought!’</a:t>
            </a:r>
          </a:p>
          <a:p>
            <a:pPr marL="0" indent="0" defTabSz="180000">
              <a:buNone/>
            </a:pPr>
            <a:r>
              <a:rPr lang="en-US" sz="2400" dirty="0" smtClean="0"/>
              <a:t>(10)		(</a:t>
            </a:r>
            <a:r>
              <a:rPr lang="en-US" sz="2400" dirty="0" err="1" smtClean="0"/>
              <a:t>Oj</a:t>
            </a:r>
            <a:r>
              <a:rPr lang="en-US" sz="2400" dirty="0" smtClean="0"/>
              <a:t>!)			</a:t>
            </a:r>
            <a:r>
              <a:rPr lang="en-US" sz="2400" dirty="0" err="1" smtClean="0"/>
              <a:t>Skol’ko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err="1" smtClean="0"/>
              <a:t>zdes</a:t>
            </a:r>
            <a:r>
              <a:rPr lang="en-US" sz="2400" dirty="0" smtClean="0"/>
              <a:t>’	</a:t>
            </a:r>
            <a:r>
              <a:rPr lang="en-US" sz="2400" dirty="0" err="1" smtClean="0"/>
              <a:t>narodu</a:t>
            </a:r>
            <a:r>
              <a:rPr lang="en-US" sz="2400" dirty="0" smtClean="0"/>
              <a:t>! [Peak 1, Peak 2, Plateau]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(INTERJ)	how-much	here	people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≈‘[I can’t believe / You won’t believe] how many people there are here!’</a:t>
            </a:r>
          </a:p>
          <a:p>
            <a:pPr marL="0" indent="0" defTabSz="180000">
              <a:buNone/>
            </a:pPr>
            <a:r>
              <a:rPr lang="en-US" sz="2400" dirty="0" smtClean="0"/>
              <a:t>(11)		(</a:t>
            </a:r>
            <a:r>
              <a:rPr lang="en-US" sz="2400" dirty="0" err="1" smtClean="0"/>
              <a:t>Oj</a:t>
            </a:r>
            <a:r>
              <a:rPr lang="en-US" sz="2400" dirty="0" smtClean="0"/>
              <a:t>!)			</a:t>
            </a:r>
            <a:r>
              <a:rPr lang="en-US" sz="2400" dirty="0" err="1" smtClean="0"/>
              <a:t>Čto</a:t>
            </a:r>
            <a:r>
              <a:rPr lang="en-US" sz="2400" dirty="0" smtClean="0"/>
              <a:t>		ja	</a:t>
            </a:r>
            <a:r>
              <a:rPr lang="en-US" sz="2400" dirty="0" err="1" smtClean="0"/>
              <a:t>sejčas</a:t>
            </a:r>
            <a:r>
              <a:rPr lang="en-US" sz="2400" dirty="0"/>
              <a:t>	</a:t>
            </a:r>
            <a:r>
              <a:rPr lang="en-US" sz="2400" dirty="0" err="1" smtClean="0"/>
              <a:t>rasskažu</a:t>
            </a:r>
            <a:r>
              <a:rPr lang="en-US" sz="2400" dirty="0" smtClean="0"/>
              <a:t>! [Peak 2, Plateau]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(INTERJ)	what	I		now			will-tell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≈‘[You won’t believe] what I am about to tell you!’</a:t>
            </a:r>
          </a:p>
        </p:txBody>
      </p:sp>
    </p:spTree>
    <p:extLst>
      <p:ext uri="{BB962C8B-B14F-4D97-AF65-F5344CB8AC3E}">
        <p14:creationId xmlns:p14="http://schemas.microsoft.com/office/powerpoint/2010/main" val="24059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grey hyperlink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1D2CB9-5E25-0148-A264-6DDC496856F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62164</TotalTime>
  <Words>4673</Words>
  <Application>Microsoft Office PowerPoint</Application>
  <PresentationFormat>Widescreen</PresentationFormat>
  <Paragraphs>321</Paragraphs>
  <Slides>37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What I will tell you about  Russian wh-“exclamatives”!</vt:lpstr>
      <vt:lpstr>PowerPoint Presentation</vt:lpstr>
      <vt:lpstr>PowerPoint Presentation</vt:lpstr>
      <vt:lpstr>Degree constraint on English wh-exclamatives</vt:lpstr>
      <vt:lpstr>Other languages?</vt:lpstr>
      <vt:lpstr>This talk</vt:lpstr>
      <vt:lpstr>PowerPoint Presentation</vt:lpstr>
      <vt:lpstr>Type 1 prosody</vt:lpstr>
      <vt:lpstr>Type 2 prosody (a.o.): Peak 1 &amp; 2; Plateau</vt:lpstr>
      <vt:lpstr>Type 2: Peak 1 &amp; 2; Plateau</vt:lpstr>
      <vt:lpstr>PowerPoint Presentation</vt:lpstr>
      <vt:lpstr>The degree constraint</vt:lpstr>
      <vt:lpstr>Epistemic status of prejacent &amp; surprise</vt:lpstr>
      <vt:lpstr>Epistemic status of prejacent &amp; surprise</vt:lpstr>
      <vt:lpstr>Epistemic status of prejacent &amp; surprise</vt:lpstr>
      <vt:lpstr>Epistemic status of prejacent &amp; surprise</vt:lpstr>
      <vt:lpstr>PowerPoint Presentation</vt:lpstr>
      <vt:lpstr>Type 1 vs. Type 2: summary</vt:lpstr>
      <vt:lpstr>Type 1 and Rett 2011</vt:lpstr>
      <vt:lpstr>Type 1: the argument of E-Force?</vt:lpstr>
      <vt:lpstr>Type 1: the argument of E-Force?</vt:lpstr>
      <vt:lpstr>Type 1: expressive speech acts about degree definites</vt:lpstr>
      <vt:lpstr>Type 2: embedding under a mirative predicate</vt:lpstr>
      <vt:lpstr>Typological picture?</vt:lpstr>
      <vt:lpstr>PowerPoint Presentation</vt:lpstr>
      <vt:lpstr>Take-home points</vt:lpstr>
      <vt:lpstr>PowerPoint Presentation</vt:lpstr>
      <vt:lpstr>List of miscellaneous notes</vt:lpstr>
      <vt:lpstr>A note on interjections and embedding</vt:lpstr>
      <vt:lpstr>A note on interjections and embedding</vt:lpstr>
      <vt:lpstr>A note on že</vt:lpstr>
      <vt:lpstr>A note on že</vt:lpstr>
      <vt:lpstr>A note on plateaus</vt:lpstr>
      <vt:lpstr>A note on nominal exclamatives</vt:lpstr>
      <vt:lpstr>A note on primary and secondary speech acts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Language Linguistics</dc:title>
  <dc:creator>Masha Esipova</dc:creator>
  <cp:lastModifiedBy>Mariia Esipova</cp:lastModifiedBy>
  <cp:revision>977</cp:revision>
  <dcterms:created xsi:type="dcterms:W3CDTF">2018-06-16T14:12:39Z</dcterms:created>
  <dcterms:modified xsi:type="dcterms:W3CDTF">2021-05-13T12:15:47Z</dcterms:modified>
</cp:coreProperties>
</file>