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6"/>
  </p:notesMasterIdLst>
  <p:sldIdLst>
    <p:sldId id="256" r:id="rId2"/>
    <p:sldId id="324" r:id="rId3"/>
    <p:sldId id="511" r:id="rId4"/>
    <p:sldId id="604" r:id="rId5"/>
    <p:sldId id="700" r:id="rId6"/>
    <p:sldId id="701" r:id="rId7"/>
    <p:sldId id="702" r:id="rId8"/>
    <p:sldId id="574" r:id="rId9"/>
    <p:sldId id="720" r:id="rId10"/>
    <p:sldId id="682" r:id="rId11"/>
    <p:sldId id="625" r:id="rId12"/>
    <p:sldId id="703" r:id="rId13"/>
    <p:sldId id="704" r:id="rId14"/>
    <p:sldId id="705" r:id="rId15"/>
    <p:sldId id="706" r:id="rId16"/>
    <p:sldId id="707" r:id="rId17"/>
    <p:sldId id="559" r:id="rId18"/>
    <p:sldId id="708" r:id="rId19"/>
    <p:sldId id="709" r:id="rId20"/>
    <p:sldId id="710" r:id="rId21"/>
    <p:sldId id="711" r:id="rId22"/>
    <p:sldId id="712" r:id="rId23"/>
    <p:sldId id="713" r:id="rId24"/>
    <p:sldId id="661" r:id="rId25"/>
    <p:sldId id="715" r:id="rId26"/>
    <p:sldId id="716" r:id="rId27"/>
    <p:sldId id="717" r:id="rId28"/>
    <p:sldId id="718" r:id="rId29"/>
    <p:sldId id="660" r:id="rId30"/>
    <p:sldId id="719" r:id="rId31"/>
    <p:sldId id="639" r:id="rId32"/>
    <p:sldId id="685" r:id="rId33"/>
    <p:sldId id="670" r:id="rId34"/>
    <p:sldId id="571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286E1AF-A120-4D8A-B848-DF196F946976}">
          <p14:sldIdLst>
            <p14:sldId id="256"/>
            <p14:sldId id="324"/>
          </p14:sldIdLst>
        </p14:section>
        <p14:section name="Intro" id="{880AAE83-F071-4449-9141-732FEF91B113}">
          <p14:sldIdLst>
            <p14:sldId id="511"/>
            <p14:sldId id="604"/>
            <p14:sldId id="700"/>
            <p14:sldId id="701"/>
            <p14:sldId id="702"/>
          </p14:sldIdLst>
        </p14:section>
        <p14:section name="Q-Peak in questions" id="{6CA91A4F-4CBF-4F34-878B-609FD1324110}">
          <p14:sldIdLst>
            <p14:sldId id="574"/>
            <p14:sldId id="720"/>
            <p14:sldId id="682"/>
          </p14:sldIdLst>
        </p14:section>
        <p14:section name="Q-Peak in requests" id="{A314003F-99FE-4B51-A8D9-FA362F85B133}">
          <p14:sldIdLst>
            <p14:sldId id="625"/>
          </p14:sldIdLst>
        </p14:section>
        <p14:section name="Q-Peak in invested requests" id="{A2643402-3187-465B-9C14-5CBB33841A59}">
          <p14:sldIdLst>
            <p14:sldId id="703"/>
            <p14:sldId id="704"/>
            <p14:sldId id="705"/>
            <p14:sldId id="706"/>
            <p14:sldId id="707"/>
          </p14:sldIdLst>
        </p14:section>
        <p14:section name="No Q-Peak in disinterested suggestions" id="{D095A332-3597-4AE3-9E0F-15A8A9554FA4}">
          <p14:sldIdLst>
            <p14:sldId id="559"/>
            <p14:sldId id="708"/>
            <p14:sldId id="709"/>
            <p14:sldId id="710"/>
            <p14:sldId id="711"/>
            <p14:sldId id="712"/>
            <p14:sldId id="713"/>
          </p14:sldIdLst>
        </p14:section>
        <p14:section name="What does the Q-Peak do?" id="{A5EF917B-8982-41B9-BE64-7B4486A8E664}">
          <p14:sldIdLst>
            <p14:sldId id="661"/>
            <p14:sldId id="715"/>
            <p14:sldId id="716"/>
            <p14:sldId id="717"/>
            <p14:sldId id="718"/>
          </p14:sldIdLst>
        </p14:section>
        <p14:section name="Outro" id="{FF95750F-D87C-4887-BA50-5A20223DCDA9}">
          <p14:sldIdLst>
            <p14:sldId id="660"/>
            <p14:sldId id="719"/>
            <p14:sldId id="639"/>
          </p14:sldIdLst>
        </p14:section>
        <p14:section name="Appendix" id="{FA3CEFBE-BD9A-40ED-A8F5-936F4D89E99B}">
          <p14:sldIdLst>
            <p14:sldId id="685"/>
            <p14:sldId id="670"/>
          </p14:sldIdLst>
        </p14:section>
        <p14:section name="References" id="{0B77C780-F4FF-44D3-A765-84239429DCC1}">
          <p14:sldIdLst>
            <p14:sldId id="57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sha Esipova" initials="ME" lastIdx="1" clrIdx="0">
    <p:extLst>
      <p:ext uri="{19B8F6BF-5375-455C-9EA6-DF929625EA0E}">
        <p15:presenceInfo xmlns:p15="http://schemas.microsoft.com/office/powerpoint/2012/main" userId="S::mesipova@princeton.edu::9540ce15-ef9a-4d98-a077-4af5c349655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8CDE6"/>
    <a:srgbClr val="FF1493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85" autoAdjust="0"/>
    <p:restoredTop sz="94672" autoAdjust="0"/>
  </p:normalViewPr>
  <p:slideViewPr>
    <p:cSldViewPr snapToGrid="0">
      <p:cViewPr varScale="1">
        <p:scale>
          <a:sx n="60" d="100"/>
          <a:sy n="60" d="100"/>
        </p:scale>
        <p:origin x="82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1D3E82-BCA4-4959-8965-89ADC0C82461}" type="datetimeFigureOut">
              <a:rPr lang="en-US" smtClean="0"/>
              <a:t>5/19/2024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0C8C96-2324-4AE4-8DF9-5BCDBBBD43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3556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607A8-A255-4657-9390-C3A0C8017134}" type="datetime1">
              <a:rPr lang="en-US" smtClean="0"/>
              <a:t>5/19/2024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2E1A8-F9E5-40EC-91A8-1269AD8717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7399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E9ABB-88E6-4C05-A307-98B793F2E81A}" type="datetime1">
              <a:rPr lang="en-US" smtClean="0"/>
              <a:t>5/19/2024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2E1A8-F9E5-40EC-91A8-1269AD8717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576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0756F-D64B-4584-A035-BED5D76DB37C}" type="datetime1">
              <a:rPr lang="en-US" smtClean="0"/>
              <a:t>5/19/2024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2E1A8-F9E5-40EC-91A8-1269AD8717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372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7F016-0EC9-4667-B99E-142F61B10B44}" type="datetime1">
              <a:rPr lang="en-US" smtClean="0"/>
              <a:t>5/19/2024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2E1A8-F9E5-40EC-91A8-1269AD8717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732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27495-59AE-4D26-8ADF-B9D587204A50}" type="datetime1">
              <a:rPr lang="en-US" smtClean="0"/>
              <a:t>5/19/2024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2E1A8-F9E5-40EC-91A8-1269AD8717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9438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1F36-C3E4-4F99-884A-622ED38C36FF}" type="datetime1">
              <a:rPr lang="en-US" smtClean="0"/>
              <a:t>5/19/2024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2E1A8-F9E5-40EC-91A8-1269AD8717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8139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B14F3-D482-4C19-AE1C-F1DCEE1D7A69}" type="datetime1">
              <a:rPr lang="en-US" smtClean="0"/>
              <a:t>5/19/2024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2E1A8-F9E5-40EC-91A8-1269AD8717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3143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590C-376F-4ADD-BE54-7450C4BA2ECF}" type="datetime1">
              <a:rPr lang="en-US" smtClean="0"/>
              <a:t>5/19/2024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2E1A8-F9E5-40EC-91A8-1269AD8717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909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2CD9F-2177-48D1-9D79-DB3FA7BF7DA8}" type="datetime1">
              <a:rPr lang="en-US" smtClean="0"/>
              <a:t>5/19/2024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2E1A8-F9E5-40EC-91A8-1269AD8717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4840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278C3-D094-4C67-B8FF-03143334AF21}" type="datetime1">
              <a:rPr lang="en-US" smtClean="0"/>
              <a:t>5/19/2024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2E1A8-F9E5-40EC-91A8-1269AD8717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0293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867E6-53A3-40DA-B2CD-E3EB44A419C3}" type="datetime1">
              <a:rPr lang="en-US" smtClean="0"/>
              <a:t>5/19/2024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2E1A8-F9E5-40EC-91A8-1269AD8717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346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574774-1D83-42ED-8628-E239D6770545}" type="datetime1">
              <a:rPr lang="en-US" smtClean="0"/>
              <a:t>5/19/2024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C2E1A8-F9E5-40EC-91A8-1269AD8717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977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media" Target="../media/media4.wav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audio" Target="../media/media5.wav"/><Relationship Id="rId11" Type="http://schemas.openxmlformats.org/officeDocument/2006/relationships/image" Target="../media/image5.png"/><Relationship Id="rId5" Type="http://schemas.microsoft.com/office/2007/relationships/media" Target="../media/media5.wav"/><Relationship Id="rId10" Type="http://schemas.openxmlformats.org/officeDocument/2006/relationships/image" Target="../media/image8.png"/><Relationship Id="rId4" Type="http://schemas.openxmlformats.org/officeDocument/2006/relationships/audio" Target="../media/media4.wav"/><Relationship Id="rId9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media" Target="../media/media7.wav"/><Relationship Id="rId7" Type="http://schemas.openxmlformats.org/officeDocument/2006/relationships/image" Target="../media/image10.png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6" Type="http://schemas.openxmlformats.org/officeDocument/2006/relationships/image" Target="../media/image9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7.wav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ruscorpora.ru/new/search-murco.html" TargetMode="External"/><Relationship Id="rId3" Type="http://schemas.microsoft.com/office/2007/relationships/media" Target="../media/media9.wav"/><Relationship Id="rId7" Type="http://schemas.openxmlformats.org/officeDocument/2006/relationships/image" Target="../media/image12.png"/><Relationship Id="rId2" Type="http://schemas.openxmlformats.org/officeDocument/2006/relationships/audio" Target="../media/media8.wav"/><Relationship Id="rId1" Type="http://schemas.microsoft.com/office/2007/relationships/media" Target="../media/media8.wav"/><Relationship Id="rId6" Type="http://schemas.openxmlformats.org/officeDocument/2006/relationships/image" Target="../media/image11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9.wav"/><Relationship Id="rId9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microsoft.com/office/2007/relationships/media" Target="../media/media11.wav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10.wav"/><Relationship Id="rId1" Type="http://schemas.microsoft.com/office/2007/relationships/media" Target="../media/media10.wav"/><Relationship Id="rId6" Type="http://schemas.openxmlformats.org/officeDocument/2006/relationships/audio" Target="../media/media7.wav"/><Relationship Id="rId5" Type="http://schemas.microsoft.com/office/2007/relationships/media" Target="../media/media7.wav"/><Relationship Id="rId10" Type="http://schemas.openxmlformats.org/officeDocument/2006/relationships/image" Target="../media/image5.png"/><Relationship Id="rId4" Type="http://schemas.openxmlformats.org/officeDocument/2006/relationships/audio" Target="../media/media11.wav"/><Relationship Id="rId9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media" Target="../media/media13.wav"/><Relationship Id="rId7" Type="http://schemas.openxmlformats.org/officeDocument/2006/relationships/image" Target="../media/image16.png"/><Relationship Id="rId2" Type="http://schemas.openxmlformats.org/officeDocument/2006/relationships/audio" Target="../media/media12.wav"/><Relationship Id="rId1" Type="http://schemas.microsoft.com/office/2007/relationships/media" Target="../media/media12.wav"/><Relationship Id="rId6" Type="http://schemas.openxmlformats.org/officeDocument/2006/relationships/image" Target="../media/image15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3.wav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media" Target="../media/media15.wav"/><Relationship Id="rId7" Type="http://schemas.openxmlformats.org/officeDocument/2006/relationships/image" Target="../media/image18.png"/><Relationship Id="rId2" Type="http://schemas.openxmlformats.org/officeDocument/2006/relationships/audio" Target="../media/media14.wav"/><Relationship Id="rId1" Type="http://schemas.microsoft.com/office/2007/relationships/media" Target="../media/media14.wav"/><Relationship Id="rId6" Type="http://schemas.openxmlformats.org/officeDocument/2006/relationships/image" Target="../media/image17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5.wav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6.wav"/><Relationship Id="rId1" Type="http://schemas.microsoft.com/office/2007/relationships/media" Target="../media/media16.wav"/><Relationship Id="rId5" Type="http://schemas.openxmlformats.org/officeDocument/2006/relationships/image" Target="../media/image5.png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media" Target="../media/media18.wav"/><Relationship Id="rId7" Type="http://schemas.openxmlformats.org/officeDocument/2006/relationships/image" Target="../media/image21.png"/><Relationship Id="rId2" Type="http://schemas.openxmlformats.org/officeDocument/2006/relationships/audio" Target="../media/media17.wav"/><Relationship Id="rId1" Type="http://schemas.microsoft.com/office/2007/relationships/media" Target="../media/media17.wav"/><Relationship Id="rId6" Type="http://schemas.openxmlformats.org/officeDocument/2006/relationships/image" Target="../media/image20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8.wav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media" Target="../media/media20.wav"/><Relationship Id="rId7" Type="http://schemas.openxmlformats.org/officeDocument/2006/relationships/image" Target="../media/image23.png"/><Relationship Id="rId2" Type="http://schemas.openxmlformats.org/officeDocument/2006/relationships/audio" Target="../media/media19.wav"/><Relationship Id="rId1" Type="http://schemas.microsoft.com/office/2007/relationships/media" Target="../media/media19.wav"/><Relationship Id="rId6" Type="http://schemas.openxmlformats.org/officeDocument/2006/relationships/image" Target="../media/image22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0.wav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1.wav"/><Relationship Id="rId1" Type="http://schemas.microsoft.com/office/2007/relationships/media" Target="../media/media21.wav"/><Relationship Id="rId5" Type="http://schemas.openxmlformats.org/officeDocument/2006/relationships/image" Target="../media/image5.png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2.wav"/><Relationship Id="rId1" Type="http://schemas.microsoft.com/office/2007/relationships/media" Target="../media/media22.wav"/><Relationship Id="rId5" Type="http://schemas.openxmlformats.org/officeDocument/2006/relationships/image" Target="../media/image5.png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media" Target="../media/media24.wav"/><Relationship Id="rId7" Type="http://schemas.openxmlformats.org/officeDocument/2006/relationships/image" Target="../media/image27.png"/><Relationship Id="rId2" Type="http://schemas.openxmlformats.org/officeDocument/2006/relationships/audio" Target="../media/media23.wav"/><Relationship Id="rId1" Type="http://schemas.microsoft.com/office/2007/relationships/media" Target="../media/media23.wav"/><Relationship Id="rId6" Type="http://schemas.openxmlformats.org/officeDocument/2006/relationships/image" Target="../media/image26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4.wav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microsoft.com/office/2007/relationships/media" Target="../media/media25.wav"/><Relationship Id="rId7" Type="http://schemas.openxmlformats.org/officeDocument/2006/relationships/image" Target="../media/image5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4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5.wav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07/s11050-023-09219-8" TargetMode="External"/><Relationship Id="rId2" Type="http://schemas.openxmlformats.org/officeDocument/2006/relationships/hyperlink" Target="https://doi.org/10.1093/semant/ffy00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ojs.ung.si/index.php/JSL/article/view/88" TargetMode="External"/><Relationship Id="rId5" Type="http://schemas.openxmlformats.org/officeDocument/2006/relationships/hyperlink" Target="https://doi.org/10.1016/j.pragma.2005.05.011" TargetMode="External"/><Relationship Id="rId4" Type="http://schemas.openxmlformats.org/officeDocument/2006/relationships/hyperlink" Target="https://doi.org/10.1177/00238309070500030401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media" Target="../media/media2.wav"/><Relationship Id="rId7" Type="http://schemas.openxmlformats.org/officeDocument/2006/relationships/image" Target="../media/image4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3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3DC51C-9EC5-C303-7FED-2F30AA634D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571183"/>
            <a:ext cx="9144000" cy="701731"/>
          </a:xfrm>
          <a:solidFill>
            <a:srgbClr val="78CDE6"/>
          </a:solidFill>
        </p:spPr>
        <p:txBody>
          <a:bodyPr>
            <a:spAutoFit/>
          </a:bodyPr>
          <a:lstStyle/>
          <a:p>
            <a:pPr>
              <a:spcBef>
                <a:spcPts val="0"/>
              </a:spcBef>
            </a:pPr>
            <a:r>
              <a:rPr lang="en-US" sz="4400" b="1" dirty="0">
                <a:solidFill>
                  <a:srgbClr val="004128"/>
                </a:solidFill>
              </a:rPr>
              <a:t>To Q or not to Q?</a:t>
            </a:r>
            <a:endParaRPr lang="en-US" sz="2800" b="1" dirty="0">
              <a:solidFill>
                <a:srgbClr val="004128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1A7322-6860-1046-AA43-60DE672D32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17891"/>
            <a:ext cx="9144000" cy="1477328"/>
          </a:xfrm>
        </p:spPr>
        <p:txBody>
          <a:bodyPr>
            <a:spAutoFit/>
          </a:bodyPr>
          <a:lstStyle/>
          <a:p>
            <a:pPr>
              <a:spcBef>
                <a:spcPts val="0"/>
              </a:spcBef>
            </a:pPr>
            <a:r>
              <a:rPr lang="en-US" sz="2000" dirty="0">
                <a:solidFill>
                  <a:srgbClr val="004128"/>
                </a:solidFill>
              </a:rPr>
              <a:t>Masha Esipova (Bar-Ilan University)</a:t>
            </a:r>
          </a:p>
          <a:p>
            <a:pPr>
              <a:spcBef>
                <a:spcPts val="0"/>
              </a:spcBef>
            </a:pPr>
            <a:endParaRPr lang="en-GB" sz="2000" dirty="0">
              <a:solidFill>
                <a:srgbClr val="004128"/>
              </a:solidFill>
            </a:endParaRPr>
          </a:p>
          <a:p>
            <a:pPr>
              <a:spcBef>
                <a:spcPts val="0"/>
              </a:spcBef>
            </a:pPr>
            <a:r>
              <a:rPr lang="en-GB" sz="2000" dirty="0">
                <a:solidFill>
                  <a:srgbClr val="004128"/>
                </a:solidFill>
              </a:rPr>
              <a:t>Formal Approaches to Slavic Linguistics (FASL) 33</a:t>
            </a:r>
          </a:p>
          <a:p>
            <a:pPr>
              <a:spcBef>
                <a:spcPts val="0"/>
              </a:spcBef>
            </a:pPr>
            <a:r>
              <a:rPr lang="en-GB" sz="2000" dirty="0">
                <a:solidFill>
                  <a:srgbClr val="004128"/>
                </a:solidFill>
              </a:rPr>
              <a:t>Dalhousie University</a:t>
            </a:r>
          </a:p>
          <a:p>
            <a:pPr>
              <a:spcBef>
                <a:spcPts val="0"/>
              </a:spcBef>
            </a:pPr>
            <a:r>
              <a:rPr lang="en-US" sz="2000" dirty="0">
                <a:solidFill>
                  <a:srgbClr val="004128"/>
                </a:solidFill>
              </a:rPr>
              <a:t>May 18, 2024</a:t>
            </a:r>
          </a:p>
        </p:txBody>
      </p:sp>
      <p:pic>
        <p:nvPicPr>
          <p:cNvPr id="5" name="Picture 4" descr="A green and blue text on a black background&#10;&#10;Description automatically generated">
            <a:extLst>
              <a:ext uri="{FF2B5EF4-FFF2-40B4-BE49-F238E27FC236}">
                <a16:creationId xmlns:a16="http://schemas.microsoft.com/office/drawing/2014/main" id="{10EBA4A2-1BDA-D448-9FAE-A68ECBE739F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792"/>
          <a:stretch/>
        </p:blipFill>
        <p:spPr>
          <a:xfrm>
            <a:off x="4533209" y="5263334"/>
            <a:ext cx="914400" cy="914400"/>
          </a:xfrm>
          <a:prstGeom prst="rect">
            <a:avLst/>
          </a:prstGeom>
        </p:spPr>
      </p:pic>
      <p:pic>
        <p:nvPicPr>
          <p:cNvPr id="7" name="Picture 6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5141F41F-B299-C83E-6897-389F71356E5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4393" y="5263334"/>
            <a:ext cx="861902" cy="1005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9005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193E3A-BFD5-FAED-C3AD-B714B797C6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aph of a sound wave&#10;&#10;Description automatically generated">
            <a:extLst>
              <a:ext uri="{FF2B5EF4-FFF2-40B4-BE49-F238E27FC236}">
                <a16:creationId xmlns:a16="http://schemas.microsoft.com/office/drawing/2014/main" id="{776C5543-3BA9-E8A4-8B64-612D681A9F1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5866" y="4710430"/>
            <a:ext cx="4557933" cy="1645920"/>
          </a:xfrm>
          <a:prstGeom prst="rect">
            <a:avLst/>
          </a:prstGeom>
        </p:spPr>
      </p:pic>
      <p:pic>
        <p:nvPicPr>
          <p:cNvPr id="6" name="Picture 5" descr="A graph of a sound wave&#10;&#10;Description automatically generated">
            <a:extLst>
              <a:ext uri="{FF2B5EF4-FFF2-40B4-BE49-F238E27FC236}">
                <a16:creationId xmlns:a16="http://schemas.microsoft.com/office/drawing/2014/main" id="{9879866F-347A-4260-6E49-419D9B52900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5866" y="3130005"/>
            <a:ext cx="4557933" cy="1645920"/>
          </a:xfrm>
          <a:prstGeom prst="rect">
            <a:avLst/>
          </a:prstGeom>
        </p:spPr>
      </p:pic>
      <p:pic>
        <p:nvPicPr>
          <p:cNvPr id="7" name="Picture 6" descr="A graph of a graph of a person&#10;&#10;Description automatically generated with medium confidence">
            <a:extLst>
              <a:ext uri="{FF2B5EF4-FFF2-40B4-BE49-F238E27FC236}">
                <a16:creationId xmlns:a16="http://schemas.microsoft.com/office/drawing/2014/main" id="{EE18504E-69D8-037B-4730-8E0AA8A7FB7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5867" y="1556294"/>
            <a:ext cx="4557933" cy="164592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E7D652B-1CC4-0838-2B00-6022B29B20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4711"/>
            <a:ext cx="10515600" cy="1004207"/>
          </a:xfrm>
        </p:spPr>
        <p:txBody>
          <a:bodyPr>
            <a:normAutofit/>
          </a:bodyPr>
          <a:lstStyle/>
          <a:p>
            <a:r>
              <a:rPr lang="en-US" sz="3600" dirty="0"/>
              <a:t>Q-Peak vs. focus marking in assertions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858E32-26C5-B312-D07F-01CDEA01D1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38918"/>
            <a:ext cx="10515600" cy="5038045"/>
          </a:xfrm>
        </p:spPr>
        <p:txBody>
          <a:bodyPr>
            <a:normAutofit fontScale="92500" lnSpcReduction="20000"/>
          </a:bodyPr>
          <a:lstStyle/>
          <a:p>
            <a:r>
              <a:rPr lang="en-GB" sz="2400" dirty="0"/>
              <a:t>The Q-Peak is distinct in production and perception from focus marking in assertions (see also Meyer &amp; </a:t>
            </a:r>
            <a:r>
              <a:rPr lang="en-GB" sz="2400" dirty="0" err="1"/>
              <a:t>Mleinek</a:t>
            </a:r>
            <a:r>
              <a:rPr lang="en-GB" sz="2400" dirty="0"/>
              <a:t> 2006; </a:t>
            </a:r>
            <a:r>
              <a:rPr lang="en-GB" sz="2400" dirty="0" err="1"/>
              <a:t>Ratchke</a:t>
            </a:r>
            <a:r>
              <a:rPr lang="en-GB" sz="2400" dirty="0"/>
              <a:t> 2006; Makarova 2007, </a:t>
            </a:r>
            <a:r>
              <a:rPr lang="en-GB" sz="2400" dirty="0" err="1"/>
              <a:t>a.o.</a:t>
            </a:r>
            <a:r>
              <a:rPr lang="en-GB" sz="2400" dirty="0"/>
              <a:t>):</a:t>
            </a:r>
          </a:p>
          <a:p>
            <a:pPr marL="0" indent="0" defTabSz="91440">
              <a:buClr>
                <a:schemeClr val="tx1"/>
              </a:buClr>
              <a:buNone/>
            </a:pPr>
            <a:r>
              <a:rPr lang="en-GB" sz="2400" dirty="0"/>
              <a:t>(6)		</a:t>
            </a:r>
            <a:r>
              <a:rPr lang="en-US" sz="2400" dirty="0">
                <a:highlight>
                  <a:srgbClr val="78CDE6"/>
                </a:highlight>
              </a:rPr>
              <a:t>Assertion w/new info focus on the subject</a:t>
            </a:r>
          </a:p>
          <a:p>
            <a:pPr marL="0" indent="0" defTabSz="91440">
              <a:spcBef>
                <a:spcPts val="0"/>
              </a:spcBef>
              <a:buClr>
                <a:schemeClr val="tx1"/>
              </a:buClr>
              <a:buNone/>
            </a:pPr>
            <a:r>
              <a:rPr lang="en-US" sz="2400" dirty="0"/>
              <a:t>					A:		‘Who called Nina?’</a:t>
            </a:r>
          </a:p>
          <a:p>
            <a:pPr marL="0" indent="0" defTabSz="91440">
              <a:spcBef>
                <a:spcPts val="0"/>
              </a:spcBef>
              <a:buClr>
                <a:schemeClr val="tx1"/>
              </a:buClr>
              <a:buNone/>
            </a:pPr>
            <a:r>
              <a:rPr lang="en-US" sz="2400" dirty="0"/>
              <a:t>					B:		[</a:t>
            </a:r>
            <a:r>
              <a:rPr lang="en-US" sz="2400" dirty="0" err="1"/>
              <a:t>LjudMIla</a:t>
            </a:r>
            <a:r>
              <a:rPr lang="en-US" sz="2400" dirty="0"/>
              <a:t>]</a:t>
            </a:r>
            <a:r>
              <a:rPr lang="en-US" sz="2400" baseline="-25000" dirty="0"/>
              <a:t>FOC</a:t>
            </a:r>
            <a:r>
              <a:rPr lang="en-US" sz="2400" dirty="0"/>
              <a:t>					</a:t>
            </a:r>
            <a:r>
              <a:rPr lang="en-US" sz="2400" dirty="0" err="1"/>
              <a:t>pozvonila</a:t>
            </a:r>
            <a:r>
              <a:rPr lang="en-US" sz="2400" dirty="0"/>
              <a:t>								Nine.</a:t>
            </a:r>
          </a:p>
          <a:p>
            <a:pPr marL="0" indent="0" defTabSz="91440">
              <a:spcBef>
                <a:spcPts val="0"/>
              </a:spcBef>
              <a:buClr>
                <a:schemeClr val="tx1"/>
              </a:buClr>
              <a:buNone/>
            </a:pPr>
            <a:r>
              <a:rPr lang="en-US" sz="2400" dirty="0"/>
              <a:t>									</a:t>
            </a:r>
            <a:r>
              <a:rPr lang="en-US" sz="2400" dirty="0" err="1"/>
              <a:t>Lyudmila.NOM</a:t>
            </a:r>
            <a:r>
              <a:rPr lang="en-US" sz="2400" dirty="0"/>
              <a:t> 	</a:t>
            </a:r>
            <a:r>
              <a:rPr lang="en-US" sz="2400" dirty="0" err="1"/>
              <a:t>call.PAST.SG.F</a:t>
            </a:r>
            <a:r>
              <a:rPr lang="en-US" sz="2400" dirty="0"/>
              <a:t> 	</a:t>
            </a:r>
            <a:r>
              <a:rPr lang="en-US" sz="2400" dirty="0" err="1"/>
              <a:t>Nina.ACC</a:t>
            </a:r>
            <a:endParaRPr lang="en-US" sz="2400" dirty="0"/>
          </a:p>
          <a:p>
            <a:pPr marL="0" indent="0" defTabSz="91440">
              <a:spcBef>
                <a:spcPts val="0"/>
              </a:spcBef>
              <a:buClr>
                <a:schemeClr val="tx1"/>
              </a:buClr>
              <a:buNone/>
            </a:pPr>
            <a:r>
              <a:rPr lang="en-US" sz="2400" dirty="0"/>
              <a:t>									‘Lyudmila called Nina.’</a:t>
            </a:r>
          </a:p>
          <a:p>
            <a:pPr marL="0" indent="0" defTabSz="91440">
              <a:buClr>
                <a:schemeClr val="tx1"/>
              </a:buClr>
              <a:buNone/>
            </a:pPr>
            <a:r>
              <a:rPr lang="en-US" sz="2400" dirty="0"/>
              <a:t>(7)		</a:t>
            </a:r>
            <a:r>
              <a:rPr lang="en-US" sz="2400" dirty="0">
                <a:highlight>
                  <a:srgbClr val="78CDE6"/>
                </a:highlight>
              </a:rPr>
              <a:t>Assertion w/corrective focus on the subject</a:t>
            </a:r>
          </a:p>
          <a:p>
            <a:pPr marL="0" indent="0" defTabSz="91440">
              <a:spcBef>
                <a:spcPts val="0"/>
              </a:spcBef>
              <a:buClr>
                <a:schemeClr val="tx1"/>
              </a:buClr>
              <a:buNone/>
            </a:pPr>
            <a:r>
              <a:rPr lang="en-US" sz="2400" dirty="0"/>
              <a:t>					A:		‘Marina called Nina.’</a:t>
            </a:r>
          </a:p>
          <a:p>
            <a:pPr marL="0" indent="0" defTabSz="91440">
              <a:spcBef>
                <a:spcPts val="0"/>
              </a:spcBef>
              <a:buClr>
                <a:schemeClr val="tx1"/>
              </a:buClr>
              <a:buNone/>
            </a:pPr>
            <a:r>
              <a:rPr lang="en-US" sz="2400" dirty="0"/>
              <a:t>					B:		[</a:t>
            </a:r>
            <a:r>
              <a:rPr lang="en-US" sz="2400" dirty="0" err="1"/>
              <a:t>LjudMIla</a:t>
            </a:r>
            <a:r>
              <a:rPr lang="en-US" sz="2400" dirty="0"/>
              <a:t>]</a:t>
            </a:r>
            <a:r>
              <a:rPr lang="en-US" sz="2400" baseline="-25000" dirty="0"/>
              <a:t>FOC</a:t>
            </a:r>
            <a:r>
              <a:rPr lang="en-US" sz="2400" dirty="0"/>
              <a:t>					</a:t>
            </a:r>
            <a:r>
              <a:rPr lang="en-US" sz="2400" dirty="0" err="1"/>
              <a:t>pozvonila</a:t>
            </a:r>
            <a:r>
              <a:rPr lang="en-US" sz="2400" dirty="0"/>
              <a:t>								Nine!</a:t>
            </a:r>
          </a:p>
          <a:p>
            <a:pPr marL="0" indent="0" defTabSz="91440">
              <a:spcBef>
                <a:spcPts val="0"/>
              </a:spcBef>
              <a:buClr>
                <a:schemeClr val="tx1"/>
              </a:buClr>
              <a:buNone/>
            </a:pPr>
            <a:r>
              <a:rPr lang="en-US" sz="2400" baseline="-25000" dirty="0"/>
              <a:t>									</a:t>
            </a:r>
            <a:r>
              <a:rPr lang="en-US" sz="2400" dirty="0" err="1"/>
              <a:t>Lyudmila.NOM</a:t>
            </a:r>
            <a:r>
              <a:rPr lang="en-US" sz="2400" dirty="0"/>
              <a:t>		</a:t>
            </a:r>
            <a:r>
              <a:rPr lang="en-US" sz="2400" dirty="0" err="1"/>
              <a:t>call.PAST.SG.F</a:t>
            </a:r>
            <a:r>
              <a:rPr lang="en-US" sz="2400" dirty="0"/>
              <a:t>		</a:t>
            </a:r>
            <a:r>
              <a:rPr lang="en-US" sz="2400" dirty="0" err="1"/>
              <a:t>Nina.ACC</a:t>
            </a:r>
            <a:endParaRPr lang="en-US" sz="2400" dirty="0"/>
          </a:p>
          <a:p>
            <a:pPr marL="0" indent="0" defTabSz="91440">
              <a:spcBef>
                <a:spcPts val="0"/>
              </a:spcBef>
              <a:buClr>
                <a:schemeClr val="tx1"/>
              </a:buClr>
              <a:buNone/>
            </a:pPr>
            <a:r>
              <a:rPr lang="en-US" sz="2400" baseline="-25000" dirty="0"/>
              <a:t>									</a:t>
            </a:r>
            <a:r>
              <a:rPr lang="en-US" sz="2400" dirty="0"/>
              <a:t>‘Lyudmila called Nina!’</a:t>
            </a:r>
          </a:p>
          <a:p>
            <a:pPr marL="0" indent="0" defTabSz="91440">
              <a:buClr>
                <a:schemeClr val="tx1"/>
              </a:buClr>
              <a:buNone/>
            </a:pPr>
            <a:r>
              <a:rPr lang="en-US" sz="2400" dirty="0"/>
              <a:t>(8)		</a:t>
            </a:r>
            <a:r>
              <a:rPr lang="en-US" sz="2400" dirty="0">
                <a:highlight>
                  <a:srgbClr val="78CDE6"/>
                </a:highlight>
              </a:rPr>
              <a:t>YNQ w/focus on the subject</a:t>
            </a:r>
          </a:p>
          <a:p>
            <a:pPr marL="0" indent="0" defTabSz="91440">
              <a:spcBef>
                <a:spcPts val="0"/>
              </a:spcBef>
              <a:buClr>
                <a:schemeClr val="tx1"/>
              </a:buClr>
              <a:buNone/>
            </a:pPr>
            <a:r>
              <a:rPr lang="en-US" sz="2400" dirty="0"/>
              <a:t>					‘Who called Nina?’	</a:t>
            </a:r>
          </a:p>
          <a:p>
            <a:pPr marL="0" indent="0" defTabSz="91440">
              <a:spcBef>
                <a:spcPts val="0"/>
              </a:spcBef>
              <a:buClr>
                <a:schemeClr val="tx1"/>
              </a:buClr>
              <a:buNone/>
            </a:pPr>
            <a:r>
              <a:rPr lang="en-US" sz="2400" dirty="0"/>
              <a:t>					[</a:t>
            </a:r>
            <a:r>
              <a:rPr lang="en-US" sz="2400" dirty="0" err="1"/>
              <a:t>LjudMIla</a:t>
            </a:r>
            <a:r>
              <a:rPr lang="en-US" sz="2400" dirty="0"/>
              <a:t>]</a:t>
            </a:r>
            <a:r>
              <a:rPr lang="en-US" sz="2400" baseline="-25000" dirty="0"/>
              <a:t>FOC</a:t>
            </a:r>
            <a:r>
              <a:rPr lang="en-US" sz="2400" dirty="0"/>
              <a:t> 				</a:t>
            </a:r>
            <a:r>
              <a:rPr lang="en-US" sz="2400" dirty="0" err="1"/>
              <a:t>pozvonila</a:t>
            </a:r>
            <a:r>
              <a:rPr lang="en-US" sz="2400" dirty="0"/>
              <a:t> 						Nine?</a:t>
            </a:r>
          </a:p>
          <a:p>
            <a:pPr marL="0" indent="0" defTabSz="91440">
              <a:spcBef>
                <a:spcPts val="0"/>
              </a:spcBef>
              <a:buClr>
                <a:schemeClr val="tx1"/>
              </a:buClr>
              <a:buNone/>
            </a:pPr>
            <a:r>
              <a:rPr lang="en-US" sz="2400" dirty="0"/>
              <a:t>					</a:t>
            </a:r>
            <a:r>
              <a:rPr lang="en-US" sz="2400" dirty="0" err="1"/>
              <a:t>Lyudmila.NOM</a:t>
            </a:r>
            <a:r>
              <a:rPr lang="en-US" sz="2400" dirty="0"/>
              <a:t>		</a:t>
            </a:r>
            <a:r>
              <a:rPr lang="en-US" sz="2400" dirty="0" err="1"/>
              <a:t>call.PAST.SG.F</a:t>
            </a:r>
            <a:r>
              <a:rPr lang="en-US" sz="2400" dirty="0"/>
              <a:t>		</a:t>
            </a:r>
            <a:r>
              <a:rPr lang="en-US" sz="2400" dirty="0" err="1"/>
              <a:t>Nina.ACC</a:t>
            </a:r>
            <a:endParaRPr lang="en-US" sz="2400" dirty="0"/>
          </a:p>
          <a:p>
            <a:pPr marL="0" indent="0" defTabSz="91440">
              <a:spcBef>
                <a:spcPts val="0"/>
              </a:spcBef>
              <a:buClr>
                <a:schemeClr val="tx1"/>
              </a:buClr>
              <a:buNone/>
            </a:pPr>
            <a:r>
              <a:rPr lang="en-US" sz="2400" dirty="0"/>
              <a:t>					‘Who called Nina? Did Lyudmila call Nina?’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D2AE4A-338C-8F27-EEB1-94CDC84C5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18A29-7262-4FB7-ACDC-14BC9518BB4C}" type="slidenum">
              <a:rPr lang="en-US" smtClean="0"/>
              <a:t>10</a:t>
            </a:fld>
            <a:endParaRPr lang="en-US"/>
          </a:p>
        </p:txBody>
      </p:sp>
      <p:pic>
        <p:nvPicPr>
          <p:cNvPr id="8" name="lyudmila-foc-rus">
            <a:hlinkClick r:id="" action="ppaction://media"/>
            <a:extLst>
              <a:ext uri="{FF2B5EF4-FFF2-40B4-BE49-F238E27FC236}">
                <a16:creationId xmlns:a16="http://schemas.microsoft.com/office/drawing/2014/main" id="{5D6FC4E8-CA15-B588-BD3B-8A42C621D90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6010337" y="2050590"/>
            <a:ext cx="406400" cy="406400"/>
          </a:xfrm>
          <a:prstGeom prst="rect">
            <a:avLst/>
          </a:prstGeom>
        </p:spPr>
      </p:pic>
      <p:pic>
        <p:nvPicPr>
          <p:cNvPr id="9" name="lyudmila-contrfoc-rus">
            <a:hlinkClick r:id="" action="ppaction://media"/>
            <a:extLst>
              <a:ext uri="{FF2B5EF4-FFF2-40B4-BE49-F238E27FC236}">
                <a16:creationId xmlns:a16="http://schemas.microsoft.com/office/drawing/2014/main" id="{150DF332-FFF2-B5C6-D73C-E34EC1EA0515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6010337" y="3368662"/>
            <a:ext cx="406400" cy="406400"/>
          </a:xfrm>
          <a:prstGeom prst="rect">
            <a:avLst/>
          </a:prstGeom>
        </p:spPr>
      </p:pic>
      <p:pic>
        <p:nvPicPr>
          <p:cNvPr id="10" name="lyudmila-q-rus">
            <a:hlinkClick r:id="" action="ppaction://media"/>
            <a:extLst>
              <a:ext uri="{FF2B5EF4-FFF2-40B4-BE49-F238E27FC236}">
                <a16:creationId xmlns:a16="http://schemas.microsoft.com/office/drawing/2014/main" id="{2B53CBFC-39C4-34EA-13B2-74948BA3FEDB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5670095" y="4686734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503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838200" y="688258"/>
            <a:ext cx="10515600" cy="54887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Intro</a:t>
            </a:r>
          </a:p>
          <a:p>
            <a:pPr marL="0" indent="0">
              <a:buNone/>
            </a:pPr>
            <a:r>
              <a:rPr lang="en-US" sz="2400" dirty="0"/>
              <a:t>Q-Peak in questions</a:t>
            </a:r>
          </a:p>
          <a:p>
            <a:pPr marL="0" indent="0">
              <a:buNone/>
            </a:pPr>
            <a:r>
              <a:rPr lang="en-US" sz="2400" b="1" dirty="0"/>
              <a:t>Q-Peak in invested requests</a:t>
            </a:r>
          </a:p>
          <a:p>
            <a:pPr marL="0" indent="0">
              <a:buNone/>
            </a:pPr>
            <a:r>
              <a:rPr lang="en-US" sz="2400" dirty="0"/>
              <a:t>No Q-Peak in disinterested suggestions</a:t>
            </a:r>
          </a:p>
          <a:p>
            <a:pPr marL="0" indent="0">
              <a:buNone/>
            </a:pPr>
            <a:r>
              <a:rPr lang="en-US" sz="2400" dirty="0"/>
              <a:t>What does the Q-Peak do?</a:t>
            </a:r>
          </a:p>
          <a:p>
            <a:pPr marL="0" indent="0">
              <a:buNone/>
            </a:pPr>
            <a:r>
              <a:rPr lang="en-US" sz="2400" dirty="0"/>
              <a:t>Outro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07C52F0-AF08-A9F7-517A-C336BB8B70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2E1A8-F9E5-40EC-91A8-1269AD87173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9178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AD9D86-0CB6-37AD-CA27-6B4338FE56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501F6F-2657-7E0C-B6FA-601E206FB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4711"/>
            <a:ext cx="10515600" cy="1004207"/>
          </a:xfrm>
        </p:spPr>
        <p:txBody>
          <a:bodyPr>
            <a:normAutofit/>
          </a:bodyPr>
          <a:lstStyle/>
          <a:p>
            <a:r>
              <a:rPr lang="en-US" sz="3600" dirty="0"/>
              <a:t>Q-Peak in requests: imperatives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71847A-44FF-999B-8AD2-52EB880C9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18A29-7262-4FB7-ACDC-14BC9518BB4C}" type="slidenum">
              <a:rPr lang="en-US" smtClean="0"/>
              <a:t>12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FFEE578-B648-03DD-101A-3767B44C00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38918"/>
            <a:ext cx="10515600" cy="5038045"/>
          </a:xfrm>
        </p:spPr>
        <p:txBody>
          <a:bodyPr>
            <a:normAutofit/>
          </a:bodyPr>
          <a:lstStyle/>
          <a:p>
            <a:pPr marL="0" indent="0" defTabSz="182880">
              <a:buNone/>
            </a:pPr>
            <a:r>
              <a:rPr lang="en-GB" sz="2200" dirty="0"/>
              <a:t>I observe that the Q-Peak can be used in different sentence types to mark </a:t>
            </a:r>
            <a:r>
              <a:rPr lang="en-GB" sz="2200" dirty="0">
                <a:solidFill>
                  <a:srgbClr val="7030A0"/>
                </a:solidFill>
              </a:rPr>
              <a:t>polite/friendly, but invested requests</a:t>
            </a:r>
            <a:r>
              <a:rPr lang="en-GB" sz="2200" dirty="0"/>
              <a:t>. Let’s look at a few cases</a:t>
            </a:r>
            <a:r>
              <a:rPr lang="en-US" sz="2200" dirty="0"/>
              <a:t>:</a:t>
            </a:r>
          </a:p>
          <a:p>
            <a:pPr defTabSz="182880"/>
            <a:r>
              <a:rPr lang="en-US" sz="2200" dirty="0">
                <a:highlight>
                  <a:srgbClr val="78CDE6"/>
                </a:highlight>
              </a:rPr>
              <a:t>Imperatives</a:t>
            </a:r>
          </a:p>
          <a:p>
            <a:pPr marL="0" indent="0" defTabSz="91440">
              <a:buNone/>
            </a:pPr>
            <a:r>
              <a:rPr lang="en-US" sz="2200" dirty="0"/>
              <a:t>(9)		</a:t>
            </a:r>
            <a:r>
              <a:rPr lang="en-US" sz="2200" dirty="0" err="1"/>
              <a:t>Nalej</a:t>
            </a:r>
            <a:r>
              <a:rPr lang="en-US" sz="2200" dirty="0"/>
              <a:t>													</a:t>
            </a:r>
            <a:r>
              <a:rPr lang="en-US" sz="2200" dirty="0" err="1"/>
              <a:t>mne</a:t>
            </a:r>
            <a:r>
              <a:rPr lang="en-US" sz="2200" dirty="0"/>
              <a:t>						</a:t>
            </a:r>
            <a:r>
              <a:rPr lang="en-US" sz="2200" dirty="0" err="1"/>
              <a:t>glintvejna</a:t>
            </a:r>
            <a:endParaRPr lang="en-US" sz="2200" dirty="0"/>
          </a:p>
          <a:p>
            <a:pPr marL="0" indent="0" defTabSz="91440">
              <a:spcBef>
                <a:spcPts val="0"/>
              </a:spcBef>
              <a:buNone/>
            </a:pPr>
            <a:r>
              <a:rPr lang="en-US" sz="2200" dirty="0"/>
              <a:t>					pour.IMP.SG/T		me.DAT		mulled-</a:t>
            </a:r>
            <a:r>
              <a:rPr lang="en-US" sz="2200" dirty="0" err="1"/>
              <a:t>wine.PART</a:t>
            </a:r>
            <a:endParaRPr lang="en-US" sz="2200" dirty="0"/>
          </a:p>
          <a:p>
            <a:pPr marL="0" indent="0" defTabSz="91440">
              <a:spcBef>
                <a:spcPts val="0"/>
              </a:spcBef>
              <a:buNone/>
            </a:pPr>
            <a:r>
              <a:rPr lang="en-US" sz="2200" dirty="0"/>
              <a:t>					a.		Command (default interpretation)									b.		</a:t>
            </a:r>
            <a:r>
              <a:rPr lang="en-US" sz="2200" dirty="0">
                <a:solidFill>
                  <a:srgbClr val="7030A0"/>
                </a:solidFill>
              </a:rPr>
              <a:t>Request </a:t>
            </a:r>
          </a:p>
          <a:p>
            <a:pPr marL="0" indent="0" defTabSz="91440">
              <a:spcBef>
                <a:spcPts val="0"/>
              </a:spcBef>
              <a:buNone/>
            </a:pPr>
            <a:r>
              <a:rPr lang="en-US" sz="2200" dirty="0"/>
              <a:t>									(‘Pour me mulled wine!’)																					(≈‘Pour me mulled wine[, will you]?’)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E59C34C-2DC6-CA51-E0FE-5F3C52410D7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1722" y="3657940"/>
            <a:ext cx="5456089" cy="2194560"/>
          </a:xfrm>
          <a:prstGeom prst="rect">
            <a:avLst/>
          </a:prstGeom>
        </p:spPr>
      </p:pic>
      <p:pic>
        <p:nvPicPr>
          <p:cNvPr id="9" name="Picture 8" descr="A graph of a sound wave&#10;&#10;Description automatically generated">
            <a:extLst>
              <a:ext uri="{FF2B5EF4-FFF2-40B4-BE49-F238E27FC236}">
                <a16:creationId xmlns:a16="http://schemas.microsoft.com/office/drawing/2014/main" id="{8B09FEB5-A381-F939-4EF6-9E1AEA2101C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191" y="3657940"/>
            <a:ext cx="5456089" cy="2194560"/>
          </a:xfrm>
          <a:prstGeom prst="rect">
            <a:avLst/>
          </a:prstGeom>
        </p:spPr>
      </p:pic>
      <p:pic>
        <p:nvPicPr>
          <p:cNvPr id="10" name="pour-imp-h">
            <a:hlinkClick r:id="" action="ppaction://media"/>
            <a:extLst>
              <a:ext uri="{FF2B5EF4-FFF2-40B4-BE49-F238E27FC236}">
                <a16:creationId xmlns:a16="http://schemas.microsoft.com/office/drawing/2014/main" id="{4B659004-BE00-B543-C72B-EAD1CD9EB80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642701" y="3200060"/>
            <a:ext cx="406400" cy="406400"/>
          </a:xfrm>
          <a:prstGeom prst="rect">
            <a:avLst/>
          </a:prstGeom>
        </p:spPr>
      </p:pic>
      <p:pic>
        <p:nvPicPr>
          <p:cNvPr id="13" name="pour-imp-q">
            <a:hlinkClick r:id="" action="ppaction://media"/>
            <a:extLst>
              <a:ext uri="{FF2B5EF4-FFF2-40B4-BE49-F238E27FC236}">
                <a16:creationId xmlns:a16="http://schemas.microsoft.com/office/drawing/2014/main" id="{A189347C-2710-DC4D-69CA-7BE5F45F895E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685029" y="320006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109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7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-up of a graph&#10;&#10;Description automatically generated">
            <a:extLst>
              <a:ext uri="{FF2B5EF4-FFF2-40B4-BE49-F238E27FC236}">
                <a16:creationId xmlns:a16="http://schemas.microsoft.com/office/drawing/2014/main" id="{9AE1C0BF-4557-C731-57C7-3F7A5CB072D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9572" y="3338731"/>
            <a:ext cx="5304531" cy="1828800"/>
          </a:xfrm>
          <a:prstGeom prst="rect">
            <a:avLst/>
          </a:prstGeom>
        </p:spPr>
      </p:pic>
      <p:pic>
        <p:nvPicPr>
          <p:cNvPr id="7" name="Picture 6" descr="A graph of a graph showing a number of numbers&#10;&#10;Description automatically generated with medium confidence">
            <a:extLst>
              <a:ext uri="{FF2B5EF4-FFF2-40B4-BE49-F238E27FC236}">
                <a16:creationId xmlns:a16="http://schemas.microsoft.com/office/drawing/2014/main" id="{DA3A1D37-0CF0-6578-0B62-BEE3C291F57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7362" y="1600200"/>
            <a:ext cx="4546741" cy="18288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38918"/>
            <a:ext cx="10515600" cy="5038045"/>
          </a:xfrm>
        </p:spPr>
        <p:txBody>
          <a:bodyPr>
            <a:normAutofit/>
          </a:bodyPr>
          <a:lstStyle/>
          <a:p>
            <a:pPr marL="0" indent="0" defTabSz="182880">
              <a:buNone/>
            </a:pPr>
            <a:r>
              <a:rPr lang="en-US" sz="2200" dirty="0"/>
              <a:t>Some naturalistic examples (MURCO, </a:t>
            </a:r>
            <a:r>
              <a:rPr lang="en-US" sz="2200" dirty="0">
                <a:hlinkClick r:id="rId8"/>
              </a:rPr>
              <a:t>https://ruscorpora.ru/new/search-murco.html</a:t>
            </a:r>
            <a:r>
              <a:rPr lang="en-US" sz="2200" dirty="0"/>
              <a:t>) of Q-Peak-marked imperative </a:t>
            </a:r>
            <a:r>
              <a:rPr lang="en-US" sz="2200" dirty="0">
                <a:solidFill>
                  <a:srgbClr val="7030A0"/>
                </a:solidFill>
              </a:rPr>
              <a:t>requests</a:t>
            </a:r>
            <a:r>
              <a:rPr lang="en-US" sz="2200" dirty="0"/>
              <a:t>:</a:t>
            </a:r>
          </a:p>
          <a:p>
            <a:pPr marL="0" indent="0" defTabSz="91440">
              <a:buNone/>
            </a:pPr>
            <a:r>
              <a:rPr lang="en-US" sz="2200" dirty="0"/>
              <a:t>(10)		</a:t>
            </a:r>
            <a:r>
              <a:rPr lang="en-US" sz="2200" dirty="0" err="1"/>
              <a:t>Nužno</a:t>
            </a:r>
            <a:r>
              <a:rPr lang="en-US" sz="2200" dirty="0"/>
              <a:t>					</a:t>
            </a:r>
            <a:r>
              <a:rPr lang="en-US" sz="2200" dirty="0" err="1"/>
              <a:t>mnogo</a:t>
            </a:r>
            <a:r>
              <a:rPr lang="en-US" sz="2200" dirty="0"/>
              <a:t>		</a:t>
            </a:r>
            <a:r>
              <a:rPr lang="en-US" sz="2200" dirty="0" err="1"/>
              <a:t>deneg</a:t>
            </a:r>
            <a:r>
              <a:rPr lang="en-US" sz="2200" dirty="0"/>
              <a:t>.									</a:t>
            </a:r>
            <a:r>
              <a:rPr lang="en-US" sz="2200" dirty="0" err="1"/>
              <a:t>Pomogi</a:t>
            </a:r>
            <a:r>
              <a:rPr lang="en-US" sz="2200" baseline="-25000" dirty="0" err="1"/>
              <a:t>Q</a:t>
            </a:r>
            <a:r>
              <a:rPr lang="en-US" sz="2200" dirty="0" err="1"/>
              <a:t>te</a:t>
            </a:r>
            <a:r>
              <a:rPr lang="en-US" sz="2200" dirty="0"/>
              <a:t>					</a:t>
            </a:r>
            <a:r>
              <a:rPr lang="en-US" sz="2200" dirty="0" err="1"/>
              <a:t>nam</a:t>
            </a:r>
            <a:r>
              <a:rPr lang="en-US" sz="2200" baseline="-25000" dirty="0" err="1"/>
              <a:t>L</a:t>
            </a:r>
            <a:r>
              <a:rPr lang="en-US" sz="2200" baseline="-25000" dirty="0"/>
              <a:t>-L%</a:t>
            </a:r>
            <a:r>
              <a:rPr lang="en-US" sz="2200" dirty="0"/>
              <a:t>?</a:t>
            </a:r>
          </a:p>
          <a:p>
            <a:pPr marL="0" indent="0" defTabSz="91440">
              <a:spcBef>
                <a:spcPts val="0"/>
              </a:spcBef>
              <a:buNone/>
            </a:pPr>
            <a:r>
              <a:rPr lang="en-US" sz="2200" dirty="0"/>
              <a:t>						</a:t>
            </a:r>
            <a:r>
              <a:rPr lang="en-US" sz="2200" dirty="0" err="1"/>
              <a:t>need.ADJ</a:t>
            </a:r>
            <a:r>
              <a:rPr lang="en-US" sz="2200" dirty="0"/>
              <a:t>		much				</a:t>
            </a:r>
            <a:r>
              <a:rPr lang="en-US" sz="2200" dirty="0" err="1"/>
              <a:t>money.PART</a:t>
            </a:r>
            <a:r>
              <a:rPr lang="en-US" sz="2200" dirty="0"/>
              <a:t>		help.IMP.PL/V	us.DAT</a:t>
            </a:r>
          </a:p>
          <a:p>
            <a:pPr marL="0" indent="0" defTabSz="91440">
              <a:spcBef>
                <a:spcPts val="0"/>
              </a:spcBef>
              <a:buNone/>
            </a:pPr>
            <a:r>
              <a:rPr lang="en-US" sz="2200" dirty="0"/>
              <a:t>						‘A lot of money is needed. Help us?’ (MURCO)</a:t>
            </a:r>
          </a:p>
          <a:p>
            <a:pPr marL="0" indent="0" defTabSz="91440">
              <a:buNone/>
            </a:pPr>
            <a:r>
              <a:rPr lang="en-US" sz="2200" dirty="0"/>
              <a:t>(11)		</a:t>
            </a:r>
            <a:r>
              <a:rPr lang="en-US" sz="2200" dirty="0" err="1"/>
              <a:t>Rebjat</a:t>
            </a:r>
            <a:r>
              <a:rPr lang="en-US" sz="2200" baseline="-25000" dirty="0" err="1"/>
              <a:t>H</a:t>
            </a:r>
            <a:r>
              <a:rPr lang="en-US" sz="2200" baseline="-25000" dirty="0"/>
              <a:t>* L-L%</a:t>
            </a:r>
            <a:r>
              <a:rPr lang="en-US" sz="2200" dirty="0"/>
              <a:t>,		</a:t>
            </a:r>
            <a:r>
              <a:rPr lang="en-US" sz="2200" dirty="0" err="1"/>
              <a:t>podvezi</a:t>
            </a:r>
            <a:r>
              <a:rPr lang="en-US" sz="2200" baseline="-25000" dirty="0" err="1"/>
              <a:t>Q</a:t>
            </a:r>
            <a:r>
              <a:rPr lang="en-US" sz="2200" dirty="0" err="1"/>
              <a:t>te</a:t>
            </a:r>
            <a:r>
              <a:rPr lang="en-US" sz="2200" dirty="0"/>
              <a:t>												</a:t>
            </a:r>
            <a:r>
              <a:rPr lang="en-US" sz="2200" dirty="0" err="1"/>
              <a:t>menja</a:t>
            </a:r>
            <a:r>
              <a:rPr lang="en-US" sz="2200" baseline="-25000" dirty="0" err="1"/>
              <a:t>L</a:t>
            </a:r>
            <a:r>
              <a:rPr lang="en-US" sz="2200" baseline="-25000" dirty="0"/>
              <a:t>-L%</a:t>
            </a:r>
            <a:r>
              <a:rPr lang="en-US" sz="2200" dirty="0"/>
              <a:t>,		</a:t>
            </a:r>
            <a:r>
              <a:rPr lang="en-US" sz="2200" dirty="0" err="1"/>
              <a:t>a</a:t>
            </a:r>
            <a:r>
              <a:rPr lang="en-US" sz="2200" baseline="-25000" dirty="0" err="1"/>
              <a:t>L</a:t>
            </a:r>
            <a:r>
              <a:rPr lang="en-US" sz="2200" baseline="-25000" dirty="0"/>
              <a:t>* H-H%</a:t>
            </a:r>
            <a:r>
              <a:rPr lang="en-US" sz="2200" dirty="0"/>
              <a:t>?</a:t>
            </a:r>
          </a:p>
          <a:p>
            <a:pPr marL="0" indent="0" defTabSz="91440">
              <a:spcBef>
                <a:spcPts val="0"/>
              </a:spcBef>
              <a:buNone/>
            </a:pPr>
            <a:r>
              <a:rPr lang="en-US" sz="2200" dirty="0"/>
              <a:t>						</a:t>
            </a:r>
            <a:r>
              <a:rPr lang="en-US" sz="2200" dirty="0" err="1"/>
              <a:t>guys.VOC</a:t>
            </a:r>
            <a:r>
              <a:rPr lang="en-US" sz="2200" dirty="0"/>
              <a:t>						give-a-lift.IMP.PL/V		</a:t>
            </a:r>
            <a:r>
              <a:rPr lang="en-US" sz="2200" dirty="0" err="1"/>
              <a:t>me.ACC</a:t>
            </a:r>
            <a:r>
              <a:rPr lang="en-US" sz="2200" dirty="0"/>
              <a:t>					PRT</a:t>
            </a:r>
          </a:p>
          <a:p>
            <a:pPr marL="0" indent="0" defTabSz="91440">
              <a:spcBef>
                <a:spcPts val="0"/>
              </a:spcBef>
              <a:buNone/>
            </a:pPr>
            <a:r>
              <a:rPr lang="en-US" sz="2200" dirty="0"/>
              <a:t>						≈‘Guys, give me a lift, will you?’ (MURCO)</a:t>
            </a:r>
          </a:p>
        </p:txBody>
      </p:sp>
      <p:pic>
        <p:nvPicPr>
          <p:cNvPr id="8" name="help-imp-q">
            <a:hlinkClick r:id="" action="ppaction://media"/>
            <a:extLst>
              <a:ext uri="{FF2B5EF4-FFF2-40B4-BE49-F238E27FC236}">
                <a16:creationId xmlns:a16="http://schemas.microsoft.com/office/drawing/2014/main" id="{389F46EF-B61B-349C-EC7B-BEC26F975A1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7695692" y="1600200"/>
            <a:ext cx="406400" cy="406400"/>
          </a:xfrm>
          <a:prstGeom prst="rect">
            <a:avLst/>
          </a:prstGeom>
        </p:spPr>
      </p:pic>
      <p:pic>
        <p:nvPicPr>
          <p:cNvPr id="9" name="lift-imp-q">
            <a:hlinkClick r:id="" action="ppaction://media"/>
            <a:extLst>
              <a:ext uri="{FF2B5EF4-FFF2-40B4-BE49-F238E27FC236}">
                <a16:creationId xmlns:a16="http://schemas.microsoft.com/office/drawing/2014/main" id="{C150EA41-5DD0-4B63-9D68-60A9F3989B75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7546525" y="2877449"/>
            <a:ext cx="406400" cy="40640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CD468461-2187-894E-C637-BC31DABE6601}"/>
              </a:ext>
            </a:extLst>
          </p:cNvPr>
          <p:cNvSpPr txBox="1">
            <a:spLocks/>
          </p:cNvSpPr>
          <p:nvPr/>
        </p:nvSpPr>
        <p:spPr>
          <a:xfrm>
            <a:off x="838200" y="134711"/>
            <a:ext cx="10515600" cy="10042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Q-Peak in requests: imperatives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2DCE4BF-DFA7-177F-3A82-A5AD16AF4F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2E1A8-F9E5-40EC-91A8-1269AD87173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047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10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raph of a sound wave&#10;&#10;Description automatically generated">
            <a:extLst>
              <a:ext uri="{FF2B5EF4-FFF2-40B4-BE49-F238E27FC236}">
                <a16:creationId xmlns:a16="http://schemas.microsoft.com/office/drawing/2014/main" id="{6DBBAA03-75E4-8457-EE74-98DECC44A5E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6133" y="2272076"/>
            <a:ext cx="4546742" cy="18288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38918"/>
            <a:ext cx="10515600" cy="5038045"/>
          </a:xfrm>
        </p:spPr>
        <p:txBody>
          <a:bodyPr>
            <a:normAutofit/>
          </a:bodyPr>
          <a:lstStyle/>
          <a:p>
            <a:pPr defTabSz="182880"/>
            <a:r>
              <a:rPr lang="en-US" sz="2200" dirty="0">
                <a:highlight>
                  <a:srgbClr val="78CDE6"/>
                </a:highlight>
              </a:rPr>
              <a:t>FUT.2</a:t>
            </a:r>
            <a:r>
              <a:rPr lang="en-US" sz="2200" dirty="0"/>
              <a:t> Q-Peak-marked declarative string “questions” (?) used as </a:t>
            </a:r>
            <a:r>
              <a:rPr lang="en-US" sz="2200" dirty="0">
                <a:solidFill>
                  <a:srgbClr val="7030A0"/>
                </a:solidFill>
              </a:rPr>
              <a:t>requests</a:t>
            </a:r>
            <a:r>
              <a:rPr lang="en-US" sz="2200" dirty="0"/>
              <a:t> (preferably, but not obligatorily with a null subject; also possible w/negation, which makes them uber-polite, but those don’t have a preference for a null subject):</a:t>
            </a:r>
          </a:p>
          <a:p>
            <a:pPr marL="0" indent="0" defTabSz="91440">
              <a:buNone/>
            </a:pPr>
            <a:r>
              <a:rPr lang="en-US" sz="2200" dirty="0"/>
              <a:t>(12)		</a:t>
            </a:r>
            <a:r>
              <a:rPr lang="en-US" sz="2200" dirty="0" err="1"/>
              <a:t>Nalj</a:t>
            </a:r>
            <a:r>
              <a:rPr lang="ru-RU" sz="2200" dirty="0"/>
              <a:t>ё</a:t>
            </a:r>
            <a:r>
              <a:rPr lang="en-US" sz="2200" dirty="0" err="1"/>
              <a:t>š’</a:t>
            </a:r>
            <a:r>
              <a:rPr lang="en-US" sz="2200" baseline="-25000" dirty="0" err="1"/>
              <a:t>Q</a:t>
            </a:r>
            <a:r>
              <a:rPr lang="en-US" sz="2200" dirty="0"/>
              <a:t>												</a:t>
            </a:r>
            <a:r>
              <a:rPr lang="en-US" sz="2200" dirty="0" err="1"/>
              <a:t>mne</a:t>
            </a:r>
            <a:r>
              <a:rPr lang="en-US" sz="2200" dirty="0"/>
              <a:t>						</a:t>
            </a:r>
            <a:r>
              <a:rPr lang="en-US" sz="2200" dirty="0" err="1"/>
              <a:t>glintvejna</a:t>
            </a:r>
            <a:r>
              <a:rPr lang="en-US" sz="2200" dirty="0"/>
              <a:t>												(</a:t>
            </a:r>
            <a:r>
              <a:rPr lang="en-US" sz="2200" dirty="0" err="1"/>
              <a:t>požalujsta</a:t>
            </a:r>
            <a:r>
              <a:rPr lang="en-US" sz="2200" dirty="0"/>
              <a:t>)</a:t>
            </a:r>
            <a:r>
              <a:rPr lang="en-US" sz="2200" baseline="-25000" dirty="0"/>
              <a:t>L-L%</a:t>
            </a:r>
            <a:r>
              <a:rPr lang="en-US" sz="2200" dirty="0"/>
              <a:t>?</a:t>
            </a:r>
          </a:p>
          <a:p>
            <a:pPr marL="0" indent="0" defTabSz="91440">
              <a:spcBef>
                <a:spcPts val="0"/>
              </a:spcBef>
              <a:buNone/>
            </a:pPr>
            <a:r>
              <a:rPr lang="en-US" sz="2200" dirty="0"/>
              <a:t>						pour.FUT.2SG/T		me.DAT		mulled-</a:t>
            </a:r>
            <a:r>
              <a:rPr lang="en-US" sz="2200" dirty="0" err="1"/>
              <a:t>wine.PART</a:t>
            </a:r>
            <a:r>
              <a:rPr lang="en-US" sz="2200" dirty="0"/>
              <a:t>		(please)</a:t>
            </a:r>
          </a:p>
          <a:p>
            <a:pPr marL="0" indent="0" defTabSz="91440">
              <a:spcBef>
                <a:spcPts val="0"/>
              </a:spcBef>
              <a:buNone/>
            </a:pPr>
            <a:r>
              <a:rPr lang="en-US" sz="2200" dirty="0"/>
              <a:t>						Lit.: ‘Will you pour me mulled wine (please)?’</a:t>
            </a:r>
          </a:p>
          <a:p>
            <a:pPr marL="0" indent="0" defTabSz="91440">
              <a:spcBef>
                <a:spcPts val="0"/>
              </a:spcBef>
              <a:buNone/>
            </a:pPr>
            <a:r>
              <a:rPr lang="en-US" sz="2200" dirty="0"/>
              <a:t>						Cf. the imperative request in (9b): </a:t>
            </a:r>
          </a:p>
          <a:p>
            <a:pPr marL="0" indent="0" defTabSz="91440">
              <a:buNone/>
            </a:pPr>
            <a:r>
              <a:rPr lang="en-US" sz="2200" dirty="0"/>
              <a:t>(13)		</a:t>
            </a:r>
            <a:r>
              <a:rPr lang="en-US" sz="2200" dirty="0" err="1"/>
              <a:t>Pomo</a:t>
            </a:r>
            <a:r>
              <a:rPr lang="en-US" sz="2200" baseline="-25000" dirty="0" err="1"/>
              <a:t>Q</a:t>
            </a:r>
            <a:r>
              <a:rPr lang="en-US" sz="2200" dirty="0" err="1"/>
              <a:t>žete</a:t>
            </a:r>
            <a:r>
              <a:rPr lang="en-US" sz="2200" dirty="0"/>
              <a:t>							</a:t>
            </a:r>
            <a:r>
              <a:rPr lang="en-US" sz="2200" dirty="0" err="1"/>
              <a:t>te</a:t>
            </a:r>
            <a:r>
              <a:rPr lang="en-US" sz="2200" baseline="-25000" dirty="0" err="1"/>
              <a:t>!H</a:t>
            </a:r>
            <a:r>
              <a:rPr lang="en-US" sz="2200" baseline="-25000" dirty="0"/>
              <a:t>*</a:t>
            </a:r>
            <a:r>
              <a:rPr lang="en-US" sz="2200" dirty="0"/>
              <a:t>lo						</a:t>
            </a:r>
            <a:r>
              <a:rPr lang="en-US" sz="2200" dirty="0" err="1"/>
              <a:t>pogruzit’</a:t>
            </a:r>
            <a:r>
              <a:rPr lang="en-US" sz="2200" baseline="-25000" dirty="0" err="1"/>
              <a:t>L</a:t>
            </a:r>
            <a:r>
              <a:rPr lang="en-US" sz="2200" baseline="-25000" dirty="0"/>
              <a:t>-L%</a:t>
            </a:r>
            <a:r>
              <a:rPr lang="en-US" sz="2200" dirty="0"/>
              <a:t>?</a:t>
            </a:r>
          </a:p>
          <a:p>
            <a:pPr marL="0" indent="0" defTabSz="91440">
              <a:spcBef>
                <a:spcPts val="0"/>
              </a:spcBef>
              <a:buNone/>
            </a:pPr>
            <a:r>
              <a:rPr lang="en-US" sz="2200" dirty="0"/>
              <a:t>						help.FUT.2PL/V		</a:t>
            </a:r>
            <a:r>
              <a:rPr lang="en-US" sz="2200" dirty="0" err="1"/>
              <a:t>body.ACC</a:t>
            </a:r>
            <a:r>
              <a:rPr lang="en-US" sz="2200" dirty="0"/>
              <a:t>		load.INF</a:t>
            </a:r>
          </a:p>
          <a:p>
            <a:pPr marL="0" indent="0" defTabSz="91440">
              <a:spcBef>
                <a:spcPts val="0"/>
              </a:spcBef>
              <a:buNone/>
            </a:pPr>
            <a:r>
              <a:rPr lang="en-US" sz="2200" dirty="0"/>
              <a:t>						Lit.: ‘Will you help us load the body?’ (MURCO)</a:t>
            </a:r>
          </a:p>
        </p:txBody>
      </p:sp>
      <p:pic>
        <p:nvPicPr>
          <p:cNvPr id="5" name="Picture 4" descr="A close-up of a graph&#10;&#10;Description automatically generated">
            <a:extLst>
              <a:ext uri="{FF2B5EF4-FFF2-40B4-BE49-F238E27FC236}">
                <a16:creationId xmlns:a16="http://schemas.microsoft.com/office/drawing/2014/main" id="{FABF9347-9DD7-1A02-D1CF-EE483B6E4AD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6133" y="4011241"/>
            <a:ext cx="4546741" cy="1828800"/>
          </a:xfrm>
          <a:prstGeom prst="rect">
            <a:avLst/>
          </a:prstGeom>
        </p:spPr>
      </p:pic>
      <p:pic>
        <p:nvPicPr>
          <p:cNvPr id="8" name="pour-fut2-q">
            <a:hlinkClick r:id="" action="ppaction://media"/>
            <a:extLst>
              <a:ext uri="{FF2B5EF4-FFF2-40B4-BE49-F238E27FC236}">
                <a16:creationId xmlns:a16="http://schemas.microsoft.com/office/drawing/2014/main" id="{1850DC67-3227-0352-0FE6-F7C7459B889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489594" y="2168679"/>
            <a:ext cx="406400" cy="406400"/>
          </a:xfrm>
          <a:prstGeom prst="rect">
            <a:avLst/>
          </a:prstGeom>
        </p:spPr>
      </p:pic>
      <p:pic>
        <p:nvPicPr>
          <p:cNvPr id="10" name="help-fut2-q">
            <a:hlinkClick r:id="" action="ppaction://media"/>
            <a:extLst>
              <a:ext uri="{FF2B5EF4-FFF2-40B4-BE49-F238E27FC236}">
                <a16:creationId xmlns:a16="http://schemas.microsoft.com/office/drawing/2014/main" id="{2C0E2D28-82A6-984E-A246-8BA37B8EC6CF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6096000" y="3509881"/>
            <a:ext cx="406400" cy="4064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42D35BDB-1A98-4347-069E-3DA5ABBC892E}"/>
              </a:ext>
            </a:extLst>
          </p:cNvPr>
          <p:cNvSpPr txBox="1">
            <a:spLocks/>
          </p:cNvSpPr>
          <p:nvPr/>
        </p:nvSpPr>
        <p:spPr>
          <a:xfrm>
            <a:off x="838200" y="134711"/>
            <a:ext cx="10515600" cy="10042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Q-Peak in requests: FUT.2</a:t>
            </a:r>
          </a:p>
        </p:txBody>
      </p:sp>
      <p:pic>
        <p:nvPicPr>
          <p:cNvPr id="12" name="pour-imp-q">
            <a:hlinkClick r:id="" action="ppaction://media"/>
            <a:extLst>
              <a:ext uri="{FF2B5EF4-FFF2-40B4-BE49-F238E27FC236}">
                <a16:creationId xmlns:a16="http://schemas.microsoft.com/office/drawing/2014/main" id="{22776C5F-AFBC-AA96-4C24-4A72EFB3B4FE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5403604" y="3103481"/>
            <a:ext cx="406400" cy="4064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D25F2C4-E751-1686-C35C-10A830FCF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2E1A8-F9E5-40EC-91A8-1269AD87173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74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10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FD42413-3BB8-0E6E-3B0F-D74B9B180F6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19428" y="3311007"/>
            <a:ext cx="4092067" cy="164591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1D5A7AE-BE48-5613-A992-A71A2ED08FA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19428" y="1816332"/>
            <a:ext cx="4092067" cy="164591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138918"/>
            <a:ext cx="10515600" cy="5038045"/>
          </a:xfrm>
        </p:spPr>
        <p:txBody>
          <a:bodyPr>
            <a:normAutofit/>
          </a:bodyPr>
          <a:lstStyle/>
          <a:p>
            <a:pPr defTabSz="182880"/>
            <a:r>
              <a:rPr lang="en-US" sz="2200" dirty="0">
                <a:highlight>
                  <a:srgbClr val="78CDE6"/>
                </a:highlight>
              </a:rPr>
              <a:t>FUT.1SG</a:t>
            </a:r>
            <a:r>
              <a:rPr lang="en-US" sz="2200" dirty="0"/>
              <a:t> (also, sometimes PAST, but let’s not go there) Q-Peak-marked declarative string “questions” (?) used as </a:t>
            </a:r>
            <a:r>
              <a:rPr lang="en-US" sz="2200" dirty="0">
                <a:solidFill>
                  <a:srgbClr val="7030A0"/>
                </a:solidFill>
              </a:rPr>
              <a:t>permission requests </a:t>
            </a:r>
            <a:r>
              <a:rPr lang="en-US" sz="2200" dirty="0"/>
              <a:t>(here the subject seems obligatory), in which the speaker assumes the permission will likely be granted:</a:t>
            </a:r>
          </a:p>
          <a:p>
            <a:pPr marL="0" indent="0" defTabSz="91440">
              <a:buNone/>
            </a:pPr>
            <a:r>
              <a:rPr lang="en-US" sz="2200" dirty="0"/>
              <a:t>(14)		Ja								</a:t>
            </a:r>
            <a:r>
              <a:rPr lang="en-US" sz="2200" dirty="0" err="1"/>
              <a:t>nalju</a:t>
            </a:r>
            <a:r>
              <a:rPr lang="en-US" sz="2200" baseline="-25000" dirty="0" err="1"/>
              <a:t>Q</a:t>
            </a:r>
            <a:r>
              <a:rPr lang="en-US" sz="2200" dirty="0"/>
              <a:t>											</a:t>
            </a:r>
            <a:r>
              <a:rPr lang="en-US" sz="2200" dirty="0" err="1"/>
              <a:t>sebe</a:t>
            </a:r>
            <a:r>
              <a:rPr lang="en-US" sz="2200" dirty="0"/>
              <a:t>						</a:t>
            </a:r>
            <a:r>
              <a:rPr lang="en-US" sz="2200" dirty="0" err="1"/>
              <a:t>glintvejna</a:t>
            </a:r>
            <a:r>
              <a:rPr lang="en-US" sz="2200" baseline="-25000" dirty="0" err="1"/>
              <a:t>L</a:t>
            </a:r>
            <a:r>
              <a:rPr lang="en-US" sz="2200" baseline="-25000" dirty="0"/>
              <a:t>-L%</a:t>
            </a:r>
            <a:r>
              <a:rPr lang="en-US" sz="2200" dirty="0"/>
              <a:t>?</a:t>
            </a:r>
          </a:p>
          <a:p>
            <a:pPr marL="0" indent="0" defTabSz="91440">
              <a:spcBef>
                <a:spcPts val="0"/>
              </a:spcBef>
              <a:buNone/>
            </a:pPr>
            <a:r>
              <a:rPr lang="en-US" sz="2200" dirty="0"/>
              <a:t>						I.NOM		pour.FUT.1SG		self.DAT		mulled-</a:t>
            </a:r>
            <a:r>
              <a:rPr lang="en-US" sz="2200" dirty="0" err="1"/>
              <a:t>wine.PART</a:t>
            </a:r>
            <a:endParaRPr lang="en-US" sz="2200" dirty="0"/>
          </a:p>
          <a:p>
            <a:pPr marL="0" indent="0" defTabSz="91440">
              <a:spcBef>
                <a:spcPts val="0"/>
              </a:spcBef>
              <a:buNone/>
            </a:pPr>
            <a:r>
              <a:rPr lang="en-US" sz="2200" dirty="0"/>
              <a:t>						Lit.: ‘Will I pour myself mulled wine?’</a:t>
            </a:r>
          </a:p>
          <a:p>
            <a:pPr marL="0" indent="0" defTabSz="91440">
              <a:spcBef>
                <a:spcPts val="0"/>
              </a:spcBef>
              <a:buNone/>
            </a:pPr>
            <a:r>
              <a:rPr lang="en-US" sz="2200" dirty="0"/>
              <a:t>						≈‘I’ll pour myself mulled wine, OK?’</a:t>
            </a:r>
          </a:p>
          <a:p>
            <a:pPr marL="0" indent="0" defTabSz="91440">
              <a:buNone/>
            </a:pPr>
            <a:r>
              <a:rPr lang="en-US" sz="2200" dirty="0"/>
              <a:t>(15)		</a:t>
            </a:r>
            <a:r>
              <a:rPr lang="en-US" sz="2200" dirty="0" err="1"/>
              <a:t>Mam</a:t>
            </a:r>
            <a:r>
              <a:rPr lang="en-US" sz="2200" baseline="-25000" dirty="0" err="1"/>
              <a:t>H</a:t>
            </a:r>
            <a:r>
              <a:rPr lang="en-US" sz="2200" baseline="-25000" dirty="0"/>
              <a:t>* L-L%</a:t>
            </a:r>
            <a:r>
              <a:rPr lang="en-US" sz="2200" dirty="0"/>
              <a:t>,		ja								</a:t>
            </a:r>
            <a:r>
              <a:rPr lang="en-US" sz="2200" dirty="0" err="1"/>
              <a:t>voz’mu</a:t>
            </a:r>
            <a:r>
              <a:rPr lang="en-US" sz="2200" baseline="-25000" dirty="0" err="1"/>
              <a:t>Q</a:t>
            </a:r>
            <a:r>
              <a:rPr lang="en-US" sz="2200" dirty="0"/>
              <a:t>								</a:t>
            </a:r>
            <a:r>
              <a:rPr lang="en-US" sz="2200" dirty="0" err="1"/>
              <a:t>kovrik</a:t>
            </a:r>
            <a:r>
              <a:rPr lang="en-US" sz="2200" baseline="-25000" dirty="0" err="1"/>
              <a:t>L</a:t>
            </a:r>
            <a:r>
              <a:rPr lang="en-US" sz="2200" baseline="-25000" dirty="0"/>
              <a:t>-L%</a:t>
            </a:r>
            <a:r>
              <a:rPr lang="en-US" sz="2200" dirty="0"/>
              <a:t>?</a:t>
            </a:r>
          </a:p>
          <a:p>
            <a:pPr marL="0" indent="0" defTabSz="91440">
              <a:spcBef>
                <a:spcPts val="0"/>
              </a:spcBef>
              <a:buNone/>
            </a:pPr>
            <a:r>
              <a:rPr lang="en-US" sz="2200" dirty="0"/>
              <a:t>						</a:t>
            </a:r>
            <a:r>
              <a:rPr lang="en-US" sz="2200" dirty="0" err="1"/>
              <a:t>Mom.VOC</a:t>
            </a:r>
            <a:r>
              <a:rPr lang="en-US" sz="2200" dirty="0"/>
              <a:t>			I.NOM		take.FUT.1SG		</a:t>
            </a:r>
            <a:r>
              <a:rPr lang="en-US" sz="2200" dirty="0" err="1"/>
              <a:t>rug.ACC</a:t>
            </a:r>
            <a:endParaRPr lang="en-US" sz="2200" dirty="0"/>
          </a:p>
          <a:p>
            <a:pPr marL="0" indent="0" defTabSz="91440">
              <a:spcBef>
                <a:spcPts val="0"/>
              </a:spcBef>
              <a:buNone/>
            </a:pPr>
            <a:r>
              <a:rPr lang="en-US" sz="2200" dirty="0"/>
              <a:t>						Lit.: ‘Mom, will I take the rug?’</a:t>
            </a:r>
          </a:p>
          <a:p>
            <a:pPr marL="0" indent="0" defTabSz="91440">
              <a:spcBef>
                <a:spcPts val="0"/>
              </a:spcBef>
              <a:buNone/>
            </a:pPr>
            <a:r>
              <a:rPr lang="en-US" sz="2200" dirty="0"/>
              <a:t>						≈‘Mom, I’ll take the rug, OK?’ (MURCO)</a:t>
            </a:r>
          </a:p>
          <a:p>
            <a:pPr marL="0" indent="0" defTabSz="91440">
              <a:buNone/>
            </a:pPr>
            <a:r>
              <a:rPr lang="en-US" sz="2200" dirty="0"/>
              <a:t>NB: Here it’s easy to tell that these are not info-seeking questions, because you wouldn’t respond to them w/</a:t>
            </a:r>
            <a:r>
              <a:rPr lang="en-US" sz="2200" dirty="0" err="1"/>
              <a:t>smth</a:t>
            </a:r>
            <a:r>
              <a:rPr lang="en-US" sz="2200" dirty="0"/>
              <a:t> like ‘Yes, pour/take.FUT.2SG’, but rather permission-granting/denying utterances, e.g., ‘Yes, pour/</a:t>
            </a:r>
            <a:r>
              <a:rPr lang="en-US" sz="2200" dirty="0" err="1"/>
              <a:t>take.IMP</a:t>
            </a:r>
            <a:r>
              <a:rPr lang="en-US" sz="2200" dirty="0"/>
              <a:t>’</a:t>
            </a:r>
          </a:p>
        </p:txBody>
      </p:sp>
      <p:pic>
        <p:nvPicPr>
          <p:cNvPr id="4" name="pour-fut1-q">
            <a:hlinkClick r:id="" action="ppaction://media"/>
            <a:extLst>
              <a:ext uri="{FF2B5EF4-FFF2-40B4-BE49-F238E27FC236}">
                <a16:creationId xmlns:a16="http://schemas.microsoft.com/office/drawing/2014/main" id="{E98A4E48-214A-80F4-8114-E9ACE808C99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726635" y="2101541"/>
            <a:ext cx="406400" cy="406400"/>
          </a:xfrm>
          <a:prstGeom prst="rect">
            <a:avLst/>
          </a:prstGeom>
        </p:spPr>
      </p:pic>
      <p:pic>
        <p:nvPicPr>
          <p:cNvPr id="9" name="take-1fut-q">
            <a:hlinkClick r:id="" action="ppaction://media"/>
            <a:extLst>
              <a:ext uri="{FF2B5EF4-FFF2-40B4-BE49-F238E27FC236}">
                <a16:creationId xmlns:a16="http://schemas.microsoft.com/office/drawing/2014/main" id="{1B66851E-4DF8-479D-C675-7DE63A93E542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631247" y="3470564"/>
            <a:ext cx="406400" cy="4064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E97DB0CF-2783-9930-F1ED-F57390346728}"/>
              </a:ext>
            </a:extLst>
          </p:cNvPr>
          <p:cNvSpPr txBox="1">
            <a:spLocks/>
          </p:cNvSpPr>
          <p:nvPr/>
        </p:nvSpPr>
        <p:spPr>
          <a:xfrm>
            <a:off x="838200" y="134711"/>
            <a:ext cx="10515600" cy="10042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Q-Peak in requests: FUT.1SG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8A617CB-223D-0D82-51DA-64E06D0CDF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2E1A8-F9E5-40EC-91A8-1269AD87173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814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10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aph of a sound wave&#10;&#10;Description automatically generated with medium confidence">
            <a:extLst>
              <a:ext uri="{FF2B5EF4-FFF2-40B4-BE49-F238E27FC236}">
                <a16:creationId xmlns:a16="http://schemas.microsoft.com/office/drawing/2014/main" id="{257CB9BA-6952-E55D-16D3-5180D28EC21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3317" y="3419858"/>
            <a:ext cx="4546741" cy="1828800"/>
          </a:xfrm>
          <a:prstGeom prst="rect">
            <a:avLst/>
          </a:prstGeom>
        </p:spPr>
      </p:pic>
      <p:pic>
        <p:nvPicPr>
          <p:cNvPr id="12" name="Picture 11" descr="A graph of a graph of a person&#10;&#10;Description automatically generated with medium confidence">
            <a:extLst>
              <a:ext uri="{FF2B5EF4-FFF2-40B4-BE49-F238E27FC236}">
                <a16:creationId xmlns:a16="http://schemas.microsoft.com/office/drawing/2014/main" id="{A1DD5AEF-FFEE-B11A-1ED4-EF6B6AFFE3F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3318" y="1723490"/>
            <a:ext cx="4546741" cy="18288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138918"/>
            <a:ext cx="10515600" cy="5038045"/>
          </a:xfrm>
        </p:spPr>
        <p:txBody>
          <a:bodyPr>
            <a:normAutofit/>
          </a:bodyPr>
          <a:lstStyle/>
          <a:p>
            <a:pPr defTabSz="182880"/>
            <a:r>
              <a:rPr lang="en-US" sz="2200" dirty="0">
                <a:highlight>
                  <a:srgbClr val="78CDE6"/>
                </a:highlight>
              </a:rPr>
              <a:t>FUT.1PL</a:t>
            </a:r>
            <a:r>
              <a:rPr lang="en-US" sz="2200" b="1" dirty="0"/>
              <a:t> </a:t>
            </a:r>
            <a:r>
              <a:rPr lang="en-US" sz="2200" dirty="0"/>
              <a:t>(also, sometimes PAST, but let’s not go there) Q-Peak-marked declarative string “questions” (?) used as</a:t>
            </a:r>
            <a:r>
              <a:rPr lang="en-US" sz="2200" dirty="0">
                <a:solidFill>
                  <a:srgbClr val="7030A0"/>
                </a:solidFill>
              </a:rPr>
              <a:t> joint action requests </a:t>
            </a:r>
            <a:r>
              <a:rPr lang="en-US" sz="2200" dirty="0"/>
              <a:t>(one could also say “suggestions”, but these “suggestions” are not disinterested!):</a:t>
            </a:r>
          </a:p>
          <a:p>
            <a:pPr marL="0" indent="0" defTabSz="91440">
              <a:buNone/>
            </a:pPr>
            <a:r>
              <a:rPr lang="en-US" sz="2200" dirty="0"/>
              <a:t>(16)		</a:t>
            </a:r>
            <a:r>
              <a:rPr lang="en-US" sz="2200" dirty="0" err="1"/>
              <a:t>Vy</a:t>
            </a:r>
            <a:r>
              <a:rPr lang="en-US" sz="2200" baseline="-25000" dirty="0" err="1"/>
              <a:t>Q</a:t>
            </a:r>
            <a:r>
              <a:rPr lang="en-US" sz="2200" dirty="0" err="1"/>
              <a:t>pjem</a:t>
            </a:r>
            <a:r>
              <a:rPr lang="en-US" sz="2200" dirty="0"/>
              <a:t>								</a:t>
            </a:r>
            <a:r>
              <a:rPr lang="en-US" sz="2200" dirty="0" err="1"/>
              <a:t>glintvejna</a:t>
            </a:r>
            <a:r>
              <a:rPr lang="en-US" sz="2200" baseline="-25000" dirty="0" err="1"/>
              <a:t>L</a:t>
            </a:r>
            <a:r>
              <a:rPr lang="en-US" sz="2200" baseline="-25000" dirty="0"/>
              <a:t>-L%</a:t>
            </a:r>
            <a:r>
              <a:rPr lang="en-US" sz="2200" dirty="0"/>
              <a:t>?</a:t>
            </a:r>
          </a:p>
          <a:p>
            <a:pPr marL="0" indent="0" defTabSz="91440">
              <a:spcBef>
                <a:spcPts val="0"/>
              </a:spcBef>
              <a:buNone/>
            </a:pPr>
            <a:r>
              <a:rPr lang="en-US" sz="2200" dirty="0"/>
              <a:t>						drink.FUT.1PL		mulled-</a:t>
            </a:r>
            <a:r>
              <a:rPr lang="en-US" sz="2200" dirty="0" err="1"/>
              <a:t>wine.PART</a:t>
            </a:r>
            <a:endParaRPr lang="en-US" sz="2200" dirty="0"/>
          </a:p>
          <a:p>
            <a:pPr marL="0" indent="0" defTabSz="91440">
              <a:spcBef>
                <a:spcPts val="0"/>
              </a:spcBef>
              <a:buNone/>
            </a:pPr>
            <a:r>
              <a:rPr lang="en-US" sz="2200" dirty="0"/>
              <a:t>						≈‘Let’s drink mulled wine[, shall we]?’</a:t>
            </a:r>
          </a:p>
          <a:p>
            <a:pPr marL="0" indent="0" defTabSz="91440">
              <a:buNone/>
            </a:pPr>
            <a:r>
              <a:rPr lang="en-US" sz="2200" dirty="0"/>
              <a:t>(17)		</a:t>
            </a:r>
            <a:r>
              <a:rPr lang="en-US" sz="2200" dirty="0" err="1"/>
              <a:t>Pojd</a:t>
            </a:r>
            <a:r>
              <a:rPr lang="ru-RU" sz="2200" dirty="0"/>
              <a:t>ё</a:t>
            </a:r>
            <a:r>
              <a:rPr lang="en-US" sz="2200" dirty="0" err="1"/>
              <a:t>m</a:t>
            </a:r>
            <a:r>
              <a:rPr lang="en-US" sz="2200" baseline="-25000" dirty="0" err="1"/>
              <a:t>Q</a:t>
            </a:r>
            <a:r>
              <a:rPr lang="en-US" sz="2200" dirty="0"/>
              <a:t>					</a:t>
            </a:r>
            <a:r>
              <a:rPr lang="en-US" sz="2200" dirty="0" err="1"/>
              <a:t>domoj</a:t>
            </a:r>
            <a:r>
              <a:rPr lang="en-US" sz="2200" baseline="-25000" dirty="0" err="1"/>
              <a:t>L</a:t>
            </a:r>
            <a:r>
              <a:rPr lang="en-US" sz="2200" baseline="-25000" dirty="0"/>
              <a:t>-L%</a:t>
            </a:r>
            <a:r>
              <a:rPr lang="en-US" sz="2200" dirty="0"/>
              <a:t>,		</a:t>
            </a:r>
            <a:r>
              <a:rPr lang="en-US" sz="2200" dirty="0" err="1"/>
              <a:t>a</a:t>
            </a:r>
            <a:r>
              <a:rPr lang="en-US" sz="2200" baseline="-25000" dirty="0" err="1"/>
              <a:t>L</a:t>
            </a:r>
            <a:r>
              <a:rPr lang="en-US" sz="2200" baseline="-25000" dirty="0"/>
              <a:t>* H-H%</a:t>
            </a:r>
            <a:r>
              <a:rPr lang="en-US" sz="2200" dirty="0"/>
              <a:t>?</a:t>
            </a:r>
          </a:p>
          <a:p>
            <a:pPr marL="0" indent="0" defTabSz="91440">
              <a:spcBef>
                <a:spcPts val="0"/>
              </a:spcBef>
              <a:buNone/>
            </a:pPr>
            <a:r>
              <a:rPr lang="en-US" sz="2200" dirty="0"/>
              <a:t>						go.FUT.1PL		home							PRT</a:t>
            </a:r>
          </a:p>
          <a:p>
            <a:pPr marL="0" indent="0" defTabSz="91440">
              <a:spcBef>
                <a:spcPts val="0"/>
              </a:spcBef>
              <a:buNone/>
            </a:pPr>
            <a:r>
              <a:rPr lang="en-US" sz="2200" dirty="0"/>
              <a:t>						≈</a:t>
            </a:r>
            <a:r>
              <a:rPr lang="en-GB" sz="2200" dirty="0"/>
              <a:t>‘Let’s go home, shall we?’ (MURCO)</a:t>
            </a:r>
            <a:endParaRPr lang="en-US" sz="2200" dirty="0"/>
          </a:p>
        </p:txBody>
      </p:sp>
      <p:pic>
        <p:nvPicPr>
          <p:cNvPr id="6" name="go-fut1pl-q">
            <a:hlinkClick r:id="" action="ppaction://media"/>
            <a:extLst>
              <a:ext uri="{FF2B5EF4-FFF2-40B4-BE49-F238E27FC236}">
                <a16:creationId xmlns:a16="http://schemas.microsoft.com/office/drawing/2014/main" id="{7D17FEA5-3928-DAEE-4F47-6BA570A2CF3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099046" y="3225800"/>
            <a:ext cx="406400" cy="406400"/>
          </a:xfrm>
          <a:prstGeom prst="rect">
            <a:avLst/>
          </a:prstGeom>
        </p:spPr>
      </p:pic>
      <p:pic>
        <p:nvPicPr>
          <p:cNvPr id="13" name="drink-fut1pl-q">
            <a:hlinkClick r:id="" action="ppaction://media"/>
            <a:extLst>
              <a:ext uri="{FF2B5EF4-FFF2-40B4-BE49-F238E27FC236}">
                <a16:creationId xmlns:a16="http://schemas.microsoft.com/office/drawing/2014/main" id="{ACF51822-C699-7209-9B16-60807C14C59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769797" y="2143125"/>
            <a:ext cx="406400" cy="4064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756F62B0-BA93-BC73-BC14-0FAF2E19F703}"/>
              </a:ext>
            </a:extLst>
          </p:cNvPr>
          <p:cNvSpPr txBox="1">
            <a:spLocks/>
          </p:cNvSpPr>
          <p:nvPr/>
        </p:nvSpPr>
        <p:spPr>
          <a:xfrm>
            <a:off x="838200" y="134711"/>
            <a:ext cx="10515600" cy="10042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Q-Peak in requests: FUT.1SG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2875967-F71A-7B63-BC48-53EDB25213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2E1A8-F9E5-40EC-91A8-1269AD87173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754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838200" y="688258"/>
            <a:ext cx="10515600" cy="54887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Intro</a:t>
            </a:r>
          </a:p>
          <a:p>
            <a:pPr marL="0" indent="0">
              <a:buNone/>
            </a:pPr>
            <a:r>
              <a:rPr lang="en-US" sz="2400" dirty="0"/>
              <a:t>Q-Peak in questions</a:t>
            </a:r>
          </a:p>
          <a:p>
            <a:pPr marL="0" indent="0">
              <a:buNone/>
            </a:pPr>
            <a:r>
              <a:rPr lang="en-US" sz="2400" dirty="0"/>
              <a:t>Q-Peak in invested requests</a:t>
            </a:r>
          </a:p>
          <a:p>
            <a:pPr marL="0" indent="0">
              <a:buNone/>
            </a:pPr>
            <a:r>
              <a:rPr lang="en-US" sz="2400" b="1" dirty="0"/>
              <a:t>No Q-Peak in disinterested suggestions</a:t>
            </a:r>
          </a:p>
          <a:p>
            <a:pPr marL="0" indent="0">
              <a:buNone/>
            </a:pPr>
            <a:r>
              <a:rPr lang="en-US" sz="2400" dirty="0"/>
              <a:t>What does the Q-Peak do?</a:t>
            </a:r>
          </a:p>
          <a:p>
            <a:pPr marL="0" indent="0">
              <a:buNone/>
            </a:pPr>
            <a:r>
              <a:rPr lang="en-US" sz="2400" dirty="0"/>
              <a:t>Outro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A1EA79B-BF2A-0BA6-523E-BAB6BB3F46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2E1A8-F9E5-40EC-91A8-1269AD87173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7024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aph of a graph showing a number of letters&#10;&#10;Description automatically generated with medium confidence">
            <a:extLst>
              <a:ext uri="{FF2B5EF4-FFF2-40B4-BE49-F238E27FC236}">
                <a16:creationId xmlns:a16="http://schemas.microsoft.com/office/drawing/2014/main" id="{1EF61120-A032-ED19-CE84-2BBA067732C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0554" y="3657940"/>
            <a:ext cx="5456089" cy="219456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38918"/>
            <a:ext cx="10515600" cy="5038045"/>
          </a:xfrm>
        </p:spPr>
        <p:txBody>
          <a:bodyPr>
            <a:normAutofit/>
          </a:bodyPr>
          <a:lstStyle/>
          <a:p>
            <a:pPr marL="0" indent="0" defTabSz="182880">
              <a:buNone/>
            </a:pPr>
            <a:r>
              <a:rPr lang="en-US" sz="2200" dirty="0"/>
              <a:t>The Q-Peak cannot be used in </a:t>
            </a:r>
            <a:r>
              <a:rPr lang="en-US" sz="2200" dirty="0">
                <a:solidFill>
                  <a:srgbClr val="FF1493"/>
                </a:solidFill>
              </a:rPr>
              <a:t>disinterested suggestions </a:t>
            </a:r>
            <a:r>
              <a:rPr lang="en-US" sz="2200" dirty="0"/>
              <a:t>in Russian:</a:t>
            </a:r>
          </a:p>
          <a:p>
            <a:pPr marL="0" indent="0" defTabSz="91440">
              <a:buNone/>
            </a:pPr>
            <a:r>
              <a:rPr lang="en-US" sz="2200" dirty="0"/>
              <a:t>(18)		A:		‘What should I do while I’m waiting for you?’	</a:t>
            </a:r>
          </a:p>
          <a:p>
            <a:pPr marL="0" indent="0" defTabSz="91440">
              <a:spcBef>
                <a:spcPts val="0"/>
              </a:spcBef>
              <a:buNone/>
            </a:pPr>
            <a:r>
              <a:rPr lang="en-US" sz="2200" dirty="0"/>
              <a:t>						B:		Da														</a:t>
            </a:r>
            <a:r>
              <a:rPr lang="en-US" sz="2200" dirty="0" err="1"/>
              <a:t>mne</a:t>
            </a:r>
            <a:r>
              <a:rPr lang="en-US" sz="2200" dirty="0"/>
              <a:t>						bez								</a:t>
            </a:r>
            <a:r>
              <a:rPr lang="en-US" sz="2200" dirty="0" err="1"/>
              <a:t>raznicy</a:t>
            </a:r>
            <a:r>
              <a:rPr lang="en-US" sz="2200" dirty="0"/>
              <a:t>.										</a:t>
            </a:r>
          </a:p>
          <a:p>
            <a:pPr marL="0" indent="0" defTabSz="91440">
              <a:spcBef>
                <a:spcPts val="0"/>
              </a:spcBef>
              <a:buNone/>
            </a:pPr>
            <a:r>
              <a:rPr lang="en-US" sz="2200" dirty="0"/>
              <a:t>										PRT-AVDERS		me.DAT		without			</a:t>
            </a:r>
            <a:r>
              <a:rPr lang="en-US" sz="2200" dirty="0" err="1"/>
              <a:t>difference.GEN</a:t>
            </a:r>
            <a:r>
              <a:rPr lang="en-US" sz="2200" dirty="0"/>
              <a:t>		</a:t>
            </a:r>
          </a:p>
          <a:p>
            <a:pPr marL="0" indent="0" defTabSz="91440">
              <a:spcBef>
                <a:spcPts val="0"/>
              </a:spcBef>
              <a:buNone/>
            </a:pPr>
            <a:r>
              <a:rPr lang="en-US" sz="2200" dirty="0"/>
              <a:t>										#	</a:t>
            </a:r>
            <a:r>
              <a:rPr lang="en-US" sz="2200" dirty="0" err="1"/>
              <a:t>Nalej</a:t>
            </a:r>
            <a:r>
              <a:rPr lang="en-US" sz="2200" baseline="-25000" dirty="0" err="1"/>
              <a:t>Q</a:t>
            </a:r>
            <a:r>
              <a:rPr lang="en-US" sz="2200" dirty="0"/>
              <a:t>														</a:t>
            </a:r>
            <a:r>
              <a:rPr lang="en-US" sz="2200" dirty="0" err="1"/>
              <a:t>sebe</a:t>
            </a:r>
            <a:r>
              <a:rPr lang="en-US" sz="2200" dirty="0"/>
              <a:t>						</a:t>
            </a:r>
            <a:r>
              <a:rPr lang="en-US" sz="2200" dirty="0" err="1"/>
              <a:t>glintvejna</a:t>
            </a:r>
            <a:r>
              <a:rPr lang="en-US" sz="2200" baseline="-25000" dirty="0" err="1"/>
              <a:t>L</a:t>
            </a:r>
            <a:r>
              <a:rPr lang="en-US" sz="2200" baseline="-25000" dirty="0"/>
              <a:t>-L%</a:t>
            </a:r>
            <a:r>
              <a:rPr lang="en-US" sz="2200" dirty="0"/>
              <a:t>?</a:t>
            </a:r>
          </a:p>
          <a:p>
            <a:pPr marL="0" indent="0" defTabSz="91440">
              <a:spcBef>
                <a:spcPts val="0"/>
              </a:spcBef>
              <a:buNone/>
            </a:pPr>
            <a:r>
              <a:rPr lang="en-US" sz="2200" dirty="0"/>
              <a:t>												pour.IMP.2SG/T		self.DAT		mulled-</a:t>
            </a:r>
            <a:r>
              <a:rPr lang="en-US" sz="2200" dirty="0" err="1"/>
              <a:t>wine.PART</a:t>
            </a:r>
            <a:endParaRPr lang="en-US" sz="2200" dirty="0"/>
          </a:p>
          <a:p>
            <a:pPr marL="0" indent="0" defTabSz="91440">
              <a:spcBef>
                <a:spcPts val="0"/>
              </a:spcBef>
              <a:buNone/>
            </a:pPr>
            <a:r>
              <a:rPr lang="en-US" sz="2200" dirty="0"/>
              <a:t>										Intended: ‘I don’t care. Pour yourself mulled wine?’ (even worse if you try to list 													multiple options)</a:t>
            </a:r>
          </a:p>
        </p:txBody>
      </p:sp>
      <p:pic>
        <p:nvPicPr>
          <p:cNvPr id="4" name="pour-imp-q-self">
            <a:hlinkClick r:id="" action="ppaction://media"/>
            <a:extLst>
              <a:ext uri="{FF2B5EF4-FFF2-40B4-BE49-F238E27FC236}">
                <a16:creationId xmlns:a16="http://schemas.microsoft.com/office/drawing/2014/main" id="{D401F4E5-0BB2-C184-39B7-6C4263CC9F5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106730" y="2505729"/>
            <a:ext cx="406400" cy="4064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FC2DC665-20FF-3F95-D4F5-668275260FD7}"/>
              </a:ext>
            </a:extLst>
          </p:cNvPr>
          <p:cNvSpPr txBox="1">
            <a:spLocks/>
          </p:cNvSpPr>
          <p:nvPr/>
        </p:nvSpPr>
        <p:spPr>
          <a:xfrm>
            <a:off x="838200" y="134711"/>
            <a:ext cx="10515600" cy="10042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No Q-Peak in disinterested suggestions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E21A0DB-123F-4B76-425D-654CF172E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2E1A8-F9E5-40EC-91A8-1269AD87173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000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graph of sound waves&#10;&#10;Description automatically generated">
            <a:extLst>
              <a:ext uri="{FF2B5EF4-FFF2-40B4-BE49-F238E27FC236}">
                <a16:creationId xmlns:a16="http://schemas.microsoft.com/office/drawing/2014/main" id="{B3C9B6B4-E044-D781-E266-40605FE8022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5439" y="4737736"/>
            <a:ext cx="3864730" cy="1554480"/>
          </a:xfrm>
          <a:prstGeom prst="rect">
            <a:avLst/>
          </a:prstGeom>
        </p:spPr>
      </p:pic>
      <p:pic>
        <p:nvPicPr>
          <p:cNvPr id="5" name="Picture 4" descr="A graph of a sound wave&#10;&#10;Description automatically generated">
            <a:extLst>
              <a:ext uri="{FF2B5EF4-FFF2-40B4-BE49-F238E27FC236}">
                <a16:creationId xmlns:a16="http://schemas.microsoft.com/office/drawing/2014/main" id="{CC3B5569-85EE-A466-FE98-524333DF93A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7270" y="2878131"/>
            <a:ext cx="3864730" cy="155448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38918"/>
            <a:ext cx="10515600" cy="5038045"/>
          </a:xfrm>
        </p:spPr>
        <p:txBody>
          <a:bodyPr>
            <a:normAutofit lnSpcReduction="10000"/>
          </a:bodyPr>
          <a:lstStyle/>
          <a:p>
            <a:pPr marL="0" indent="0" defTabSz="182880">
              <a:buNone/>
            </a:pPr>
            <a:r>
              <a:rPr lang="en-US" sz="2200" dirty="0"/>
              <a:t>Note that this is not an issue of where the Q-Peak goes, i.e., where the focus is</a:t>
            </a:r>
          </a:p>
          <a:p>
            <a:pPr marL="0" indent="0" defTabSz="182880">
              <a:buNone/>
            </a:pPr>
            <a:r>
              <a:rPr lang="en-US" sz="2200" dirty="0"/>
              <a:t>Russian declarative string YNQs can also be produced with a sentence-level Q-Peak when they are </a:t>
            </a:r>
            <a:r>
              <a:rPr lang="en-US" sz="2200" dirty="0">
                <a:highlight>
                  <a:srgbClr val="78CDE6"/>
                </a:highlight>
              </a:rPr>
              <a:t>explanation-seeking</a:t>
            </a:r>
            <a:r>
              <a:rPr lang="en-US" sz="2200" b="1" dirty="0"/>
              <a:t> </a:t>
            </a:r>
            <a:r>
              <a:rPr lang="en-US" sz="2200" dirty="0"/>
              <a:t>(Esipova &amp; Romero 2023, but the concept itself goes back to </a:t>
            </a:r>
            <a:r>
              <a:rPr lang="en-US" sz="2200" dirty="0" err="1"/>
              <a:t>Bolinger</a:t>
            </a:r>
            <a:r>
              <a:rPr lang="en-US" sz="2200" dirty="0"/>
              <a:t> 1978; </a:t>
            </a:r>
            <a:r>
              <a:rPr lang="en-US" sz="2200" dirty="0">
                <a:solidFill>
                  <a:srgbClr val="92D050"/>
                </a:solidFill>
              </a:rPr>
              <a:t>biased</a:t>
            </a:r>
            <a:r>
              <a:rPr lang="en-US" sz="2200" dirty="0"/>
              <a:t>, but still </a:t>
            </a:r>
            <a:r>
              <a:rPr lang="en-US" sz="2200" dirty="0">
                <a:solidFill>
                  <a:srgbClr val="00B050"/>
                </a:solidFill>
              </a:rPr>
              <a:t>info-seeking</a:t>
            </a:r>
            <a:r>
              <a:rPr lang="en-US" sz="2200" dirty="0"/>
              <a:t>):</a:t>
            </a:r>
          </a:p>
          <a:p>
            <a:pPr marL="0" indent="0" defTabSz="91440">
              <a:buNone/>
            </a:pPr>
            <a:r>
              <a:rPr lang="en-US" sz="2200" dirty="0"/>
              <a:t>(19)		</a:t>
            </a:r>
            <a:r>
              <a:rPr lang="en-US" sz="2200" i="1" dirty="0"/>
              <a:t>Context: </a:t>
            </a:r>
            <a:r>
              <a:rPr lang="en-GB" sz="2200" i="1" dirty="0"/>
              <a:t>We’re having dinner. I stepped away to go to the bathroom and come back to 						a glass of mulled wine next to my plate. I am asking what the explanation for this is:</a:t>
            </a:r>
          </a:p>
          <a:p>
            <a:pPr marL="0" indent="0" defTabSz="91440">
              <a:spcBef>
                <a:spcPts val="0"/>
              </a:spcBef>
              <a:buNone/>
            </a:pPr>
            <a:r>
              <a:rPr lang="en-GB" sz="2200" i="1" dirty="0"/>
              <a:t>						</a:t>
            </a:r>
            <a:r>
              <a:rPr lang="en-GB" sz="2200" dirty="0"/>
              <a:t>Ty																		</a:t>
            </a:r>
            <a:r>
              <a:rPr lang="en-GB" sz="2200" dirty="0" err="1"/>
              <a:t>nalil</a:t>
            </a:r>
            <a:r>
              <a:rPr lang="en-GB" sz="2200" dirty="0"/>
              <a:t>																	</a:t>
            </a:r>
            <a:r>
              <a:rPr lang="en-GB" sz="2200" dirty="0" err="1"/>
              <a:t>mne</a:t>
            </a:r>
            <a:r>
              <a:rPr lang="en-GB" sz="2200" dirty="0"/>
              <a:t>						</a:t>
            </a:r>
            <a:r>
              <a:rPr lang="en-GB" sz="2200" dirty="0" err="1"/>
              <a:t>glintvej</a:t>
            </a:r>
            <a:r>
              <a:rPr lang="en-GB" sz="2200" baseline="-25000" dirty="0" err="1"/>
              <a:t>Q</a:t>
            </a:r>
            <a:r>
              <a:rPr lang="en-GB" sz="2200" dirty="0" err="1"/>
              <a:t>na</a:t>
            </a:r>
            <a:r>
              <a:rPr lang="en-GB" sz="2200" baseline="-25000" dirty="0" err="1"/>
              <a:t>L</a:t>
            </a:r>
            <a:r>
              <a:rPr lang="en-GB" sz="2200" baseline="-25000" dirty="0"/>
              <a:t>-L%</a:t>
            </a:r>
            <a:r>
              <a:rPr lang="en-GB" sz="2200" dirty="0"/>
              <a:t>?</a:t>
            </a:r>
          </a:p>
          <a:p>
            <a:pPr marL="0" indent="0" defTabSz="91440">
              <a:spcBef>
                <a:spcPts val="0"/>
              </a:spcBef>
              <a:buNone/>
            </a:pPr>
            <a:r>
              <a:rPr lang="en-GB" sz="2200" dirty="0"/>
              <a:t>						you.SG/T.NOM		</a:t>
            </a:r>
            <a:r>
              <a:rPr lang="en-GB" sz="2200" dirty="0" err="1"/>
              <a:t>pour.PAST.SG.M</a:t>
            </a:r>
            <a:r>
              <a:rPr lang="en-GB" sz="2200" dirty="0"/>
              <a:t>		me.DAT		mulled-</a:t>
            </a:r>
            <a:r>
              <a:rPr lang="en-GB" sz="2200" dirty="0" err="1"/>
              <a:t>wine.PART</a:t>
            </a:r>
            <a:endParaRPr lang="en-GB" sz="2200" dirty="0"/>
          </a:p>
          <a:p>
            <a:pPr marL="0" indent="0" defTabSz="91440">
              <a:spcBef>
                <a:spcPts val="0"/>
              </a:spcBef>
              <a:buNone/>
            </a:pPr>
            <a:r>
              <a:rPr lang="en-GB" sz="2200" dirty="0"/>
              <a:t>						‘[What is the explanation for this?] </a:t>
            </a:r>
          </a:p>
          <a:p>
            <a:pPr marL="0" indent="0" defTabSz="91440">
              <a:spcBef>
                <a:spcPts val="0"/>
              </a:spcBef>
              <a:buNone/>
            </a:pPr>
            <a:r>
              <a:rPr lang="en-GB" sz="2200" dirty="0"/>
              <a:t>						Did you pour me mulled wine?’</a:t>
            </a:r>
          </a:p>
          <a:p>
            <a:pPr marL="0" indent="0" defTabSz="91440">
              <a:buNone/>
            </a:pPr>
            <a:r>
              <a:rPr lang="en-GB" sz="2200" dirty="0"/>
              <a:t>Yet, a sentence-level Q-Peak still can't be used in </a:t>
            </a:r>
            <a:r>
              <a:rPr lang="en-GB" sz="2200" dirty="0">
                <a:solidFill>
                  <a:srgbClr val="FF1493"/>
                </a:solidFill>
              </a:rPr>
              <a:t>disinterested suggestions</a:t>
            </a:r>
            <a:r>
              <a:rPr lang="en-GB" sz="2200" dirty="0"/>
              <a:t>. In fact, imperatives with a sentence-level Q-Peak sound straight-up odd:</a:t>
            </a:r>
          </a:p>
          <a:p>
            <a:pPr marL="0" indent="0" defTabSz="91440">
              <a:buNone/>
            </a:pPr>
            <a:r>
              <a:rPr lang="en-GB" sz="2200" dirty="0"/>
              <a:t>(20)		*	</a:t>
            </a:r>
            <a:r>
              <a:rPr lang="en-GB" sz="2200" dirty="0" err="1"/>
              <a:t>Nalej</a:t>
            </a:r>
            <a:r>
              <a:rPr lang="en-GB" sz="2200" dirty="0"/>
              <a:t>															</a:t>
            </a:r>
            <a:r>
              <a:rPr lang="en-GB" sz="2200" dirty="0" err="1"/>
              <a:t>sebe</a:t>
            </a:r>
            <a:r>
              <a:rPr lang="en-GB" sz="2200" dirty="0"/>
              <a:t>						</a:t>
            </a:r>
            <a:r>
              <a:rPr lang="en-GB" sz="2200" dirty="0" err="1"/>
              <a:t>glintvej</a:t>
            </a:r>
            <a:r>
              <a:rPr lang="en-GB" sz="2200" baseline="-25000" dirty="0" err="1"/>
              <a:t>Q</a:t>
            </a:r>
            <a:r>
              <a:rPr lang="en-GB" sz="2200" dirty="0" err="1"/>
              <a:t>na</a:t>
            </a:r>
            <a:r>
              <a:rPr lang="en-GB" sz="2200" baseline="-25000" dirty="0" err="1"/>
              <a:t>L</a:t>
            </a:r>
            <a:r>
              <a:rPr lang="en-GB" sz="2200" baseline="-25000" dirty="0"/>
              <a:t>-L%</a:t>
            </a:r>
            <a:r>
              <a:rPr lang="en-GB" sz="2200" dirty="0"/>
              <a:t>?</a:t>
            </a:r>
          </a:p>
          <a:p>
            <a:pPr marL="0" indent="0" defTabSz="91440">
              <a:spcBef>
                <a:spcPts val="0"/>
              </a:spcBef>
              <a:buNone/>
            </a:pPr>
            <a:r>
              <a:rPr lang="en-US" sz="2200" dirty="0"/>
              <a:t>								pour.IMP.2SG/T		self.DAT	mulled-</a:t>
            </a:r>
            <a:r>
              <a:rPr lang="en-US" sz="2200" dirty="0" err="1"/>
              <a:t>wine.PART</a:t>
            </a:r>
            <a:endParaRPr lang="en-US" sz="2200" dirty="0"/>
          </a:p>
          <a:p>
            <a:pPr marL="0" indent="0" defTabSz="91440">
              <a:spcBef>
                <a:spcPts val="0"/>
              </a:spcBef>
              <a:buNone/>
            </a:pPr>
            <a:r>
              <a:rPr lang="en-US" sz="2200" dirty="0"/>
              <a:t>								Intended: ‘Pour yourself mulled wine?’</a:t>
            </a:r>
          </a:p>
        </p:txBody>
      </p:sp>
      <p:pic>
        <p:nvPicPr>
          <p:cNvPr id="6" name="pour-expl">
            <a:hlinkClick r:id="" action="ppaction://media"/>
            <a:extLst>
              <a:ext uri="{FF2B5EF4-FFF2-40B4-BE49-F238E27FC236}">
                <a16:creationId xmlns:a16="http://schemas.microsoft.com/office/drawing/2014/main" id="{ADA4B012-E081-0BBE-E44F-41E5BB2F93B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907284" y="3595711"/>
            <a:ext cx="406400" cy="406400"/>
          </a:xfrm>
          <a:prstGeom prst="rect">
            <a:avLst/>
          </a:prstGeom>
        </p:spPr>
      </p:pic>
      <p:pic>
        <p:nvPicPr>
          <p:cNvPr id="9" name="mulledwine-imp-q">
            <a:hlinkClick r:id="" action="ppaction://media"/>
            <a:extLst>
              <a:ext uri="{FF2B5EF4-FFF2-40B4-BE49-F238E27FC236}">
                <a16:creationId xmlns:a16="http://schemas.microsoft.com/office/drawing/2014/main" id="{C24C3B1D-56C3-7C66-85CD-003B19A1670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441808" y="4761911"/>
            <a:ext cx="406400" cy="4064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424322A6-45F6-46C8-B178-BB2FAF1B2F31}"/>
              </a:ext>
            </a:extLst>
          </p:cNvPr>
          <p:cNvSpPr txBox="1">
            <a:spLocks/>
          </p:cNvSpPr>
          <p:nvPr/>
        </p:nvSpPr>
        <p:spPr>
          <a:xfrm>
            <a:off x="838200" y="134711"/>
            <a:ext cx="10515600" cy="10042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No Q-Peak in disinterested suggestions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73DFBB4-5796-664D-A842-707614D1C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2E1A8-F9E5-40EC-91A8-1269AD87173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414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838200" y="688258"/>
            <a:ext cx="10515600" cy="54887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Intro</a:t>
            </a:r>
          </a:p>
          <a:p>
            <a:pPr marL="0" indent="0">
              <a:buNone/>
            </a:pPr>
            <a:r>
              <a:rPr lang="en-US" sz="2400" dirty="0"/>
              <a:t>Q-Peak in questions</a:t>
            </a:r>
          </a:p>
          <a:p>
            <a:pPr marL="0" indent="0">
              <a:buNone/>
            </a:pPr>
            <a:r>
              <a:rPr lang="en-US" sz="2400" dirty="0"/>
              <a:t>Q-Peak in invested requests</a:t>
            </a:r>
          </a:p>
          <a:p>
            <a:pPr marL="0" indent="0">
              <a:buNone/>
            </a:pPr>
            <a:r>
              <a:rPr lang="en-US" sz="2400" dirty="0"/>
              <a:t>No Q-Peak in disinterested suggestions</a:t>
            </a:r>
          </a:p>
          <a:p>
            <a:pPr marL="0" indent="0">
              <a:buNone/>
            </a:pPr>
            <a:r>
              <a:rPr lang="en-US" sz="2400" dirty="0"/>
              <a:t>What does the Q-Peak do?</a:t>
            </a:r>
          </a:p>
          <a:p>
            <a:pPr marL="0" indent="0">
              <a:buNone/>
            </a:pPr>
            <a:r>
              <a:rPr lang="en-US" sz="2400" dirty="0"/>
              <a:t>Outro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7DC083D-834E-2727-8097-A80D3A986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2E1A8-F9E5-40EC-91A8-1269AD87173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7938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raph of a sound wave&#10;&#10;Description automatically generated">
            <a:extLst>
              <a:ext uri="{FF2B5EF4-FFF2-40B4-BE49-F238E27FC236}">
                <a16:creationId xmlns:a16="http://schemas.microsoft.com/office/drawing/2014/main" id="{F05B4A33-DED5-E6DD-9EB2-10993AEBBB6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2415" y="4003605"/>
            <a:ext cx="4546741" cy="1828800"/>
          </a:xfrm>
          <a:prstGeom prst="rect">
            <a:avLst/>
          </a:prstGeom>
        </p:spPr>
      </p:pic>
      <p:pic>
        <p:nvPicPr>
          <p:cNvPr id="5" name="Picture 4" descr="A close-up of a graph&#10;&#10;Description automatically generated">
            <a:extLst>
              <a:ext uri="{FF2B5EF4-FFF2-40B4-BE49-F238E27FC236}">
                <a16:creationId xmlns:a16="http://schemas.microsoft.com/office/drawing/2014/main" id="{8E47B49F-1EEC-122B-85D6-F9891945CA5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2415" y="2312917"/>
            <a:ext cx="4546741" cy="18288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38918"/>
            <a:ext cx="10515599" cy="5038045"/>
          </a:xfrm>
        </p:spPr>
        <p:txBody>
          <a:bodyPr>
            <a:normAutofit/>
          </a:bodyPr>
          <a:lstStyle/>
          <a:p>
            <a:pPr marL="0" indent="0" defTabSz="91440">
              <a:spcBef>
                <a:spcPts val="0"/>
              </a:spcBef>
              <a:buNone/>
            </a:pPr>
            <a:r>
              <a:rPr lang="en-US" sz="2200" dirty="0"/>
              <a:t>Unlike imperative requests, (some) </a:t>
            </a:r>
            <a:r>
              <a:rPr lang="en-US" sz="2200" dirty="0">
                <a:solidFill>
                  <a:srgbClr val="7030A0"/>
                </a:solidFill>
              </a:rPr>
              <a:t>1PL joint action requests </a:t>
            </a:r>
            <a:r>
              <a:rPr lang="en-US" sz="2200" dirty="0"/>
              <a:t>can be used with a sentence-level Q-Peak (indicating a sentence-level focus, which, I imagine, signals an implicit ‘What should we do next?’ parent QUD), but they still don’t have the </a:t>
            </a:r>
            <a:r>
              <a:rPr lang="en-US" sz="2200" dirty="0">
                <a:solidFill>
                  <a:srgbClr val="FF1493"/>
                </a:solidFill>
              </a:rPr>
              <a:t>disinterested suggestion </a:t>
            </a:r>
            <a:r>
              <a:rPr lang="en-US" sz="2200" dirty="0"/>
              <a:t>interpretation, i.e., they are still friendly, but </a:t>
            </a:r>
            <a:r>
              <a:rPr lang="en-US" sz="2200" dirty="0">
                <a:solidFill>
                  <a:srgbClr val="7030A0"/>
                </a:solidFill>
              </a:rPr>
              <a:t>invested joint action requests</a:t>
            </a:r>
            <a:r>
              <a:rPr lang="en-US" sz="2200" dirty="0"/>
              <a:t>:</a:t>
            </a:r>
          </a:p>
          <a:p>
            <a:pPr marL="0" indent="0" defTabSz="91440">
              <a:buNone/>
            </a:pPr>
            <a:r>
              <a:rPr lang="en-US" sz="2200" dirty="0"/>
              <a:t>(21)		</a:t>
            </a:r>
            <a:r>
              <a:rPr lang="en-US" sz="2200" dirty="0" err="1"/>
              <a:t>Poexali</a:t>
            </a:r>
            <a:r>
              <a:rPr lang="en-US" sz="2200" dirty="0"/>
              <a:t>							</a:t>
            </a:r>
            <a:r>
              <a:rPr lang="en-US" sz="2200" dirty="0" err="1"/>
              <a:t>na</a:t>
            </a:r>
            <a:r>
              <a:rPr lang="en-US" sz="2200" dirty="0"/>
              <a:t>		</a:t>
            </a:r>
            <a:r>
              <a:rPr lang="en-US" sz="2200" dirty="0" err="1"/>
              <a:t>stan</a:t>
            </a:r>
            <a:r>
              <a:rPr lang="en-US" sz="2200" baseline="-25000" dirty="0" err="1"/>
              <a:t>Q</a:t>
            </a:r>
            <a:r>
              <a:rPr lang="en-US" sz="2200" dirty="0" err="1"/>
              <a:t>ciju</a:t>
            </a:r>
            <a:r>
              <a:rPr lang="en-US" sz="2200" baseline="-25000" dirty="0" err="1"/>
              <a:t>L</a:t>
            </a:r>
            <a:r>
              <a:rPr lang="en-US" sz="2200" baseline="-25000" dirty="0"/>
              <a:t>-L%</a:t>
            </a:r>
            <a:r>
              <a:rPr lang="en-US" sz="2200" dirty="0"/>
              <a:t>?</a:t>
            </a:r>
          </a:p>
          <a:p>
            <a:pPr marL="0" indent="0" defTabSz="91440">
              <a:spcBef>
                <a:spcPts val="0"/>
              </a:spcBef>
              <a:buNone/>
            </a:pPr>
            <a:r>
              <a:rPr lang="en-US" sz="2200" dirty="0"/>
              <a:t>						go.PAST.PL		on		</a:t>
            </a:r>
            <a:r>
              <a:rPr lang="en-US" sz="2200" dirty="0" err="1"/>
              <a:t>station.ACC</a:t>
            </a:r>
            <a:endParaRPr lang="en-US" sz="2200" dirty="0"/>
          </a:p>
          <a:p>
            <a:pPr marL="0" indent="0" defTabSz="91440">
              <a:spcBef>
                <a:spcPts val="0"/>
              </a:spcBef>
              <a:buNone/>
            </a:pPr>
            <a:r>
              <a:rPr lang="en-US" sz="2200" dirty="0"/>
              <a:t>						‘Let’s go to the station[, shall we?]’</a:t>
            </a:r>
          </a:p>
          <a:p>
            <a:pPr marL="0" indent="0" defTabSz="91440">
              <a:buNone/>
            </a:pPr>
            <a:r>
              <a:rPr lang="en-US" sz="2200" dirty="0"/>
              <a:t>(22)		</a:t>
            </a:r>
            <a:r>
              <a:rPr lang="en-US" sz="2200" dirty="0" err="1"/>
              <a:t>Pojd</a:t>
            </a:r>
            <a:r>
              <a:rPr lang="ru-RU" sz="2200" dirty="0"/>
              <a:t>ё</a:t>
            </a:r>
            <a:r>
              <a:rPr lang="en-US" sz="2200" dirty="0"/>
              <a:t>m						</a:t>
            </a:r>
            <a:r>
              <a:rPr lang="en-US" sz="2200" dirty="0" err="1"/>
              <a:t>domoj</a:t>
            </a:r>
            <a:r>
              <a:rPr lang="en-US" sz="2200" baseline="-25000" dirty="0" err="1"/>
              <a:t>Q</a:t>
            </a:r>
            <a:r>
              <a:rPr lang="en-US" sz="2200" baseline="-25000" dirty="0"/>
              <a:t> L-L%</a:t>
            </a:r>
            <a:r>
              <a:rPr lang="en-US" sz="2200" dirty="0"/>
              <a:t>?</a:t>
            </a:r>
          </a:p>
          <a:p>
            <a:pPr marL="0" indent="0" defTabSz="91440">
              <a:spcBef>
                <a:spcPts val="0"/>
              </a:spcBef>
              <a:buNone/>
            </a:pPr>
            <a:r>
              <a:rPr lang="en-US" sz="2200" dirty="0"/>
              <a:t>						go.FUT.1PL		home</a:t>
            </a:r>
          </a:p>
          <a:p>
            <a:pPr marL="0" indent="0" defTabSz="91440">
              <a:spcBef>
                <a:spcPts val="0"/>
              </a:spcBef>
              <a:buNone/>
            </a:pPr>
            <a:r>
              <a:rPr lang="en-US" sz="2200" dirty="0"/>
              <a:t>						</a:t>
            </a:r>
            <a:r>
              <a:rPr lang="en-GB" sz="2200" dirty="0"/>
              <a:t>‘Let’s go home[, shall we?]’ (MURCO)</a:t>
            </a:r>
            <a:endParaRPr lang="en-US" sz="2200" dirty="0"/>
          </a:p>
        </p:txBody>
      </p:sp>
      <p:pic>
        <p:nvPicPr>
          <p:cNvPr id="8" name="home-fut1pl-q">
            <a:hlinkClick r:id="" action="ppaction://media"/>
            <a:extLst>
              <a:ext uri="{FF2B5EF4-FFF2-40B4-BE49-F238E27FC236}">
                <a16:creationId xmlns:a16="http://schemas.microsoft.com/office/drawing/2014/main" id="{408B932A-5D05-823C-5FFB-B63B1561058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285559" y="3530703"/>
            <a:ext cx="390161" cy="406400"/>
          </a:xfrm>
          <a:prstGeom prst="rect">
            <a:avLst/>
          </a:prstGeom>
        </p:spPr>
      </p:pic>
      <p:pic>
        <p:nvPicPr>
          <p:cNvPr id="9" name="station-past1pl-q">
            <a:hlinkClick r:id="" action="ppaction://media"/>
            <a:extLst>
              <a:ext uri="{FF2B5EF4-FFF2-40B4-BE49-F238E27FC236}">
                <a16:creationId xmlns:a16="http://schemas.microsoft.com/office/drawing/2014/main" id="{0197149E-FF69-B32A-1F25-234ADAD80189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832087" y="2466703"/>
            <a:ext cx="390161" cy="4064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E500D09A-5550-4FCC-0C10-246B155F4F18}"/>
              </a:ext>
            </a:extLst>
          </p:cNvPr>
          <p:cNvSpPr txBox="1">
            <a:spLocks/>
          </p:cNvSpPr>
          <p:nvPr/>
        </p:nvSpPr>
        <p:spPr>
          <a:xfrm>
            <a:off x="838200" y="134711"/>
            <a:ext cx="10515600" cy="10042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1PL joint action requests with sentence-final focus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2343FA9-392A-77CE-7DC3-D6287CD12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2E1A8-F9E5-40EC-91A8-1269AD87173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266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aph of a waveform&#10;&#10;Description automatically generated with medium confidence">
            <a:extLst>
              <a:ext uri="{FF2B5EF4-FFF2-40B4-BE49-F238E27FC236}">
                <a16:creationId xmlns:a16="http://schemas.microsoft.com/office/drawing/2014/main" id="{FF910C51-B35A-3E77-446B-1768196EAB9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1673" y="2929176"/>
            <a:ext cx="4546741" cy="18288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138918"/>
            <a:ext cx="10515599" cy="5038045"/>
          </a:xfrm>
        </p:spPr>
        <p:txBody>
          <a:bodyPr>
            <a:normAutofit lnSpcReduction="10000"/>
          </a:bodyPr>
          <a:lstStyle/>
          <a:p>
            <a:pPr marL="0" indent="0" defTabSz="182880">
              <a:buNone/>
            </a:pPr>
            <a:r>
              <a:rPr lang="de-DE" sz="2200" dirty="0"/>
              <a:t>OK </a:t>
            </a:r>
            <a:r>
              <a:rPr lang="de-DE" sz="2200" dirty="0" err="1"/>
              <a:t>then</a:t>
            </a:r>
            <a:r>
              <a:rPr lang="de-DE" sz="2200" dirty="0"/>
              <a:t>, but </a:t>
            </a:r>
            <a:r>
              <a:rPr lang="de-DE" sz="2200" dirty="0" err="1"/>
              <a:t>how</a:t>
            </a:r>
            <a:r>
              <a:rPr lang="de-DE" sz="2200" dirty="0"/>
              <a:t> do </a:t>
            </a:r>
            <a:r>
              <a:rPr lang="de-DE" sz="2200" dirty="0" err="1"/>
              <a:t>we</a:t>
            </a:r>
            <a:r>
              <a:rPr lang="de-DE" sz="2200" dirty="0"/>
              <a:t> </a:t>
            </a:r>
            <a:r>
              <a:rPr lang="de-DE" sz="2200" dirty="0" err="1"/>
              <a:t>make</a:t>
            </a:r>
            <a:r>
              <a:rPr lang="de-DE" sz="2200" dirty="0"/>
              <a:t> </a:t>
            </a:r>
            <a:r>
              <a:rPr lang="en-US" sz="2200" dirty="0">
                <a:solidFill>
                  <a:srgbClr val="FF1493"/>
                </a:solidFill>
              </a:rPr>
              <a:t>disinterested suggestions </a:t>
            </a:r>
            <a:r>
              <a:rPr lang="en-US" sz="2200" dirty="0"/>
              <a:t>in Russian?</a:t>
            </a:r>
          </a:p>
          <a:p>
            <a:pPr marL="0" indent="0" defTabSz="182880">
              <a:buNone/>
            </a:pPr>
            <a:r>
              <a:rPr lang="en-US" sz="2200" dirty="0"/>
              <a:t>Russian does have English-style rising declaratives, although they are ostensibly much less frequent and might have a more limited range of uses:</a:t>
            </a:r>
          </a:p>
          <a:p>
            <a:pPr marL="0" indent="0" defTabSz="91440">
              <a:buNone/>
            </a:pPr>
            <a:r>
              <a:rPr lang="en-US" sz="2200" dirty="0"/>
              <a:t>(23)		Ty																		</a:t>
            </a:r>
            <a:r>
              <a:rPr lang="en-US" sz="2200" dirty="0" err="1"/>
              <a:t>nalil</a:t>
            </a:r>
            <a:r>
              <a:rPr lang="en-US" sz="2200" dirty="0"/>
              <a:t>																	</a:t>
            </a:r>
            <a:r>
              <a:rPr lang="en-US" sz="2200" dirty="0" err="1"/>
              <a:t>mne</a:t>
            </a:r>
            <a:r>
              <a:rPr lang="en-US" sz="2200" dirty="0"/>
              <a:t>						</a:t>
            </a:r>
            <a:r>
              <a:rPr lang="en-US" sz="2200" dirty="0" err="1"/>
              <a:t>glintvej</a:t>
            </a:r>
            <a:r>
              <a:rPr lang="en-US" sz="2200" baseline="-25000" dirty="0" err="1"/>
              <a:t>L</a:t>
            </a:r>
            <a:r>
              <a:rPr lang="en-US" sz="2200" baseline="-25000" dirty="0"/>
              <a:t>*</a:t>
            </a:r>
            <a:r>
              <a:rPr lang="en-US" sz="2200" dirty="0" err="1"/>
              <a:t>na</a:t>
            </a:r>
            <a:r>
              <a:rPr lang="en-US" sz="2200" baseline="-25000" dirty="0" err="1"/>
              <a:t>H</a:t>
            </a:r>
            <a:r>
              <a:rPr lang="en-US" sz="2200" baseline="-25000" dirty="0"/>
              <a:t>-H%</a:t>
            </a:r>
            <a:r>
              <a:rPr lang="en-US" sz="2200" dirty="0"/>
              <a:t>?</a:t>
            </a:r>
          </a:p>
          <a:p>
            <a:pPr marL="0" indent="0" defTabSz="91440">
              <a:spcBef>
                <a:spcPts val="0"/>
              </a:spcBef>
              <a:buNone/>
            </a:pPr>
            <a:r>
              <a:rPr lang="en-US" sz="2200" dirty="0"/>
              <a:t>						you.SG/T.NOM		</a:t>
            </a:r>
            <a:r>
              <a:rPr lang="en-US" sz="2200" dirty="0" err="1"/>
              <a:t>pour.PAST.SG.M</a:t>
            </a:r>
            <a:r>
              <a:rPr lang="en-US" sz="2200" dirty="0"/>
              <a:t>		me.DAT		mulled-</a:t>
            </a:r>
            <a:r>
              <a:rPr lang="en-US" sz="2200" dirty="0" err="1"/>
              <a:t>wine.PART</a:t>
            </a:r>
            <a:endParaRPr lang="en-US" sz="2200" dirty="0"/>
          </a:p>
          <a:p>
            <a:pPr marL="0" indent="0" defTabSz="91440">
              <a:spcBef>
                <a:spcPts val="0"/>
              </a:spcBef>
              <a:buNone/>
            </a:pPr>
            <a:r>
              <a:rPr lang="en-US" sz="2200" dirty="0"/>
              <a:t>						‘You poured me mulled wine?’</a:t>
            </a:r>
          </a:p>
          <a:p>
            <a:pPr marL="0" indent="0" defTabSz="182880">
              <a:buNone/>
            </a:pPr>
            <a:endParaRPr lang="en-GB" sz="2200" dirty="0"/>
          </a:p>
          <a:p>
            <a:pPr marL="0" indent="0" defTabSz="182880">
              <a:buNone/>
            </a:pPr>
            <a:endParaRPr lang="en-GB" sz="2200" dirty="0"/>
          </a:p>
          <a:p>
            <a:pPr marL="0" indent="0" defTabSz="182880">
              <a:buNone/>
            </a:pPr>
            <a:endParaRPr lang="en-GB" sz="2200" dirty="0"/>
          </a:p>
          <a:p>
            <a:pPr marL="0" indent="0" defTabSz="182880">
              <a:buNone/>
            </a:pPr>
            <a:endParaRPr lang="en-GB" sz="2200" dirty="0"/>
          </a:p>
          <a:p>
            <a:pPr marL="0" indent="0" defTabSz="182880">
              <a:buNone/>
            </a:pPr>
            <a:r>
              <a:rPr lang="en-GB" sz="2200" dirty="0"/>
              <a:t>There is some overlap in uses between Q-Peak-marked explanation-seeking YNQs like (</a:t>
            </a:r>
            <a:r>
              <a:rPr lang="en-US" sz="2200" dirty="0"/>
              <a:t>19</a:t>
            </a:r>
            <a:r>
              <a:rPr lang="en-GB" sz="2200" dirty="0"/>
              <a:t>) and rising declaratives like (23), but there are also some differences—e.g., only the latter can be used as an </a:t>
            </a:r>
            <a:r>
              <a:rPr lang="en-GB" sz="2200" dirty="0">
                <a:solidFill>
                  <a:srgbClr val="92D050"/>
                </a:solidFill>
              </a:rPr>
              <a:t>echo question </a:t>
            </a:r>
            <a:r>
              <a:rPr lang="en-GB" sz="2200" dirty="0"/>
              <a:t>in response to ‘I poured you mulled wine’ (same for the English translations ‘Did you pour me mulled wine?’ vs. ‘You poured me mulled wine?’)</a:t>
            </a:r>
            <a:endParaRPr lang="en-US" sz="2200" dirty="0"/>
          </a:p>
        </p:txBody>
      </p:sp>
      <p:pic>
        <p:nvPicPr>
          <p:cNvPr id="6" name="pour-rise">
            <a:hlinkClick r:id="" action="ppaction://media"/>
            <a:extLst>
              <a:ext uri="{FF2B5EF4-FFF2-40B4-BE49-F238E27FC236}">
                <a16:creationId xmlns:a16="http://schemas.microsoft.com/office/drawing/2014/main" id="{95728177-1FDB-A172-711E-02F21088344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06942" y="2143125"/>
            <a:ext cx="406400" cy="4064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E4243088-CF48-79FB-3757-BB92026F5101}"/>
              </a:ext>
            </a:extLst>
          </p:cNvPr>
          <p:cNvSpPr txBox="1">
            <a:spLocks/>
          </p:cNvSpPr>
          <p:nvPr/>
        </p:nvSpPr>
        <p:spPr>
          <a:xfrm>
            <a:off x="838200" y="134711"/>
            <a:ext cx="10515600" cy="10042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Rising contour in suggestions?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9C628CB-4E19-2B34-4B75-D8C3C71C8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2E1A8-F9E5-40EC-91A8-1269AD87173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737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graph of a sound wave&#10;&#10;Description automatically generated with medium confidence">
            <a:extLst>
              <a:ext uri="{FF2B5EF4-FFF2-40B4-BE49-F238E27FC236}">
                <a16:creationId xmlns:a16="http://schemas.microsoft.com/office/drawing/2014/main" id="{F0AF964C-79D7-2DC4-1798-DB865D8BE20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347" y="4756896"/>
            <a:ext cx="5001415" cy="201168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38918"/>
            <a:ext cx="10515600" cy="5038045"/>
          </a:xfrm>
        </p:spPr>
        <p:txBody>
          <a:bodyPr>
            <a:normAutofit/>
          </a:bodyPr>
          <a:lstStyle/>
          <a:p>
            <a:pPr marL="0" indent="0" defTabSz="182880">
              <a:buNone/>
            </a:pPr>
            <a:r>
              <a:rPr lang="en-US" sz="2200" dirty="0"/>
              <a:t>Can we use this rising contour in </a:t>
            </a:r>
            <a:r>
              <a:rPr lang="en-US" sz="2200" dirty="0">
                <a:solidFill>
                  <a:srgbClr val="FF1493"/>
                </a:solidFill>
              </a:rPr>
              <a:t>disinterested suggestions</a:t>
            </a:r>
            <a:r>
              <a:rPr lang="en-US" sz="2200" dirty="0"/>
              <a:t>, e.g., with imperatives?</a:t>
            </a:r>
          </a:p>
          <a:p>
            <a:pPr marL="0" indent="0" defTabSz="182880">
              <a:buNone/>
            </a:pPr>
            <a:r>
              <a:rPr lang="en-US" sz="2200" dirty="0"/>
              <a:t>🤷‍♀️</a:t>
            </a:r>
          </a:p>
          <a:p>
            <a:pPr marL="0" indent="0" defTabSz="182880">
              <a:buNone/>
            </a:pPr>
            <a:r>
              <a:rPr lang="en-US" sz="2200" dirty="0"/>
              <a:t>I can somewhat accept them in some contexts, but it might be an influence from English; I haven’t found any </a:t>
            </a:r>
            <a:r>
              <a:rPr lang="en-US" sz="2200" dirty="0" err="1"/>
              <a:t>exx</a:t>
            </a:r>
            <a:r>
              <a:rPr lang="en-US" sz="2200" dirty="0"/>
              <a:t> like this in the MURCO corpus yet (but such </a:t>
            </a:r>
            <a:r>
              <a:rPr lang="en-US" sz="2200" dirty="0">
                <a:solidFill>
                  <a:srgbClr val="FF1493"/>
                </a:solidFill>
              </a:rPr>
              <a:t>disinterested suggestions</a:t>
            </a:r>
            <a:r>
              <a:rPr lang="en-US" sz="2200" dirty="0"/>
              <a:t> seem in general uncommon, unlike </a:t>
            </a:r>
            <a:r>
              <a:rPr lang="en-US" sz="2200" dirty="0">
                <a:solidFill>
                  <a:srgbClr val="7030A0"/>
                </a:solidFill>
              </a:rPr>
              <a:t>friendly, but invested requests</a:t>
            </a:r>
            <a:r>
              <a:rPr lang="en-US" sz="2200" dirty="0"/>
              <a:t>)</a:t>
            </a:r>
          </a:p>
          <a:p>
            <a:pPr marL="0" indent="0" defTabSz="91440">
              <a:buNone/>
            </a:pPr>
            <a:r>
              <a:rPr lang="en-US" sz="2200" dirty="0"/>
              <a:t>(24)		A:		‘What should I do while I’m waiting for you?’	</a:t>
            </a:r>
          </a:p>
          <a:p>
            <a:pPr marL="0" indent="0" defTabSz="91440">
              <a:spcBef>
                <a:spcPts val="0"/>
              </a:spcBef>
              <a:buNone/>
            </a:pPr>
            <a:r>
              <a:rPr lang="en-US" sz="2200" dirty="0"/>
              <a:t>						B:		Da														</a:t>
            </a:r>
            <a:r>
              <a:rPr lang="en-US" sz="2200" dirty="0" err="1"/>
              <a:t>mne</a:t>
            </a:r>
            <a:r>
              <a:rPr lang="en-US" sz="2200" dirty="0"/>
              <a:t>						bez								</a:t>
            </a:r>
            <a:r>
              <a:rPr lang="en-US" sz="2200" dirty="0" err="1"/>
              <a:t>raznicy</a:t>
            </a:r>
            <a:r>
              <a:rPr lang="en-US" sz="2200" dirty="0"/>
              <a:t>.										</a:t>
            </a:r>
          </a:p>
          <a:p>
            <a:pPr marL="0" indent="0" defTabSz="91440">
              <a:spcBef>
                <a:spcPts val="0"/>
              </a:spcBef>
              <a:buNone/>
            </a:pPr>
            <a:r>
              <a:rPr lang="en-US" sz="2200" dirty="0"/>
              <a:t>										PRT-AVDERS		me.DAT		without			</a:t>
            </a:r>
            <a:r>
              <a:rPr lang="en-US" sz="2200" dirty="0" err="1"/>
              <a:t>difference.GEN</a:t>
            </a:r>
            <a:r>
              <a:rPr lang="en-US" sz="2200" dirty="0"/>
              <a:t>		</a:t>
            </a:r>
          </a:p>
          <a:p>
            <a:pPr marL="0" indent="0" defTabSz="91440">
              <a:spcBef>
                <a:spcPts val="0"/>
              </a:spcBef>
              <a:buNone/>
            </a:pPr>
            <a:r>
              <a:rPr lang="en-US" sz="2200" dirty="0"/>
              <a:t>										??	</a:t>
            </a:r>
            <a:r>
              <a:rPr lang="en-US" sz="2200" dirty="0" err="1"/>
              <a:t>Nalej</a:t>
            </a:r>
            <a:r>
              <a:rPr lang="en-US" sz="2200" dirty="0"/>
              <a:t>															</a:t>
            </a:r>
            <a:r>
              <a:rPr lang="en-US" sz="2200" dirty="0" err="1"/>
              <a:t>sebe</a:t>
            </a:r>
            <a:r>
              <a:rPr lang="en-US" sz="2200" dirty="0"/>
              <a:t>							</a:t>
            </a:r>
            <a:r>
              <a:rPr lang="en-US" sz="2200" dirty="0" err="1"/>
              <a:t>glintvej</a:t>
            </a:r>
            <a:r>
              <a:rPr lang="en-US" sz="2200" baseline="-25000" dirty="0" err="1"/>
              <a:t>L</a:t>
            </a:r>
            <a:r>
              <a:rPr lang="en-US" sz="2200" baseline="-25000" dirty="0"/>
              <a:t>*</a:t>
            </a:r>
            <a:r>
              <a:rPr lang="en-US" sz="2200" dirty="0" err="1"/>
              <a:t>na</a:t>
            </a:r>
            <a:r>
              <a:rPr lang="en-US" sz="2200" baseline="-25000" dirty="0" err="1"/>
              <a:t>H</a:t>
            </a:r>
            <a:r>
              <a:rPr lang="en-US" sz="2200" baseline="-25000" dirty="0"/>
              <a:t>-H%</a:t>
            </a:r>
            <a:r>
              <a:rPr lang="en-US" sz="2200" dirty="0"/>
              <a:t>?</a:t>
            </a:r>
          </a:p>
          <a:p>
            <a:pPr marL="0" indent="0" defTabSz="91440">
              <a:spcBef>
                <a:spcPts val="0"/>
              </a:spcBef>
              <a:buNone/>
            </a:pPr>
            <a:r>
              <a:rPr lang="en-US" sz="2200" dirty="0"/>
              <a:t>													pour.IMP.2SG/T		self.DAT		mulled-</a:t>
            </a:r>
            <a:r>
              <a:rPr lang="en-US" sz="2200" dirty="0" err="1"/>
              <a:t>wine.PART</a:t>
            </a:r>
            <a:endParaRPr lang="en-US" sz="2200" dirty="0"/>
          </a:p>
          <a:p>
            <a:pPr marL="0" indent="0" defTabSz="91440">
              <a:spcBef>
                <a:spcPts val="0"/>
              </a:spcBef>
              <a:buNone/>
            </a:pPr>
            <a:r>
              <a:rPr lang="en-US" sz="2200" dirty="0"/>
              <a:t>										Intended: ‘I don’t care. Pour yourself mulled wine?’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1FDEEF5-7926-ED77-7E00-51934922739E}"/>
              </a:ext>
            </a:extLst>
          </p:cNvPr>
          <p:cNvSpPr txBox="1">
            <a:spLocks/>
          </p:cNvSpPr>
          <p:nvPr/>
        </p:nvSpPr>
        <p:spPr>
          <a:xfrm>
            <a:off x="838200" y="134711"/>
            <a:ext cx="10515600" cy="10042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Rising contour in suggestions?</a:t>
            </a:r>
          </a:p>
        </p:txBody>
      </p:sp>
      <p:pic>
        <p:nvPicPr>
          <p:cNvPr id="11" name="mulledwine-imp-rise">
            <a:hlinkClick r:id="" action="ppaction://media"/>
            <a:extLst>
              <a:ext uri="{FF2B5EF4-FFF2-40B4-BE49-F238E27FC236}">
                <a16:creationId xmlns:a16="http://schemas.microsoft.com/office/drawing/2014/main" id="{DF7276C3-B573-AB33-D432-919A39C1F77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271728" y="3948545"/>
            <a:ext cx="406400" cy="4064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9E183B0-D41D-E651-42EB-1438110C93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2E1A8-F9E5-40EC-91A8-1269AD87173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519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3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-up of a graph&#10;&#10;Description automatically generated">
            <a:extLst>
              <a:ext uri="{FF2B5EF4-FFF2-40B4-BE49-F238E27FC236}">
                <a16:creationId xmlns:a16="http://schemas.microsoft.com/office/drawing/2014/main" id="{B7F11441-467D-47C2-1986-AFD323205DE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8526" y="2790676"/>
            <a:ext cx="5456090" cy="1645920"/>
          </a:xfrm>
          <a:prstGeom prst="rect">
            <a:avLst/>
          </a:prstGeom>
        </p:spPr>
      </p:pic>
      <p:pic>
        <p:nvPicPr>
          <p:cNvPr id="12" name="Picture 11" descr="A close-up of a sound wave&#10;&#10;Description automatically generated">
            <a:extLst>
              <a:ext uri="{FF2B5EF4-FFF2-40B4-BE49-F238E27FC236}">
                <a16:creationId xmlns:a16="http://schemas.microsoft.com/office/drawing/2014/main" id="{D894522B-5EDD-7A6F-1738-48D00239448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1732" y="1275835"/>
            <a:ext cx="4092068" cy="164592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38918"/>
            <a:ext cx="10515600" cy="5038045"/>
          </a:xfrm>
        </p:spPr>
        <p:txBody>
          <a:bodyPr>
            <a:normAutofit fontScale="92500" lnSpcReduction="20000"/>
          </a:bodyPr>
          <a:lstStyle/>
          <a:p>
            <a:pPr marL="0" indent="0" defTabSz="182880">
              <a:buNone/>
            </a:pPr>
            <a:r>
              <a:rPr lang="en-US" sz="2200" dirty="0"/>
              <a:t>A more natural way to produce </a:t>
            </a:r>
            <a:r>
              <a:rPr lang="en-US" sz="2200" dirty="0">
                <a:solidFill>
                  <a:srgbClr val="FF1493"/>
                </a:solidFill>
              </a:rPr>
              <a:t>disinterested suggestions </a:t>
            </a:r>
            <a:r>
              <a:rPr lang="en-US" sz="2200" dirty="0"/>
              <a:t>is with a </a:t>
            </a:r>
            <a:r>
              <a:rPr lang="en-US" sz="2200" dirty="0">
                <a:highlight>
                  <a:srgbClr val="78CDE6"/>
                </a:highlight>
              </a:rPr>
              <a:t>mid-plateau contour</a:t>
            </a:r>
            <a:r>
              <a:rPr lang="en-US" sz="2200" dirty="0"/>
              <a:t>:</a:t>
            </a:r>
          </a:p>
          <a:p>
            <a:pPr marL="0" indent="0" defTabSz="91440">
              <a:buNone/>
            </a:pPr>
            <a:r>
              <a:rPr lang="en-US" sz="2200" dirty="0"/>
              <a:t>(25)		A:		‘What should I do while I’m waiting for you?’</a:t>
            </a:r>
          </a:p>
          <a:p>
            <a:pPr marL="0" indent="0" defTabSz="91440">
              <a:spcBef>
                <a:spcPts val="0"/>
              </a:spcBef>
              <a:buNone/>
            </a:pPr>
            <a:r>
              <a:rPr lang="en-US" sz="2200" dirty="0"/>
              <a:t>						B:		Da													</a:t>
            </a:r>
            <a:r>
              <a:rPr lang="en-US" sz="2200" dirty="0" err="1"/>
              <a:t>mne</a:t>
            </a:r>
            <a:r>
              <a:rPr lang="en-US" sz="2200" dirty="0"/>
              <a:t>					bez								</a:t>
            </a:r>
            <a:r>
              <a:rPr lang="en-US" sz="2200" dirty="0" err="1"/>
              <a:t>raznicy</a:t>
            </a:r>
            <a:r>
              <a:rPr lang="en-US" sz="2200" dirty="0"/>
              <a:t>.										</a:t>
            </a:r>
          </a:p>
          <a:p>
            <a:pPr marL="0" indent="0" defTabSz="91440">
              <a:spcBef>
                <a:spcPts val="0"/>
              </a:spcBef>
              <a:buNone/>
            </a:pPr>
            <a:r>
              <a:rPr lang="en-US" sz="2200" dirty="0"/>
              <a:t>										PRT-AVDERS		me.DAT		without			</a:t>
            </a:r>
            <a:r>
              <a:rPr lang="en-US" sz="2200" dirty="0" err="1"/>
              <a:t>difference.GEN</a:t>
            </a:r>
            <a:r>
              <a:rPr lang="en-US" sz="2200" dirty="0"/>
              <a:t> 				</a:t>
            </a:r>
          </a:p>
          <a:p>
            <a:pPr marL="0" indent="0" defTabSz="91440">
              <a:spcBef>
                <a:spcPts val="0"/>
              </a:spcBef>
              <a:buNone/>
            </a:pPr>
            <a:r>
              <a:rPr lang="en-US" sz="2200" dirty="0"/>
              <a:t>										</a:t>
            </a:r>
            <a:r>
              <a:rPr lang="en-US" sz="2200" dirty="0" err="1"/>
              <a:t>Nalej</a:t>
            </a:r>
            <a:r>
              <a:rPr lang="en-US" sz="2200" dirty="0"/>
              <a:t>														</a:t>
            </a:r>
            <a:r>
              <a:rPr lang="en-US" sz="2200" dirty="0" err="1"/>
              <a:t>sebe</a:t>
            </a:r>
            <a:r>
              <a:rPr lang="en-US" sz="2200" dirty="0"/>
              <a:t>					</a:t>
            </a:r>
            <a:r>
              <a:rPr lang="en-US" sz="2200" dirty="0" err="1"/>
              <a:t>glintvej</a:t>
            </a:r>
            <a:r>
              <a:rPr lang="en-US" sz="2200" baseline="-25000" dirty="0" err="1"/>
              <a:t>L</a:t>
            </a:r>
            <a:r>
              <a:rPr lang="en-US" sz="2200" baseline="-25000" dirty="0"/>
              <a:t>*</a:t>
            </a:r>
            <a:r>
              <a:rPr lang="en-US" sz="2200" dirty="0" err="1"/>
              <a:t>na</a:t>
            </a:r>
            <a:r>
              <a:rPr lang="en-US" sz="2200" baseline="-25000" dirty="0" err="1"/>
              <a:t>H</a:t>
            </a:r>
            <a:r>
              <a:rPr lang="en-US" sz="2200" baseline="-25000" dirty="0"/>
              <a:t>-L%</a:t>
            </a:r>
            <a:r>
              <a:rPr lang="en-US" sz="2200" dirty="0"/>
              <a:t>...</a:t>
            </a:r>
          </a:p>
          <a:p>
            <a:pPr marL="0" indent="0" defTabSz="91440">
              <a:spcBef>
                <a:spcPts val="0"/>
              </a:spcBef>
              <a:buNone/>
            </a:pPr>
            <a:r>
              <a:rPr lang="en-US" sz="2200" dirty="0"/>
              <a:t>										pour.IMP.2SG/T		self.DAT		mulled-</a:t>
            </a:r>
            <a:r>
              <a:rPr lang="en-US" sz="2200" dirty="0" err="1"/>
              <a:t>wine.PART</a:t>
            </a:r>
            <a:endParaRPr lang="en-US" sz="2200" dirty="0"/>
          </a:p>
          <a:p>
            <a:pPr marL="0" indent="0" defTabSz="91440">
              <a:spcBef>
                <a:spcPts val="0"/>
              </a:spcBef>
              <a:buNone/>
            </a:pPr>
            <a:r>
              <a:rPr lang="en-US" sz="2200" dirty="0"/>
              <a:t>										‘I don’t know… Pour yourself mulled wine...’</a:t>
            </a:r>
          </a:p>
          <a:p>
            <a:pPr marL="0" indent="0" defTabSz="91440">
              <a:buNone/>
            </a:pPr>
            <a:r>
              <a:rPr lang="en-US" sz="2200" dirty="0"/>
              <a:t>(26)		Nu			ty																tam				</a:t>
            </a:r>
            <a:r>
              <a:rPr lang="en-US" sz="2200" dirty="0" err="1"/>
              <a:t>svari</a:t>
            </a:r>
            <a:r>
              <a:rPr lang="de-DE" sz="2200" baseline="-25000" dirty="0"/>
              <a:t>L</a:t>
            </a:r>
            <a:r>
              <a:rPr lang="en-US" sz="2200" baseline="-25000" dirty="0"/>
              <a:t>+H*</a:t>
            </a:r>
            <a:r>
              <a:rPr lang="en-US" sz="2200" dirty="0"/>
              <a:t>									</a:t>
            </a:r>
          </a:p>
          <a:p>
            <a:pPr marL="0" indent="0" defTabSz="91440">
              <a:spcBef>
                <a:spcPts val="0"/>
              </a:spcBef>
              <a:buNone/>
            </a:pPr>
            <a:r>
              <a:rPr lang="en-US" sz="2200" dirty="0"/>
              <a:t>						well		you.SG/T.NOM		there		boil.IMP.2SG/T				</a:t>
            </a:r>
          </a:p>
          <a:p>
            <a:pPr marL="0" indent="0" defTabSz="91440">
              <a:spcBef>
                <a:spcPts val="0"/>
              </a:spcBef>
              <a:buNone/>
            </a:pPr>
            <a:r>
              <a:rPr lang="en-US" sz="2200" dirty="0"/>
              <a:t>						</a:t>
            </a:r>
            <a:r>
              <a:rPr lang="en-US" sz="2200" dirty="0" err="1"/>
              <a:t>kakuju</a:t>
            </a:r>
            <a:r>
              <a:rPr lang="en-US" sz="2200" dirty="0"/>
              <a:t>-nit’	</a:t>
            </a:r>
            <a:r>
              <a:rPr lang="en-US" sz="2200" dirty="0" err="1"/>
              <a:t>ka</a:t>
            </a:r>
            <a:r>
              <a:rPr lang="en-US" sz="2200" baseline="-25000" dirty="0" err="1"/>
              <a:t>L</a:t>
            </a:r>
            <a:r>
              <a:rPr lang="en-US" sz="2200" baseline="-25000" dirty="0"/>
              <a:t>*</a:t>
            </a:r>
            <a:r>
              <a:rPr lang="en-US" sz="2200" dirty="0" err="1"/>
              <a:t>šu</a:t>
            </a:r>
            <a:r>
              <a:rPr lang="en-US" sz="2200" dirty="0"/>
              <a:t>,									</a:t>
            </a:r>
            <a:r>
              <a:rPr lang="en-US" sz="2200" dirty="0" err="1"/>
              <a:t>čto</a:t>
            </a:r>
            <a:r>
              <a:rPr lang="en-US" sz="2200" dirty="0"/>
              <a:t>					li,		</a:t>
            </a:r>
            <a:r>
              <a:rPr lang="en-US" sz="2200" dirty="0" err="1"/>
              <a:t>sebe</a:t>
            </a:r>
            <a:r>
              <a:rPr lang="en-US" sz="2200" baseline="-25000" dirty="0" err="1"/>
              <a:t>H</a:t>
            </a:r>
            <a:r>
              <a:rPr lang="en-US" sz="2200" baseline="-25000" dirty="0"/>
              <a:t>-L%</a:t>
            </a:r>
            <a:r>
              <a:rPr lang="en-US" sz="2200" dirty="0"/>
              <a:t>...</a:t>
            </a:r>
          </a:p>
          <a:p>
            <a:pPr marL="0" indent="0" defTabSz="91440">
              <a:spcBef>
                <a:spcPts val="0"/>
              </a:spcBef>
              <a:buNone/>
            </a:pPr>
            <a:r>
              <a:rPr lang="en-US" sz="2200" dirty="0"/>
              <a:t>						</a:t>
            </a:r>
            <a:r>
              <a:rPr lang="en-US" sz="2200" dirty="0" err="1"/>
              <a:t>some.ACC</a:t>
            </a:r>
            <a:r>
              <a:rPr lang="en-US" sz="2200" dirty="0"/>
              <a:t> 	</a:t>
            </a:r>
            <a:r>
              <a:rPr lang="en-US" sz="2200" dirty="0" err="1"/>
              <a:t>porridge.ACC</a:t>
            </a:r>
            <a:r>
              <a:rPr lang="en-US" sz="2200" dirty="0"/>
              <a:t>		WHAT		LI		self.DAT</a:t>
            </a:r>
          </a:p>
          <a:p>
            <a:pPr marL="0" indent="0" defTabSz="91440">
              <a:spcBef>
                <a:spcPts val="0"/>
              </a:spcBef>
              <a:buNone/>
            </a:pPr>
            <a:r>
              <a:rPr lang="en-US" sz="2200" dirty="0"/>
              <a:t>						‘Well, make yourself some porridge or something...’ </a:t>
            </a:r>
          </a:p>
          <a:p>
            <a:pPr marL="0" indent="0" defTabSz="91440">
              <a:spcBef>
                <a:spcPts val="0"/>
              </a:spcBef>
              <a:buNone/>
            </a:pPr>
            <a:r>
              <a:rPr lang="en-US" sz="2200" dirty="0"/>
              <a:t>						(MURCO)</a:t>
            </a:r>
          </a:p>
          <a:p>
            <a:pPr marL="0" indent="0" defTabSz="91440">
              <a:buNone/>
            </a:pPr>
            <a:r>
              <a:rPr lang="en-US" sz="2200" dirty="0"/>
              <a:t>Notes: </a:t>
            </a:r>
          </a:p>
          <a:p>
            <a:pPr defTabSz="91440"/>
            <a:r>
              <a:rPr lang="en-US" sz="2200" dirty="0"/>
              <a:t>Mid-plateaus often signal lack of speaker interest/involvement—cf. plateaus in “disinterested lists” (Beckman &amp; Ayers 1997 for English; also possible in Russian), downstepped plateaus in imperatives in English (Jeong &amp; </a:t>
            </a:r>
            <a:r>
              <a:rPr lang="en-US" sz="2200" dirty="0" err="1"/>
              <a:t>Condoravdi</a:t>
            </a:r>
            <a:r>
              <a:rPr lang="en-US" sz="2200" dirty="0"/>
              <a:t> 2017)</a:t>
            </a:r>
          </a:p>
          <a:p>
            <a:pPr defTabSz="91440"/>
            <a:r>
              <a:rPr lang="en-US" sz="2200" dirty="0"/>
              <a:t>These disinterested suggestions are presumably a special case of lists; note that, unlike English, Russian doesn’t use rising boundary contours in lists</a:t>
            </a:r>
            <a:endParaRPr lang="en-US" sz="1800" dirty="0"/>
          </a:p>
        </p:txBody>
      </p:sp>
      <p:pic>
        <p:nvPicPr>
          <p:cNvPr id="6" name="porridge-imp-plateau">
            <a:hlinkClick r:id="" action="ppaction://media"/>
            <a:extLst>
              <a:ext uri="{FF2B5EF4-FFF2-40B4-BE49-F238E27FC236}">
                <a16:creationId xmlns:a16="http://schemas.microsoft.com/office/drawing/2014/main" id="{64794E60-F109-A4D1-D569-50E5D030D00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025523" y="2921755"/>
            <a:ext cx="406400" cy="4064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B1E3E3F8-7A8A-5CB6-27B3-F78A350C73BC}"/>
              </a:ext>
            </a:extLst>
          </p:cNvPr>
          <p:cNvSpPr txBox="1">
            <a:spLocks/>
          </p:cNvSpPr>
          <p:nvPr/>
        </p:nvSpPr>
        <p:spPr>
          <a:xfrm>
            <a:off x="838200" y="134711"/>
            <a:ext cx="10515600" cy="10042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/>
              <a:t>Plateau contour in suggestions</a:t>
            </a:r>
            <a:endParaRPr lang="en-US" sz="3600" dirty="0"/>
          </a:p>
        </p:txBody>
      </p:sp>
      <p:pic>
        <p:nvPicPr>
          <p:cNvPr id="13" name="mulledwine-imp-plateau">
            <a:hlinkClick r:id="" action="ppaction://media"/>
            <a:extLst>
              <a:ext uri="{FF2B5EF4-FFF2-40B4-BE49-F238E27FC236}">
                <a16:creationId xmlns:a16="http://schemas.microsoft.com/office/drawing/2014/main" id="{6F96BDC0-3B91-E97F-79CC-25E827EA66B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431923" y="2167575"/>
            <a:ext cx="406400" cy="4064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DD029BA-FCF3-3512-40BD-CFB1AAB898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2E1A8-F9E5-40EC-91A8-1269AD87173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330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3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838200" y="688258"/>
            <a:ext cx="10515600" cy="54887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Intro</a:t>
            </a:r>
          </a:p>
          <a:p>
            <a:pPr marL="0" indent="0">
              <a:buNone/>
            </a:pPr>
            <a:r>
              <a:rPr lang="en-US" sz="2400" dirty="0"/>
              <a:t>Q-Peak in questions</a:t>
            </a:r>
          </a:p>
          <a:p>
            <a:pPr marL="0" indent="0">
              <a:buNone/>
            </a:pPr>
            <a:r>
              <a:rPr lang="en-US" sz="2400" dirty="0"/>
              <a:t>Q-Peak in invested requests</a:t>
            </a:r>
          </a:p>
          <a:p>
            <a:pPr marL="0" indent="0">
              <a:buNone/>
            </a:pPr>
            <a:r>
              <a:rPr lang="en-US" sz="2400" dirty="0"/>
              <a:t>No Q-Peak in disinterested suggestions</a:t>
            </a:r>
          </a:p>
          <a:p>
            <a:pPr marL="0" indent="0">
              <a:buNone/>
            </a:pPr>
            <a:r>
              <a:rPr lang="en-US" sz="2400" b="1" dirty="0"/>
              <a:t>What does the Q-Peak do?</a:t>
            </a:r>
          </a:p>
          <a:p>
            <a:pPr marL="0" indent="0">
              <a:buNone/>
            </a:pPr>
            <a:r>
              <a:rPr lang="en-US" sz="2400" dirty="0"/>
              <a:t>Outro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7BD9EE8-871F-D08E-99FA-A8B86625D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2E1A8-F9E5-40EC-91A8-1269AD87173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9237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38918"/>
            <a:ext cx="10515600" cy="5038045"/>
          </a:xfrm>
        </p:spPr>
        <p:txBody>
          <a:bodyPr>
            <a:normAutofit/>
          </a:bodyPr>
          <a:lstStyle/>
          <a:p>
            <a:pPr marL="0" indent="0" defTabSz="182880">
              <a:buNone/>
            </a:pPr>
            <a:r>
              <a:rPr lang="en-US" sz="2200" dirty="0"/>
              <a:t>Some of the meaning components a matrix question can have:</a:t>
            </a:r>
          </a:p>
          <a:p>
            <a:pPr marL="457200" indent="-457200" defTabSz="182880">
              <a:buFont typeface="Arial" panose="020B0604020202020204" pitchFamily="34" charset="0"/>
              <a:buAutoNum type="arabicPeriod"/>
            </a:pPr>
            <a:r>
              <a:rPr lang="en-US" sz="2200" dirty="0">
                <a:highlight>
                  <a:srgbClr val="78CDE6"/>
                </a:highlight>
              </a:rPr>
              <a:t>Creating a partition/raising an issue</a:t>
            </a:r>
            <a:r>
              <a:rPr lang="en-US" sz="2200" dirty="0"/>
              <a:t>; in YNQs: {</a:t>
            </a:r>
            <a:r>
              <a:rPr lang="en-US" sz="2200" i="1" dirty="0"/>
              <a:t>p</a:t>
            </a:r>
            <a:r>
              <a:rPr lang="en-US" sz="2200" dirty="0"/>
              <a:t>, ¬</a:t>
            </a:r>
            <a:r>
              <a:rPr lang="en-US" sz="2200" i="1" dirty="0"/>
              <a:t>p</a:t>
            </a:r>
            <a:r>
              <a:rPr lang="en-US" sz="2200" dirty="0"/>
              <a:t>} (e.g., {‘You poured me mulled wine’, ¬‘You poured me mulled wine’})—core component of interrogatives</a:t>
            </a:r>
          </a:p>
          <a:p>
            <a:pPr marL="457200" indent="-457200" defTabSz="182880">
              <a:buFont typeface="Arial" panose="020B0604020202020204" pitchFamily="34" charset="0"/>
              <a:buAutoNum type="arabicPeriod"/>
            </a:pPr>
            <a:r>
              <a:rPr lang="en-US" sz="2200" dirty="0">
                <a:highlight>
                  <a:srgbClr val="78CDE6"/>
                </a:highlight>
              </a:rPr>
              <a:t>Asking for a move from the addressee</a:t>
            </a:r>
            <a:r>
              <a:rPr lang="en-US" sz="2200" dirty="0"/>
              <a:t> </a:t>
            </a:r>
            <a:r>
              <a:rPr lang="en-US" sz="2200" dirty="0" err="1"/>
              <a:t>wrt</a:t>
            </a:r>
            <a:r>
              <a:rPr lang="en-US" sz="2200" dirty="0"/>
              <a:t> the prejacent, i.e., to respond to this issue—</a:t>
            </a:r>
            <a:r>
              <a:rPr lang="en-GB" sz="2200" dirty="0"/>
              <a:t>optional, i.e., it can arise pragmatically without being syntactically represented and is ostensibly absent in, e.g., conjectural and self-addressed questions</a:t>
            </a:r>
            <a:endParaRPr lang="en-US" sz="2200" dirty="0"/>
          </a:p>
          <a:p>
            <a:pPr marL="457200" indent="-457200" defTabSz="182880">
              <a:buAutoNum type="arabicPeriod"/>
            </a:pPr>
            <a:r>
              <a:rPr lang="en-US" sz="2200" dirty="0">
                <a:highlight>
                  <a:srgbClr val="78CDE6"/>
                </a:highlight>
              </a:rPr>
              <a:t>Focus</a:t>
            </a:r>
            <a:r>
              <a:rPr lang="en-US" sz="2200" dirty="0"/>
              <a:t>; in YNQs: signals how this issue fits into a larger discourse structure, specifically, its parent QUD (e.g., ‘What is the truth value of </a:t>
            </a:r>
            <a:r>
              <a:rPr lang="en-US" sz="2200" i="1" dirty="0"/>
              <a:t>p</a:t>
            </a:r>
            <a:r>
              <a:rPr lang="en-US" sz="2200" dirty="0"/>
              <a:t>?’; ‘What is the explanation for </a:t>
            </a:r>
            <a:r>
              <a:rPr lang="en-US" sz="2200" i="1" dirty="0"/>
              <a:t>s</a:t>
            </a:r>
            <a:r>
              <a:rPr lang="en-US" sz="2200" dirty="0"/>
              <a:t>?’; ‘Who called Nina?’)—not intrinsic to questions, but is still crucial for properly interpreting a question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AC49F8D-AC32-6520-6D83-083DDA737D01}"/>
              </a:ext>
            </a:extLst>
          </p:cNvPr>
          <p:cNvSpPr txBox="1">
            <a:spLocks/>
          </p:cNvSpPr>
          <p:nvPr/>
        </p:nvSpPr>
        <p:spPr>
          <a:xfrm>
            <a:off x="838200" y="134711"/>
            <a:ext cx="10515600" cy="10042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/>
              <a:t>Meaning components of questions</a:t>
            </a:r>
            <a:endParaRPr lang="en-US" sz="36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814A609-4C8E-AFCE-7C6B-01B1E421C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2E1A8-F9E5-40EC-91A8-1269AD87173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337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38918"/>
            <a:ext cx="10515600" cy="5038045"/>
          </a:xfrm>
        </p:spPr>
        <p:txBody>
          <a:bodyPr>
            <a:normAutofit/>
          </a:bodyPr>
          <a:lstStyle/>
          <a:p>
            <a:pPr defTabSz="182880"/>
            <a:r>
              <a:rPr lang="en-US" sz="2200" dirty="0"/>
              <a:t>Reminder: Q-Peak-marked </a:t>
            </a:r>
            <a:r>
              <a:rPr lang="en-US" sz="2200" dirty="0">
                <a:solidFill>
                  <a:srgbClr val="7030A0"/>
                </a:solidFill>
              </a:rPr>
              <a:t>invested requests</a:t>
            </a:r>
            <a:r>
              <a:rPr lang="en-US" sz="2200" dirty="0"/>
              <a:t> (move required) vs. #</a:t>
            </a:r>
            <a:r>
              <a:rPr lang="en-US" sz="2200" dirty="0">
                <a:solidFill>
                  <a:srgbClr val="FF1493"/>
                </a:solidFill>
              </a:rPr>
              <a:t>disinterested suggestions </a:t>
            </a:r>
            <a:r>
              <a:rPr lang="en-US" sz="2200" dirty="0"/>
              <a:t>(no move required)</a:t>
            </a:r>
          </a:p>
          <a:p>
            <a:pPr defTabSz="182880"/>
            <a:r>
              <a:rPr lang="en-US" sz="2200" dirty="0"/>
              <a:t>Proposal: I propose that </a:t>
            </a:r>
            <a:r>
              <a:rPr lang="en-US" sz="2200" dirty="0">
                <a:highlight>
                  <a:srgbClr val="78CDE6"/>
                </a:highlight>
              </a:rPr>
              <a:t>the Russian Q-Peak realizes component 2, i.e., asking for a move</a:t>
            </a:r>
            <a:r>
              <a:rPr lang="en-US" sz="2200" b="1" dirty="0"/>
              <a:t> </a:t>
            </a:r>
            <a:r>
              <a:rPr lang="en-US" sz="2200" dirty="0"/>
              <a:t>from the addressee </a:t>
            </a:r>
            <a:r>
              <a:rPr lang="en-US" sz="2200" dirty="0" err="1"/>
              <a:t>wrt</a:t>
            </a:r>
            <a:r>
              <a:rPr lang="en-US" sz="2200" dirty="0"/>
              <a:t> the prejacent (the shape of the Q-Peak itself)</a:t>
            </a:r>
            <a:r>
              <a:rPr lang="en-US" sz="2200" b="1" dirty="0"/>
              <a:t> </a:t>
            </a:r>
            <a:r>
              <a:rPr lang="en-US" sz="2200" dirty="0">
                <a:highlight>
                  <a:srgbClr val="78CDE6"/>
                </a:highlight>
              </a:rPr>
              <a:t>and component 3, i.e., focus</a:t>
            </a:r>
            <a:r>
              <a:rPr lang="en-US" sz="2200" b="1" dirty="0"/>
              <a:t> </a:t>
            </a:r>
            <a:r>
              <a:rPr lang="en-US" sz="2200" dirty="0"/>
              <a:t>(by virtue of being the main prominence of the utterance) </a:t>
            </a:r>
          </a:p>
          <a:p>
            <a:pPr lvl="1" defTabSz="182880"/>
            <a:r>
              <a:rPr lang="en-US" sz="2000" dirty="0"/>
              <a:t>Cf. Cantonese </a:t>
            </a:r>
            <a:r>
              <a:rPr lang="en-US" sz="2000" i="1" dirty="0"/>
              <a:t>ho2 </a:t>
            </a:r>
            <a:r>
              <a:rPr lang="en-US" sz="2000" dirty="0"/>
              <a:t>particles (Law et al. 2024)</a:t>
            </a:r>
          </a:p>
          <a:p>
            <a:pPr defTabSz="182880"/>
            <a:r>
              <a:rPr lang="en-US" sz="2200" dirty="0"/>
              <a:t>Additional evidence for this in the Appendix and Esipova &amp; </a:t>
            </a:r>
            <a:r>
              <a:rPr lang="en-US" sz="2200" dirty="0" err="1"/>
              <a:t>Korotkova</a:t>
            </a:r>
            <a:r>
              <a:rPr lang="en-US" sz="2200" dirty="0"/>
              <a:t> 2023, based on how </a:t>
            </a:r>
            <a:r>
              <a:rPr lang="en-US" sz="2200" i="1" dirty="0"/>
              <a:t>li </a:t>
            </a:r>
            <a:r>
              <a:rPr lang="en-US" sz="2200" dirty="0"/>
              <a:t>YNQs (which don’t and can’t have the Q-Peak!) compare to declarative string YNQs (e.g., the former can be used, </a:t>
            </a:r>
            <a:r>
              <a:rPr lang="en-US" sz="2200" dirty="0" err="1"/>
              <a:t>a.o.</a:t>
            </a:r>
            <a:r>
              <a:rPr lang="en-US" sz="2200" dirty="0"/>
              <a:t>, as conjectural or self-addressed questions, but the latter cannot) 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6EE088C-B02A-8139-509F-43F4C15B5753}"/>
              </a:ext>
            </a:extLst>
          </p:cNvPr>
          <p:cNvSpPr txBox="1">
            <a:spLocks/>
          </p:cNvSpPr>
          <p:nvPr/>
        </p:nvSpPr>
        <p:spPr>
          <a:xfrm>
            <a:off x="838200" y="134711"/>
            <a:ext cx="10515600" cy="10042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/>
              <a:t>What does the Q-Peak do?</a:t>
            </a:r>
            <a:endParaRPr lang="en-US" sz="36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7309207-287E-212B-9732-561BBE118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2E1A8-F9E5-40EC-91A8-1269AD87173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756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38918"/>
            <a:ext cx="10515600" cy="5038045"/>
          </a:xfrm>
        </p:spPr>
        <p:txBody>
          <a:bodyPr>
            <a:normAutofit fontScale="92500" lnSpcReduction="10000"/>
          </a:bodyPr>
          <a:lstStyle/>
          <a:p>
            <a:pPr defTabSz="182880"/>
            <a:r>
              <a:rPr lang="en-US" sz="2200" dirty="0"/>
              <a:t>For </a:t>
            </a:r>
            <a:r>
              <a:rPr lang="en-US" sz="2200" dirty="0">
                <a:solidFill>
                  <a:srgbClr val="00B050"/>
                </a:solidFill>
              </a:rPr>
              <a:t>declarative string YNQs</a:t>
            </a:r>
            <a:r>
              <a:rPr lang="en-US" sz="2200" dirty="0"/>
              <a:t> (which always have the Q-Peak), a few analytical possibilities:</a:t>
            </a:r>
          </a:p>
          <a:p>
            <a:pPr marL="971550" lvl="1" indent="-514350" defTabSz="182880">
              <a:buFont typeface="+mj-lt"/>
              <a:buAutoNum type="romanLcPeriod"/>
            </a:pPr>
            <a:r>
              <a:rPr lang="en-US" sz="2200" dirty="0">
                <a:highlight>
                  <a:srgbClr val="FFFFFF"/>
                </a:highlight>
              </a:rPr>
              <a:t>The Q-Peak also realizes component 1 (creating a partition/raising an issue)</a:t>
            </a:r>
          </a:p>
          <a:p>
            <a:pPr marL="971550" lvl="1" indent="-514350" defTabSz="182880">
              <a:buFont typeface="+mj-lt"/>
              <a:buAutoNum type="romanLcPeriod"/>
            </a:pPr>
            <a:r>
              <a:rPr lang="en-US" sz="2200" dirty="0">
                <a:highlight>
                  <a:srgbClr val="FFFFFF"/>
                </a:highlight>
              </a:rPr>
              <a:t>Silent operator</a:t>
            </a:r>
            <a:r>
              <a:rPr lang="en-US" sz="2200" b="1" dirty="0">
                <a:highlight>
                  <a:srgbClr val="FFFFFF"/>
                </a:highlight>
              </a:rPr>
              <a:t> </a:t>
            </a:r>
            <a:r>
              <a:rPr lang="en-US" sz="2200" dirty="0">
                <a:highlight>
                  <a:srgbClr val="FFFFFF"/>
                </a:highlight>
              </a:rPr>
              <a:t>contributing component 1</a:t>
            </a:r>
          </a:p>
          <a:p>
            <a:pPr marL="971550" lvl="1" indent="-514350" defTabSz="182880">
              <a:buFont typeface="+mj-lt"/>
              <a:buAutoNum type="romanLcPeriod"/>
            </a:pPr>
            <a:r>
              <a:rPr lang="en-US" sz="2200" dirty="0"/>
              <a:t>There is no component 1; declarative string YNQs do not raise non-singleton issues</a:t>
            </a:r>
          </a:p>
          <a:p>
            <a:pPr lvl="1" defTabSz="182880"/>
            <a:r>
              <a:rPr lang="en-US" sz="2200" dirty="0"/>
              <a:t>Depending on which option you choose, you might need additional constraints (e.g., selectional), to account for distributional restrictions on the Q-Peak (impossible, e.g., in </a:t>
            </a:r>
            <a:r>
              <a:rPr lang="en-US" sz="2200" i="1" dirty="0"/>
              <a:t>li</a:t>
            </a:r>
            <a:r>
              <a:rPr lang="en-US" sz="2200" dirty="0"/>
              <a:t> YNQs, </a:t>
            </a:r>
            <a:r>
              <a:rPr lang="en-US" sz="2200" i="1" dirty="0" err="1"/>
              <a:t>wh</a:t>
            </a:r>
            <a:r>
              <a:rPr lang="en-US" sz="2200" dirty="0"/>
              <a:t>-questions)</a:t>
            </a:r>
          </a:p>
          <a:p>
            <a:pPr defTabSz="182880"/>
            <a:r>
              <a:rPr lang="en-US" sz="2200" dirty="0"/>
              <a:t>For </a:t>
            </a:r>
            <a:r>
              <a:rPr lang="en-US" sz="2200" dirty="0">
                <a:solidFill>
                  <a:srgbClr val="7030A0"/>
                </a:solidFill>
              </a:rPr>
              <a:t>FUT.2/1SG/1PL Q-Peak-marked requests</a:t>
            </a:r>
            <a:r>
              <a:rPr lang="en-US" sz="2200" b="1" dirty="0">
                <a:solidFill>
                  <a:srgbClr val="7030A0"/>
                </a:solidFill>
              </a:rPr>
              <a:t> </a:t>
            </a:r>
            <a:r>
              <a:rPr lang="en-US" sz="2200" dirty="0"/>
              <a:t>that have the same form as declarative string YNQs, same analysis (?) + further pragmatic reasoning (cf. </a:t>
            </a:r>
            <a:r>
              <a:rPr lang="en-US" sz="2200" i="1" dirty="0"/>
              <a:t>Could you pass me the salt?</a:t>
            </a:r>
            <a:r>
              <a:rPr lang="en-US" sz="2200" dirty="0"/>
              <a:t>)</a:t>
            </a:r>
          </a:p>
          <a:p>
            <a:pPr defTabSz="182880"/>
            <a:r>
              <a:rPr lang="en-US" sz="2200" dirty="0"/>
              <a:t>For </a:t>
            </a:r>
            <a:r>
              <a:rPr lang="en-US" sz="2200" dirty="0">
                <a:solidFill>
                  <a:srgbClr val="7030A0"/>
                </a:solidFill>
              </a:rPr>
              <a:t>imperative Q-Peak-marked requests</a:t>
            </a:r>
            <a:r>
              <a:rPr lang="en-US" sz="2200" dirty="0"/>
              <a:t>: (iii) might be preferable (which would exclude (</a:t>
            </a:r>
            <a:r>
              <a:rPr lang="en-US" sz="2200" dirty="0" err="1"/>
              <a:t>i</a:t>
            </a:r>
            <a:r>
              <a:rPr lang="en-US" sz="2200" dirty="0"/>
              <a:t>) for declarative string </a:t>
            </a:r>
            <a:r>
              <a:rPr lang="en-US" sz="2200"/>
              <a:t>YNQs) </a:t>
            </a:r>
            <a:endParaRPr lang="en-US" sz="2200" dirty="0"/>
          </a:p>
          <a:p>
            <a:pPr defTabSz="182880"/>
            <a:r>
              <a:rPr lang="en-US" sz="2200" dirty="0"/>
              <a:t>Regardless of the specifics:</a:t>
            </a:r>
          </a:p>
          <a:p>
            <a:pPr lvl="1" defTabSz="182880"/>
            <a:r>
              <a:rPr lang="en-GB" sz="2200" dirty="0"/>
              <a:t>The Q-Peak in imperatives asks the addressee to react to the imperative </a:t>
            </a:r>
            <a:r>
              <a:rPr lang="en-GB" sz="2200" dirty="0" err="1"/>
              <a:t>prejacent</a:t>
            </a:r>
            <a:r>
              <a:rPr lang="en-GB" sz="2200" dirty="0"/>
              <a:t>, which is less imposing than a regular imperative</a:t>
            </a:r>
          </a:p>
          <a:p>
            <a:pPr lvl="1" defTabSz="182880"/>
            <a:r>
              <a:rPr lang="en-US" sz="2200" dirty="0"/>
              <a:t>The Q-Peak doesn’t work in </a:t>
            </a:r>
            <a:r>
              <a:rPr lang="en-US" sz="2200" dirty="0">
                <a:solidFill>
                  <a:srgbClr val="FF1493"/>
                </a:solidFill>
              </a:rPr>
              <a:t>disinterested suggestions</a:t>
            </a:r>
            <a:r>
              <a:rPr lang="en-US" sz="2200" dirty="0"/>
              <a:t>, because asking for a move from the addressee </a:t>
            </a:r>
            <a:r>
              <a:rPr lang="en-US" sz="2200" dirty="0" err="1"/>
              <a:t>wrt</a:t>
            </a:r>
            <a:r>
              <a:rPr lang="en-US" sz="2200" dirty="0"/>
              <a:t> your suggestion signals that you are, in fact, interested in whether they will pursue it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684B389-69FB-C113-D701-0E36FEFB3230}"/>
              </a:ext>
            </a:extLst>
          </p:cNvPr>
          <p:cNvSpPr txBox="1">
            <a:spLocks/>
          </p:cNvSpPr>
          <p:nvPr/>
        </p:nvSpPr>
        <p:spPr>
          <a:xfrm>
            <a:off x="838200" y="134711"/>
            <a:ext cx="10515600" cy="10042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/>
              <a:t>What does the Q-Peak do?</a:t>
            </a:r>
            <a:endParaRPr lang="en-US" sz="36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D558D61-DCC6-A988-9CB4-D6DF45A7B0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2E1A8-F9E5-40EC-91A8-1269AD87173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325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38918"/>
            <a:ext cx="10515600" cy="5038045"/>
          </a:xfrm>
        </p:spPr>
        <p:txBody>
          <a:bodyPr>
            <a:normAutofit fontScale="92500"/>
          </a:bodyPr>
          <a:lstStyle/>
          <a:p>
            <a:pPr defTabSz="182880"/>
            <a:r>
              <a:rPr lang="en-US" sz="2200" dirty="0">
                <a:highlight>
                  <a:srgbClr val="78CDE6"/>
                </a:highlight>
              </a:rPr>
              <a:t>English</a:t>
            </a:r>
            <a:r>
              <a:rPr lang="en-US" sz="2200" dirty="0"/>
              <a:t>:</a:t>
            </a:r>
          </a:p>
          <a:p>
            <a:pPr lvl="1" defTabSz="182880"/>
            <a:r>
              <a:rPr lang="en-US" sz="2200" dirty="0"/>
              <a:t>Auxiliary inversion in regular YNQs likely realizes component 1</a:t>
            </a:r>
          </a:p>
          <a:p>
            <a:pPr lvl="1" defTabSz="182880"/>
            <a:r>
              <a:rPr lang="en-US" sz="2200" dirty="0"/>
              <a:t>The rising tune? R(&amp;R): “</a:t>
            </a:r>
            <a:r>
              <a:rPr lang="en-GB" sz="2200" dirty="0"/>
              <a:t>rising intonation is calling off the speaker’s commitment to their utterance, proffering a course of action for the addressee without throwing the speaker’s weight behind them pursuing it</a:t>
            </a:r>
            <a:r>
              <a:rPr lang="en-US" sz="2200" dirty="0"/>
              <a:t>” (presumably has the same role in Russian)</a:t>
            </a:r>
          </a:p>
          <a:p>
            <a:pPr lvl="1" defTabSz="182880"/>
            <a:r>
              <a:rPr lang="en-US" sz="2200" dirty="0"/>
              <a:t>Thus, different source and flavor of tentativeness/friendliness in English-style rising imperatives (you “call off the commitment”) vs. Russian Q-Peak-marked imperatives (you ask the addressee to react to your imperative)</a:t>
            </a:r>
          </a:p>
          <a:p>
            <a:pPr defTabSz="182880"/>
            <a:r>
              <a:rPr lang="en-US" sz="2200" dirty="0">
                <a:highlight>
                  <a:srgbClr val="78CDE6"/>
                </a:highlight>
              </a:rPr>
              <a:t>Bulgarian</a:t>
            </a:r>
            <a:r>
              <a:rPr lang="en-US" sz="2200" dirty="0"/>
              <a:t>: like English, except component 1 is realized by the </a:t>
            </a:r>
            <a:r>
              <a:rPr lang="en-US" sz="2200" i="1" dirty="0"/>
              <a:t>li </a:t>
            </a:r>
            <a:r>
              <a:rPr lang="en-US" sz="2200" dirty="0"/>
              <a:t>particle</a:t>
            </a:r>
          </a:p>
          <a:p>
            <a:pPr defTabSz="182880"/>
            <a:r>
              <a:rPr lang="en-US" sz="2200" dirty="0">
                <a:highlight>
                  <a:srgbClr val="78CDE6"/>
                </a:highlight>
              </a:rPr>
              <a:t>Macedonian</a:t>
            </a:r>
            <a:r>
              <a:rPr lang="en-US" sz="2200" dirty="0"/>
              <a:t>: IDK, but perhaps:</a:t>
            </a:r>
          </a:p>
          <a:p>
            <a:pPr lvl="1" defTabSz="182880"/>
            <a:r>
              <a:rPr lang="en-US" sz="2200" dirty="0"/>
              <a:t>The rising tune has been conventionalized to realize component 1</a:t>
            </a:r>
          </a:p>
          <a:p>
            <a:pPr lvl="1" defTabSz="182880"/>
            <a:r>
              <a:rPr lang="en-US" sz="2200" dirty="0"/>
              <a:t>Partition-creating/issue-raising operators cannot combine with imperatives (which is why we might want option (iii) for Russian Q-Peak-marked imperatives)</a:t>
            </a:r>
          </a:p>
          <a:p>
            <a:pPr lvl="1" defTabSz="182880"/>
            <a:r>
              <a:rPr lang="en-US" sz="2200" i="1" dirty="0"/>
              <a:t>Li </a:t>
            </a:r>
            <a:r>
              <a:rPr lang="en-US" sz="2200" dirty="0"/>
              <a:t>does something additional, not just component 1 (R&amp;R suggest focus in Macedonian </a:t>
            </a:r>
            <a:r>
              <a:rPr lang="en-US" sz="2200" i="1" dirty="0"/>
              <a:t>li </a:t>
            </a:r>
            <a:r>
              <a:rPr lang="en-US" sz="2200" dirty="0"/>
              <a:t>YNQs has an emphatic interpretation, not regular focus like in Russian)</a:t>
            </a:r>
            <a:endParaRPr lang="en-US" sz="2200" i="1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E40EBC7-6CFF-0EB9-5F42-9FF17D617DE9}"/>
              </a:ext>
            </a:extLst>
          </p:cNvPr>
          <p:cNvSpPr txBox="1">
            <a:spLocks/>
          </p:cNvSpPr>
          <p:nvPr/>
        </p:nvSpPr>
        <p:spPr>
          <a:xfrm>
            <a:off x="838200" y="134711"/>
            <a:ext cx="10515600" cy="10042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/>
              <a:t>What about other languages?</a:t>
            </a:r>
            <a:endParaRPr lang="en-US" sz="36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0D49CF4-9887-119F-ECB2-BB56A4511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2E1A8-F9E5-40EC-91A8-1269AD87173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069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838200" y="688258"/>
            <a:ext cx="10515600" cy="54887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Intro</a:t>
            </a:r>
          </a:p>
          <a:p>
            <a:pPr marL="0" indent="0">
              <a:buNone/>
            </a:pPr>
            <a:r>
              <a:rPr lang="en-US" sz="2400" dirty="0"/>
              <a:t>Q-Peak in questions</a:t>
            </a:r>
          </a:p>
          <a:p>
            <a:pPr marL="0" indent="0">
              <a:buNone/>
            </a:pPr>
            <a:r>
              <a:rPr lang="en-US" sz="2400" dirty="0"/>
              <a:t>Q-Peak in invested requests</a:t>
            </a:r>
          </a:p>
          <a:p>
            <a:pPr marL="0" indent="0">
              <a:buNone/>
            </a:pPr>
            <a:r>
              <a:rPr lang="en-US" sz="2400" dirty="0"/>
              <a:t>No Q-Peak in disinterested suggestions</a:t>
            </a:r>
          </a:p>
          <a:p>
            <a:pPr marL="0" indent="0">
              <a:buNone/>
            </a:pPr>
            <a:r>
              <a:rPr lang="en-US" sz="2400" dirty="0"/>
              <a:t>What does the Q-Peak do?</a:t>
            </a:r>
          </a:p>
          <a:p>
            <a:pPr marL="0" indent="0">
              <a:buNone/>
            </a:pPr>
            <a:r>
              <a:rPr lang="en-US" sz="2400" b="1" dirty="0"/>
              <a:t>Outro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DC831DD-BF20-A4FE-CF93-20D22D71A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2E1A8-F9E5-40EC-91A8-1269AD871732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9553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838200" y="688258"/>
            <a:ext cx="10515600" cy="54887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Intro</a:t>
            </a:r>
          </a:p>
          <a:p>
            <a:pPr marL="0" indent="0">
              <a:buNone/>
            </a:pPr>
            <a:r>
              <a:rPr lang="en-US" sz="2400" dirty="0"/>
              <a:t>Q-Peak in questions</a:t>
            </a:r>
          </a:p>
          <a:p>
            <a:pPr marL="0" indent="0">
              <a:buNone/>
            </a:pPr>
            <a:r>
              <a:rPr lang="en-US" sz="2400" dirty="0"/>
              <a:t>Q-Peak in invested requests</a:t>
            </a:r>
          </a:p>
          <a:p>
            <a:pPr marL="0" indent="0">
              <a:buNone/>
            </a:pPr>
            <a:r>
              <a:rPr lang="en-US" sz="2400" dirty="0"/>
              <a:t>No Q-Peak in disinterested suggestions</a:t>
            </a:r>
          </a:p>
          <a:p>
            <a:pPr marL="0" indent="0">
              <a:buNone/>
            </a:pPr>
            <a:r>
              <a:rPr lang="en-US" sz="2400" dirty="0"/>
              <a:t>What does the Q-Peak do?</a:t>
            </a:r>
          </a:p>
          <a:p>
            <a:pPr marL="0" indent="0">
              <a:buNone/>
            </a:pPr>
            <a:r>
              <a:rPr lang="en-US" sz="2400" dirty="0"/>
              <a:t>Outro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842DC65-0997-E1CB-5FE9-10AB1B36AA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2E1A8-F9E5-40EC-91A8-1269AD87173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627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38918"/>
            <a:ext cx="10515600" cy="50380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200" dirty="0"/>
              <a:t>Take-home points:</a:t>
            </a:r>
          </a:p>
          <a:p>
            <a:r>
              <a:rPr lang="en-GB" sz="2200" dirty="0"/>
              <a:t>In </a:t>
            </a:r>
            <a:r>
              <a:rPr lang="en-GB" sz="2200" dirty="0">
                <a:highlight>
                  <a:srgbClr val="78CDE6"/>
                </a:highlight>
              </a:rPr>
              <a:t>Russian</a:t>
            </a:r>
            <a:r>
              <a:rPr lang="en-GB" sz="2200" dirty="0"/>
              <a:t>, in </a:t>
            </a:r>
            <a:r>
              <a:rPr lang="en-GB" sz="2200" dirty="0">
                <a:solidFill>
                  <a:srgbClr val="00B050"/>
                </a:solidFill>
              </a:rPr>
              <a:t>neutral matrix YNQs</a:t>
            </a:r>
            <a:r>
              <a:rPr lang="en-GB" sz="2200" dirty="0"/>
              <a:t>, we systematically realize the </a:t>
            </a:r>
            <a:r>
              <a:rPr lang="en-GB" sz="2200" dirty="0">
                <a:highlight>
                  <a:srgbClr val="78CDE6"/>
                </a:highlight>
              </a:rPr>
              <a:t>‘asking for a move’</a:t>
            </a:r>
            <a:r>
              <a:rPr lang="en-GB" sz="2200" dirty="0"/>
              <a:t> component—unlike in English (and arguably Bulgarian and Macedonian?)—via the </a:t>
            </a:r>
            <a:r>
              <a:rPr lang="en-GB" sz="2200" dirty="0">
                <a:highlight>
                  <a:srgbClr val="78CDE6"/>
                </a:highlight>
              </a:rPr>
              <a:t>Q-Peak</a:t>
            </a:r>
          </a:p>
          <a:p>
            <a:r>
              <a:rPr lang="en-GB" sz="2200" dirty="0"/>
              <a:t>The </a:t>
            </a:r>
            <a:r>
              <a:rPr lang="en-GB" sz="2200" dirty="0">
                <a:highlight>
                  <a:srgbClr val="78CDE6"/>
                </a:highlight>
              </a:rPr>
              <a:t>Q-Peak can</a:t>
            </a:r>
            <a:r>
              <a:rPr lang="en-GB" sz="2200" b="1" dirty="0"/>
              <a:t> </a:t>
            </a:r>
            <a:r>
              <a:rPr lang="en-GB" sz="2200" dirty="0"/>
              <a:t>also be used in </a:t>
            </a:r>
            <a:r>
              <a:rPr lang="en-GB" sz="2200" dirty="0">
                <a:solidFill>
                  <a:srgbClr val="7030A0"/>
                </a:solidFill>
              </a:rPr>
              <a:t>requests</a:t>
            </a:r>
            <a:r>
              <a:rPr lang="en-GB" sz="2200" dirty="0"/>
              <a:t>, including imperative requests, making them more polite/friendly—by </a:t>
            </a:r>
            <a:r>
              <a:rPr lang="en-US" sz="2200" dirty="0"/>
              <a:t>explicitly asking</a:t>
            </a:r>
            <a:r>
              <a:rPr lang="en-GB" sz="2200" dirty="0"/>
              <a:t> the addressee to respond to them</a:t>
            </a:r>
          </a:p>
          <a:p>
            <a:r>
              <a:rPr lang="en-GB" sz="2200" dirty="0"/>
              <a:t>The </a:t>
            </a:r>
            <a:r>
              <a:rPr lang="en-GB" sz="2200" dirty="0">
                <a:highlight>
                  <a:srgbClr val="78CDE6"/>
                </a:highlight>
              </a:rPr>
              <a:t>Q-Peak cannot</a:t>
            </a:r>
            <a:r>
              <a:rPr lang="en-GB" sz="2200" dirty="0"/>
              <a:t> be used in </a:t>
            </a:r>
            <a:r>
              <a:rPr lang="en-GB" sz="2200" dirty="0">
                <a:solidFill>
                  <a:srgbClr val="FF1493"/>
                </a:solidFill>
              </a:rPr>
              <a:t>disinterested suggestions</a:t>
            </a:r>
            <a:r>
              <a:rPr lang="en-GB" sz="2200" dirty="0"/>
              <a:t>, because in those, we don’t want to ask the addressee to make a move</a:t>
            </a:r>
          </a:p>
          <a:p>
            <a:r>
              <a:rPr lang="en-GB" sz="2200" dirty="0"/>
              <a:t>The Q-Peak is different from the </a:t>
            </a:r>
            <a:r>
              <a:rPr lang="en-GB" sz="2200" dirty="0">
                <a:highlight>
                  <a:srgbClr val="78CDE6"/>
                </a:highlight>
              </a:rPr>
              <a:t>rising tune</a:t>
            </a:r>
            <a:r>
              <a:rPr lang="en-GB" sz="2200" b="1" dirty="0"/>
              <a:t> </a:t>
            </a:r>
            <a:r>
              <a:rPr lang="en-GB" sz="2200" dirty="0"/>
              <a:t>in </a:t>
            </a:r>
            <a:r>
              <a:rPr lang="en-GB" sz="2200" dirty="0">
                <a:highlight>
                  <a:srgbClr val="78CDE6"/>
                </a:highlight>
              </a:rPr>
              <a:t>English</a:t>
            </a:r>
            <a:r>
              <a:rPr lang="en-GB" sz="2200" b="1" dirty="0"/>
              <a:t> </a:t>
            </a:r>
            <a:r>
              <a:rPr lang="en-GB" sz="2200" dirty="0"/>
              <a:t>and </a:t>
            </a:r>
            <a:r>
              <a:rPr lang="en-GB" sz="2200" dirty="0">
                <a:highlight>
                  <a:srgbClr val="78CDE6"/>
                </a:highlight>
              </a:rPr>
              <a:t>Bulgarian</a:t>
            </a:r>
            <a:r>
              <a:rPr lang="en-GB" sz="2200" b="1" dirty="0"/>
              <a:t> </a:t>
            </a:r>
            <a:r>
              <a:rPr lang="en-GB" sz="2200" dirty="0"/>
              <a:t>(and to some extent, </a:t>
            </a:r>
            <a:r>
              <a:rPr lang="en-GB" sz="2200" dirty="0">
                <a:highlight>
                  <a:srgbClr val="78CDE6"/>
                </a:highlight>
              </a:rPr>
              <a:t>Russian</a:t>
            </a:r>
            <a:r>
              <a:rPr lang="en-GB" sz="2200" dirty="0"/>
              <a:t>), which </a:t>
            </a:r>
            <a:r>
              <a:rPr lang="en-GB" sz="2200" dirty="0">
                <a:highlight>
                  <a:srgbClr val="78CDE6"/>
                </a:highlight>
              </a:rPr>
              <a:t>“calls off the speaker’s commitment”</a:t>
            </a:r>
            <a:r>
              <a:rPr lang="en-GB" sz="2200" b="1" dirty="0"/>
              <a:t> </a:t>
            </a:r>
            <a:r>
              <a:rPr lang="en-GB" sz="2200" dirty="0"/>
              <a:t>and can, thus, be used to turn declaratives into </a:t>
            </a:r>
            <a:r>
              <a:rPr lang="en-GB" sz="2200" dirty="0">
                <a:solidFill>
                  <a:srgbClr val="92D050"/>
                </a:solidFill>
              </a:rPr>
              <a:t>“non-canonical” YNQs</a:t>
            </a:r>
            <a:r>
              <a:rPr lang="en-GB" sz="2200" dirty="0"/>
              <a:t> and imperatives into either </a:t>
            </a:r>
            <a:r>
              <a:rPr lang="en-GB" sz="2200" dirty="0">
                <a:solidFill>
                  <a:srgbClr val="7030A0"/>
                </a:solidFill>
              </a:rPr>
              <a:t>unimposing, but invested requests</a:t>
            </a:r>
            <a:r>
              <a:rPr lang="en-GB" sz="2200" dirty="0"/>
              <a:t> (with a different source and flavor of politeness from Russian Q-Peak-marked requests) or </a:t>
            </a:r>
            <a:r>
              <a:rPr lang="en-GB" sz="2200" dirty="0">
                <a:solidFill>
                  <a:srgbClr val="FF1493"/>
                </a:solidFill>
              </a:rPr>
              <a:t>disinterested suggestions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70AF2D7-7097-F11E-58A0-E37E42344C7E}"/>
              </a:ext>
            </a:extLst>
          </p:cNvPr>
          <p:cNvSpPr txBox="1">
            <a:spLocks/>
          </p:cNvSpPr>
          <p:nvPr/>
        </p:nvSpPr>
        <p:spPr>
          <a:xfrm>
            <a:off x="838200" y="134711"/>
            <a:ext cx="10515600" cy="10042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/>
              <a:t>Outro</a:t>
            </a:r>
            <a:endParaRPr lang="en-US" sz="36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24FB465-55A3-D4F6-1923-C0FE96FE68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2E1A8-F9E5-40EC-91A8-1269AD871732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033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86000"/>
            <a:ext cx="10515600" cy="2286000"/>
          </a:xfrm>
        </p:spPr>
        <p:txBody>
          <a:bodyPr anchor="ctr">
            <a:normAutofit/>
          </a:bodyPr>
          <a:lstStyle/>
          <a:p>
            <a:pPr marL="0" lvl="1" indent="0" algn="ctr" defTabSz="91440">
              <a:buNone/>
            </a:pPr>
            <a:r>
              <a:rPr lang="en-US" sz="5400" dirty="0"/>
              <a:t>Thanks!</a:t>
            </a:r>
          </a:p>
          <a:p>
            <a:pPr marL="0" lvl="1" indent="0" algn="ctr" defTabSz="91440">
              <a:buNone/>
            </a:pPr>
            <a:r>
              <a:rPr lang="en-US" sz="5400" dirty="0">
                <a:gradFill>
                  <a:gsLst>
                    <a:gs pos="0">
                      <a:srgbClr val="00B050"/>
                    </a:gs>
                    <a:gs pos="30000">
                      <a:srgbClr val="92D050"/>
                    </a:gs>
                  </a:gsLst>
                  <a:lin ang="0" scaled="1"/>
                </a:gradFill>
              </a:rPr>
              <a:t>Questions?</a:t>
            </a:r>
            <a:r>
              <a:rPr lang="en-US" sz="5400" dirty="0"/>
              <a:t> </a:t>
            </a:r>
            <a:r>
              <a:rPr lang="en-US" sz="5400" dirty="0">
                <a:solidFill>
                  <a:srgbClr val="7030A0"/>
                </a:solidFill>
              </a:rPr>
              <a:t>Requests?</a:t>
            </a:r>
            <a:r>
              <a:rPr lang="en-US" sz="5400" dirty="0"/>
              <a:t> </a:t>
            </a:r>
            <a:r>
              <a:rPr lang="en-US" sz="5400" dirty="0">
                <a:solidFill>
                  <a:srgbClr val="FF1493"/>
                </a:solidFill>
              </a:rPr>
              <a:t>Suggestions?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871590C-6AB9-15C4-8609-244D669DAC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2E1A8-F9E5-40EC-91A8-1269AD871732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69417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B12C02-9FFD-0349-A700-E929A91E50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graph of a sound wave&#10;&#10;Description automatically generated">
            <a:extLst>
              <a:ext uri="{FF2B5EF4-FFF2-40B4-BE49-F238E27FC236}">
                <a16:creationId xmlns:a16="http://schemas.microsoft.com/office/drawing/2014/main" id="{76C0A2C7-CA3A-7F9E-AB4E-4C680FDADD6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730750"/>
            <a:ext cx="4546742" cy="18288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F671097-48C9-9CDF-FA96-233E1ACF7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4711"/>
            <a:ext cx="10515600" cy="1004207"/>
          </a:xfrm>
        </p:spPr>
        <p:txBody>
          <a:bodyPr>
            <a:normAutofit/>
          </a:bodyPr>
          <a:lstStyle/>
          <a:p>
            <a:r>
              <a:rPr lang="en-US" sz="3600" dirty="0"/>
              <a:t>Appendix: declarative string YNQs vs. </a:t>
            </a:r>
            <a:r>
              <a:rPr lang="en-US" sz="3600" i="1" dirty="0"/>
              <a:t>li </a:t>
            </a:r>
            <a:r>
              <a:rPr lang="en-US" sz="3600" dirty="0"/>
              <a:t>YNQs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1833AB-02DD-1024-087F-7509B27DD0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38918"/>
            <a:ext cx="10515600" cy="5038045"/>
          </a:xfrm>
        </p:spPr>
        <p:txBody>
          <a:bodyPr>
            <a:normAutofit/>
          </a:bodyPr>
          <a:lstStyle/>
          <a:p>
            <a:pPr defTabSz="91440"/>
            <a:r>
              <a:rPr lang="en-US" sz="2000" dirty="0"/>
              <a:t>Russian also has </a:t>
            </a:r>
            <a:r>
              <a:rPr lang="en-US" sz="2000" i="1" dirty="0">
                <a:solidFill>
                  <a:srgbClr val="00B050"/>
                </a:solidFill>
              </a:rPr>
              <a:t>li </a:t>
            </a:r>
            <a:r>
              <a:rPr lang="en-US" sz="2000" dirty="0">
                <a:solidFill>
                  <a:srgbClr val="00B050"/>
                </a:solidFill>
              </a:rPr>
              <a:t>YNQs </a:t>
            </a:r>
            <a:r>
              <a:rPr lang="en-US" sz="2000" dirty="0"/>
              <a:t>(can also be info-seeking and unbiased):</a:t>
            </a:r>
          </a:p>
          <a:p>
            <a:pPr lvl="1" defTabSz="91440"/>
            <a:r>
              <a:rPr lang="en-US" sz="2000" dirty="0"/>
              <a:t>Semantically focused constituent (or its part) is fronted</a:t>
            </a:r>
          </a:p>
          <a:p>
            <a:pPr lvl="1" defTabSz="91440"/>
            <a:r>
              <a:rPr lang="en-US" sz="2000" dirty="0"/>
              <a:t>The </a:t>
            </a:r>
            <a:r>
              <a:rPr lang="en-US" sz="2000" i="1" dirty="0"/>
              <a:t>li </a:t>
            </a:r>
            <a:r>
              <a:rPr lang="en-US" sz="2000" dirty="0"/>
              <a:t>particle is cliticized onto it</a:t>
            </a:r>
          </a:p>
          <a:p>
            <a:pPr lvl="1" defTabSz="91440"/>
            <a:r>
              <a:rPr lang="en-US" sz="2000" dirty="0"/>
              <a:t>The fronted constituent bears </a:t>
            </a:r>
            <a:r>
              <a:rPr lang="en-US" sz="2000" dirty="0">
                <a:highlight>
                  <a:srgbClr val="78CDE6"/>
                </a:highlight>
              </a:rPr>
              <a:t>assertion-like focus marking and can’t bear the Q-Peak</a:t>
            </a:r>
            <a:endParaRPr lang="ru-RU" sz="2000" dirty="0">
              <a:highlight>
                <a:srgbClr val="78CDE6"/>
              </a:highlight>
            </a:endParaRPr>
          </a:p>
          <a:p>
            <a:pPr marL="0" indent="0" defTabSz="91440">
              <a:buNone/>
            </a:pPr>
            <a:r>
              <a:rPr lang="en-GB" sz="2000" dirty="0"/>
              <a:t>(27)		</a:t>
            </a:r>
            <a:r>
              <a:rPr lang="en-GB" sz="2000" i="1" dirty="0"/>
              <a:t>Context: You were supposed to pour me mulled wine. I am asking if you did.</a:t>
            </a:r>
          </a:p>
          <a:p>
            <a:pPr marL="0" indent="0" defTabSz="91440">
              <a:buClr>
                <a:schemeClr val="tx1"/>
              </a:buClr>
              <a:buNone/>
            </a:pPr>
            <a:r>
              <a:rPr lang="en-GB" sz="2000" dirty="0"/>
              <a:t>						a.	</a:t>
            </a:r>
            <a:r>
              <a:rPr lang="en-US" sz="2000" dirty="0"/>
              <a:t>Ty																</a:t>
            </a:r>
            <a:r>
              <a:rPr lang="en-US" sz="2000" dirty="0" err="1"/>
              <a:t>naLIL</a:t>
            </a:r>
            <a:r>
              <a:rPr lang="en-US" sz="2000" baseline="-25000" dirty="0" err="1"/>
              <a:t>Q</a:t>
            </a:r>
            <a:r>
              <a:rPr lang="en-US" sz="2000" dirty="0"/>
              <a:t>												</a:t>
            </a:r>
            <a:r>
              <a:rPr lang="en-US" sz="2000" dirty="0" err="1"/>
              <a:t>mne</a:t>
            </a:r>
            <a:r>
              <a:rPr lang="en-US" sz="2000" dirty="0"/>
              <a:t>					</a:t>
            </a:r>
            <a:r>
              <a:rPr lang="en-US" sz="2000" dirty="0" err="1"/>
              <a:t>glintvejna</a:t>
            </a:r>
            <a:r>
              <a:rPr lang="en-US" sz="2000" baseline="-25000" dirty="0" err="1"/>
              <a:t>L</a:t>
            </a:r>
            <a:r>
              <a:rPr lang="en-US" sz="2000" baseline="-25000" dirty="0"/>
              <a:t>-L%</a:t>
            </a:r>
            <a:r>
              <a:rPr lang="en-US" sz="2000" dirty="0"/>
              <a:t>?</a:t>
            </a:r>
          </a:p>
          <a:p>
            <a:pPr marL="0" indent="0" defTabSz="91440">
              <a:spcBef>
                <a:spcPts val="0"/>
              </a:spcBef>
              <a:buClr>
                <a:schemeClr val="tx1"/>
              </a:buClr>
              <a:buNone/>
            </a:pPr>
            <a:r>
              <a:rPr lang="en-US" sz="2000" i="1" dirty="0"/>
              <a:t>									</a:t>
            </a:r>
            <a:r>
              <a:rPr lang="en-US" sz="2000" dirty="0"/>
              <a:t>you.SG/T.NOM		</a:t>
            </a:r>
            <a:r>
              <a:rPr lang="en-US" sz="2000" dirty="0" err="1"/>
              <a:t>pour.PAST.SG.M</a:t>
            </a:r>
            <a:r>
              <a:rPr lang="en-US" sz="2000" dirty="0"/>
              <a:t>		me.DAT		mulled-</a:t>
            </a:r>
            <a:r>
              <a:rPr lang="en-US" sz="2000" dirty="0" err="1"/>
              <a:t>wine.PART</a:t>
            </a:r>
            <a:endParaRPr lang="en-US" sz="2000" dirty="0"/>
          </a:p>
          <a:p>
            <a:pPr marL="0" indent="0" defTabSz="91440">
              <a:spcBef>
                <a:spcPts val="0"/>
              </a:spcBef>
              <a:buClr>
                <a:schemeClr val="tx1"/>
              </a:buClr>
              <a:buNone/>
            </a:pPr>
            <a:r>
              <a:rPr lang="en-US" sz="2000" i="1" dirty="0"/>
              <a:t>									</a:t>
            </a:r>
            <a:r>
              <a:rPr lang="en-US" sz="2000" dirty="0"/>
              <a:t>‘Did you pour me mulled wine?’</a:t>
            </a:r>
          </a:p>
          <a:p>
            <a:pPr marL="0" indent="0" defTabSz="91440">
              <a:buClr>
                <a:schemeClr val="tx1"/>
              </a:buClr>
              <a:buNone/>
            </a:pPr>
            <a:r>
              <a:rPr lang="en-GB" sz="2000" dirty="0"/>
              <a:t>						b.	</a:t>
            </a:r>
            <a:r>
              <a:rPr lang="en-US" sz="2000" dirty="0" err="1"/>
              <a:t>Nalil</a:t>
            </a:r>
            <a:r>
              <a:rPr lang="en-US" sz="2000" baseline="-25000" dirty="0" err="1"/>
              <a:t>L+H</a:t>
            </a:r>
            <a:r>
              <a:rPr lang="en-US" sz="2000" baseline="-25000" dirty="0"/>
              <a:t>*				</a:t>
            </a:r>
            <a:r>
              <a:rPr lang="en-US" sz="2000" dirty="0"/>
              <a:t>							li							ty																</a:t>
            </a:r>
            <a:r>
              <a:rPr lang="en-US" sz="2000" dirty="0" err="1"/>
              <a:t>mne</a:t>
            </a:r>
            <a:r>
              <a:rPr lang="en-US" sz="2000" dirty="0"/>
              <a:t>					</a:t>
            </a:r>
            <a:r>
              <a:rPr lang="en-US" sz="2000" dirty="0" err="1"/>
              <a:t>glintvej</a:t>
            </a:r>
            <a:r>
              <a:rPr lang="en-US" sz="2000" baseline="-25000" dirty="0" err="1"/>
              <a:t>!H</a:t>
            </a:r>
            <a:r>
              <a:rPr lang="en-US" sz="2000" baseline="-25000" dirty="0"/>
              <a:t>*</a:t>
            </a:r>
            <a:r>
              <a:rPr lang="en-US" sz="2000" dirty="0" err="1"/>
              <a:t>na</a:t>
            </a:r>
            <a:r>
              <a:rPr lang="en-US" sz="2000" baseline="-25000" dirty="0" err="1"/>
              <a:t>L</a:t>
            </a:r>
            <a:r>
              <a:rPr lang="en-US" sz="2000" baseline="-25000" dirty="0"/>
              <a:t>-L%</a:t>
            </a:r>
            <a:r>
              <a:rPr lang="en-US" sz="2000" dirty="0"/>
              <a:t>?</a:t>
            </a:r>
          </a:p>
          <a:p>
            <a:pPr marL="0" indent="0" defTabSz="91440">
              <a:spcBef>
                <a:spcPts val="0"/>
              </a:spcBef>
              <a:buClr>
                <a:schemeClr val="tx1"/>
              </a:buClr>
              <a:buNone/>
            </a:pPr>
            <a:r>
              <a:rPr lang="en-US" sz="2000" dirty="0"/>
              <a:t>									</a:t>
            </a:r>
            <a:r>
              <a:rPr lang="en-US" sz="2000" dirty="0" err="1"/>
              <a:t>pour.PAST.SG.M</a:t>
            </a:r>
            <a:r>
              <a:rPr lang="en-US" sz="2000" dirty="0"/>
              <a:t>		Q-</a:t>
            </a:r>
            <a:r>
              <a:rPr lang="en-US" sz="2000" dirty="0" err="1"/>
              <a:t>prt</a:t>
            </a:r>
            <a:r>
              <a:rPr lang="en-US" sz="2000" dirty="0"/>
              <a:t>		you.SG/T.NOM		me.DAT		mulled-</a:t>
            </a:r>
            <a:r>
              <a:rPr lang="en-US" sz="2000" dirty="0" err="1"/>
              <a:t>wine.PART</a:t>
            </a:r>
            <a:r>
              <a:rPr lang="en-US" sz="2000" dirty="0"/>
              <a:t>?</a:t>
            </a:r>
          </a:p>
          <a:p>
            <a:pPr marL="0" indent="0" defTabSz="91440">
              <a:spcBef>
                <a:spcPts val="0"/>
              </a:spcBef>
              <a:buClr>
                <a:schemeClr val="tx1"/>
              </a:buClr>
              <a:buNone/>
            </a:pPr>
            <a:r>
              <a:rPr lang="en-US" sz="2000" dirty="0"/>
              <a:t>									‘Did you pour me mulled wine?’</a:t>
            </a:r>
          </a:p>
          <a:p>
            <a:pPr marL="0" indent="0" defTabSz="91440">
              <a:buNone/>
            </a:pPr>
            <a:endParaRPr lang="en-GB" sz="2000" dirty="0"/>
          </a:p>
          <a:p>
            <a:pPr marL="0" indent="0" defTabSz="91440">
              <a:spcBef>
                <a:spcPts val="0"/>
              </a:spcBef>
              <a:buNone/>
            </a:pPr>
            <a:endParaRPr lang="en-GB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9CB6FE-1A27-4B8A-B6FF-B4FEB432D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18A29-7262-4FB7-ACDC-14BC9518BB4C}" type="slidenum">
              <a:rPr lang="en-US" smtClean="0"/>
              <a:t>32</a:t>
            </a:fld>
            <a:endParaRPr lang="en-US"/>
          </a:p>
        </p:txBody>
      </p:sp>
      <p:pic>
        <p:nvPicPr>
          <p:cNvPr id="12" name="pour-polseek">
            <a:hlinkClick r:id="" action="ppaction://media"/>
            <a:extLst>
              <a:ext uri="{FF2B5EF4-FFF2-40B4-BE49-F238E27FC236}">
                <a16:creationId xmlns:a16="http://schemas.microsoft.com/office/drawing/2014/main" id="{EE07BF68-511E-7EB9-99C4-8E8965304E4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582768" y="2858692"/>
            <a:ext cx="406400" cy="406400"/>
          </a:xfrm>
          <a:prstGeom prst="rect">
            <a:avLst/>
          </a:prstGeom>
        </p:spPr>
      </p:pic>
      <p:pic>
        <p:nvPicPr>
          <p:cNvPr id="5" name="Picture 4" descr="A graph of a sound wave&#10;&#10;Description automatically generated">
            <a:extLst>
              <a:ext uri="{FF2B5EF4-FFF2-40B4-BE49-F238E27FC236}">
                <a16:creationId xmlns:a16="http://schemas.microsoft.com/office/drawing/2014/main" id="{589D2CD3-9B48-04D2-B217-8216913F642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6552" y="4730750"/>
            <a:ext cx="4546741" cy="1828800"/>
          </a:xfrm>
          <a:prstGeom prst="rect">
            <a:avLst/>
          </a:prstGeom>
        </p:spPr>
      </p:pic>
      <p:pic>
        <p:nvPicPr>
          <p:cNvPr id="8" name="pour-li">
            <a:hlinkClick r:id="" action="ppaction://media"/>
            <a:extLst>
              <a:ext uri="{FF2B5EF4-FFF2-40B4-BE49-F238E27FC236}">
                <a16:creationId xmlns:a16="http://schemas.microsoft.com/office/drawing/2014/main" id="{486FBF11-F2B1-D276-3C0D-445E5BBD993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610600" y="3822247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834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" grpId="0" uiExpand="1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38918"/>
            <a:ext cx="10515600" cy="5038045"/>
          </a:xfrm>
        </p:spPr>
        <p:txBody>
          <a:bodyPr>
            <a:normAutofit/>
          </a:bodyPr>
          <a:lstStyle/>
          <a:p>
            <a:pPr marL="0" indent="0" defTabSz="182880">
              <a:buNone/>
            </a:pPr>
            <a:r>
              <a:rPr lang="en-US" sz="2000" i="1" dirty="0">
                <a:highlight>
                  <a:srgbClr val="78CDE6"/>
                </a:highlight>
              </a:rPr>
              <a:t>Li </a:t>
            </a:r>
            <a:r>
              <a:rPr lang="en-US" sz="2000" dirty="0">
                <a:highlight>
                  <a:srgbClr val="78CDE6"/>
                </a:highlight>
              </a:rPr>
              <a:t>YNQs</a:t>
            </a:r>
            <a:r>
              <a:rPr lang="en-US" sz="2000" dirty="0"/>
              <a:t>—which do not and cannot have a Q-Peak—</a:t>
            </a:r>
            <a:r>
              <a:rPr lang="en-US" sz="2000" dirty="0">
                <a:highlight>
                  <a:srgbClr val="78CDE6"/>
                </a:highlight>
              </a:rPr>
              <a:t>don’t seem to (explicitly) require a move from the addressee, but declarative string, Q-Peak-marked YNQs do</a:t>
            </a:r>
            <a:r>
              <a:rPr lang="en-US" sz="2000" dirty="0"/>
              <a:t> (Esipova &amp; </a:t>
            </a:r>
            <a:r>
              <a:rPr lang="en-US" sz="2000" dirty="0" err="1"/>
              <a:t>Korotkova</a:t>
            </a:r>
            <a:r>
              <a:rPr lang="en-US" sz="2000" dirty="0"/>
              <a:t> 2023):</a:t>
            </a:r>
          </a:p>
          <a:p>
            <a:pPr defTabSz="182880"/>
            <a:r>
              <a:rPr lang="en-US" sz="2000" i="1" dirty="0"/>
              <a:t>Li</a:t>
            </a:r>
            <a:r>
              <a:rPr lang="en-US" sz="2000" dirty="0"/>
              <a:t> YNQs often sound more polite and/or formal:</a:t>
            </a:r>
          </a:p>
          <a:p>
            <a:pPr marL="0" indent="0" defTabSz="91440">
              <a:buNone/>
            </a:pPr>
            <a:r>
              <a:rPr lang="en-US" sz="2000" dirty="0"/>
              <a:t>(28)	</a:t>
            </a:r>
            <a:r>
              <a:rPr lang="en-US" sz="2000" i="1" dirty="0"/>
              <a:t>	Context: On a formal medical questionnaire.</a:t>
            </a:r>
          </a:p>
          <a:p>
            <a:pPr marL="0" indent="0" defTabSz="91440">
              <a:spcBef>
                <a:spcPts val="0"/>
              </a:spcBef>
              <a:buNone/>
            </a:pPr>
            <a:r>
              <a:rPr lang="en-US" sz="2000" i="1" dirty="0"/>
              <a:t>						</a:t>
            </a:r>
            <a:r>
              <a:rPr lang="en-US" sz="2000" dirty="0"/>
              <a:t>a.		</a:t>
            </a:r>
            <a:r>
              <a:rPr lang="en-US" sz="2000" dirty="0" err="1"/>
              <a:t>Ku</a:t>
            </a:r>
            <a:r>
              <a:rPr lang="en-US" sz="2000" baseline="-25000" dirty="0" err="1"/>
              <a:t>L+H</a:t>
            </a:r>
            <a:r>
              <a:rPr lang="en-US" sz="2000" baseline="-25000" dirty="0"/>
              <a:t>*</a:t>
            </a:r>
            <a:r>
              <a:rPr lang="en-US" sz="2000" dirty="0"/>
              <a:t>rite											li							</a:t>
            </a:r>
            <a:r>
              <a:rPr lang="en-US" sz="2000" dirty="0" err="1"/>
              <a:t>vy</a:t>
            </a:r>
            <a:r>
              <a:rPr lang="en-US" sz="2000" baseline="-25000" dirty="0" err="1"/>
              <a:t>L</a:t>
            </a:r>
            <a:r>
              <a:rPr lang="en-US" sz="2000" baseline="-25000" dirty="0"/>
              <a:t>-L%</a:t>
            </a:r>
            <a:r>
              <a:rPr lang="en-US" sz="2000" dirty="0"/>
              <a:t>? 															 b.		?	</a:t>
            </a:r>
            <a:r>
              <a:rPr lang="en-US" sz="2000" dirty="0" err="1"/>
              <a:t>Vy</a:t>
            </a:r>
            <a:r>
              <a:rPr lang="en-US" sz="2000" dirty="0"/>
              <a:t>																</a:t>
            </a:r>
            <a:r>
              <a:rPr lang="en-US" sz="2000" dirty="0" err="1"/>
              <a:t>ku</a:t>
            </a:r>
            <a:r>
              <a:rPr lang="en-US" sz="2000" baseline="-25000" dirty="0" err="1"/>
              <a:t>Q</a:t>
            </a:r>
            <a:r>
              <a:rPr lang="en-US" sz="2000" dirty="0" err="1"/>
              <a:t>rite</a:t>
            </a:r>
            <a:r>
              <a:rPr lang="en-US" sz="2000" baseline="-25000" dirty="0" err="1"/>
              <a:t>L</a:t>
            </a:r>
            <a:r>
              <a:rPr lang="en-US" sz="2000" baseline="-25000" dirty="0"/>
              <a:t>-L%</a:t>
            </a:r>
            <a:r>
              <a:rPr lang="en-US" sz="2000" dirty="0"/>
              <a:t>?</a:t>
            </a:r>
          </a:p>
          <a:p>
            <a:pPr marL="0" indent="0" defTabSz="91440">
              <a:spcBef>
                <a:spcPts val="0"/>
              </a:spcBef>
              <a:buNone/>
            </a:pPr>
            <a:r>
              <a:rPr lang="en-US" sz="2000" dirty="0"/>
              <a:t>										smoke.PRS.2PL/V		Q-PRT	you.NOM.PL/V												you.NOM.PL/V		smoke.PRS.2PL/V</a:t>
            </a:r>
          </a:p>
          <a:p>
            <a:pPr marL="0" indent="0" defTabSz="91440">
              <a:spcBef>
                <a:spcPts val="0"/>
              </a:spcBef>
              <a:buNone/>
            </a:pPr>
            <a:r>
              <a:rPr lang="en-US" sz="2000" dirty="0"/>
              <a:t>						‘Do you smoke?’</a:t>
            </a:r>
          </a:p>
          <a:p>
            <a:pPr defTabSz="182880"/>
            <a:r>
              <a:rPr lang="en-US" sz="2000" i="1" dirty="0"/>
              <a:t>Li </a:t>
            </a:r>
            <a:r>
              <a:rPr lang="en-US" sz="2000" dirty="0"/>
              <a:t>YNQs, but not declarative string YNQs are good as </a:t>
            </a:r>
            <a:r>
              <a:rPr lang="en-US" sz="2000" dirty="0">
                <a:solidFill>
                  <a:srgbClr val="92D050"/>
                </a:solidFill>
              </a:rPr>
              <a:t>conjectural questions</a:t>
            </a:r>
            <a:r>
              <a:rPr lang="en-US" sz="2000" dirty="0"/>
              <a:t> (cf. </a:t>
            </a:r>
            <a:r>
              <a:rPr lang="en-US" sz="2000" dirty="0" err="1"/>
              <a:t>Eckardt</a:t>
            </a:r>
            <a:r>
              <a:rPr lang="en-US" sz="2000" dirty="0"/>
              <a:t> 2020):</a:t>
            </a:r>
          </a:p>
          <a:p>
            <a:pPr marL="0" indent="0" defTabSz="91440">
              <a:buNone/>
            </a:pPr>
            <a:r>
              <a:rPr lang="en-US" sz="2000" dirty="0"/>
              <a:t>(29)		a.			</a:t>
            </a:r>
            <a:r>
              <a:rPr lang="en-US" sz="2000" dirty="0" err="1"/>
              <a:t>Xm</a:t>
            </a:r>
            <a:r>
              <a:rPr lang="en-US" sz="2000" dirty="0"/>
              <a:t>,		</a:t>
            </a:r>
            <a:r>
              <a:rPr lang="en-US" sz="2000" dirty="0" err="1"/>
              <a:t>jest’</a:t>
            </a:r>
            <a:r>
              <a:rPr lang="en-US" sz="2000" baseline="-25000" dirty="0" err="1"/>
              <a:t>L+H</a:t>
            </a:r>
            <a:r>
              <a:rPr lang="en-US" sz="2000" baseline="-25000" dirty="0"/>
              <a:t>*</a:t>
            </a:r>
            <a:r>
              <a:rPr lang="en-US" sz="2000" dirty="0"/>
              <a:t>						li							</a:t>
            </a:r>
            <a:r>
              <a:rPr lang="en-US" sz="2000" dirty="0" err="1"/>
              <a:t>žizn</a:t>
            </a:r>
            <a:r>
              <a:rPr lang="en-US" sz="2000" dirty="0"/>
              <a:t>’							</a:t>
            </a:r>
            <a:r>
              <a:rPr lang="en-US" sz="2000" dirty="0" err="1"/>
              <a:t>na</a:t>
            </a:r>
            <a:r>
              <a:rPr lang="en-US" sz="2000" dirty="0"/>
              <a:t>		</a:t>
            </a:r>
            <a:r>
              <a:rPr lang="en-US" sz="2000" dirty="0" err="1"/>
              <a:t>drugix</a:t>
            </a:r>
            <a:r>
              <a:rPr lang="en-US" sz="2000" dirty="0"/>
              <a:t>							</a:t>
            </a:r>
            <a:r>
              <a:rPr lang="en-US" sz="2000" dirty="0" err="1"/>
              <a:t>planetax</a:t>
            </a:r>
            <a:r>
              <a:rPr lang="en-US" sz="2000" baseline="-25000" dirty="0" err="1"/>
              <a:t>L</a:t>
            </a:r>
            <a:r>
              <a:rPr lang="en-US" sz="2000" baseline="-25000" dirty="0"/>
              <a:t>-L%</a:t>
            </a:r>
            <a:r>
              <a:rPr lang="en-US" sz="2000" dirty="0"/>
              <a:t>?		</a:t>
            </a:r>
          </a:p>
          <a:p>
            <a:pPr marL="0" indent="0" defTabSz="91440">
              <a:spcBef>
                <a:spcPts val="0"/>
              </a:spcBef>
              <a:buNone/>
            </a:pPr>
            <a:r>
              <a:rPr lang="en-US" sz="2000" dirty="0"/>
              <a:t>											hm			be.PRS.3SG 	Q-PRT	</a:t>
            </a:r>
            <a:r>
              <a:rPr lang="en-US" sz="2000" dirty="0" err="1"/>
              <a:t>life.NOM</a:t>
            </a:r>
            <a:r>
              <a:rPr lang="en-US" sz="2000" dirty="0"/>
              <a:t>	on		</a:t>
            </a:r>
            <a:r>
              <a:rPr lang="en-US" sz="2000" dirty="0" err="1"/>
              <a:t>other.PREP</a:t>
            </a:r>
            <a:r>
              <a:rPr lang="en-US" sz="2000" dirty="0"/>
              <a:t>		</a:t>
            </a:r>
            <a:r>
              <a:rPr lang="en-US" sz="2000" dirty="0" err="1"/>
              <a:t>planets.PREP</a:t>
            </a:r>
            <a:endParaRPr lang="en-US" sz="2000" dirty="0"/>
          </a:p>
          <a:p>
            <a:pPr marL="0" indent="0" defTabSz="91440">
              <a:spcBef>
                <a:spcPts val="0"/>
              </a:spcBef>
              <a:buNone/>
            </a:pPr>
            <a:r>
              <a:rPr lang="en-US" sz="2000" dirty="0"/>
              <a:t>						b.	#	</a:t>
            </a:r>
            <a:r>
              <a:rPr lang="en-US" sz="2000" dirty="0" err="1"/>
              <a:t>Xm</a:t>
            </a:r>
            <a:r>
              <a:rPr lang="en-US" sz="2000" dirty="0"/>
              <a:t>,		</a:t>
            </a:r>
            <a:r>
              <a:rPr lang="en-US" sz="2000" dirty="0" err="1"/>
              <a:t>na</a:t>
            </a:r>
            <a:r>
              <a:rPr lang="en-US" sz="2000" dirty="0"/>
              <a:t>		</a:t>
            </a:r>
            <a:r>
              <a:rPr lang="en-US" sz="2000" dirty="0" err="1"/>
              <a:t>drugix</a:t>
            </a:r>
            <a:r>
              <a:rPr lang="en-US" sz="2000" dirty="0"/>
              <a:t>							</a:t>
            </a:r>
            <a:r>
              <a:rPr lang="en-US" sz="2000" dirty="0" err="1"/>
              <a:t>planetax</a:t>
            </a:r>
            <a:r>
              <a:rPr lang="en-US" sz="2000" dirty="0"/>
              <a:t>							</a:t>
            </a:r>
            <a:r>
              <a:rPr lang="en-US" sz="2000" dirty="0" err="1"/>
              <a:t>jest’</a:t>
            </a:r>
            <a:r>
              <a:rPr lang="en-US" sz="2000" baseline="-25000" dirty="0" err="1"/>
              <a:t>Q</a:t>
            </a:r>
            <a:r>
              <a:rPr lang="en-US" sz="2000" dirty="0"/>
              <a:t>									</a:t>
            </a:r>
            <a:r>
              <a:rPr lang="en-US" sz="2000" dirty="0" err="1"/>
              <a:t>žizn’</a:t>
            </a:r>
            <a:r>
              <a:rPr lang="en-US" sz="2000" baseline="-25000" dirty="0" err="1"/>
              <a:t>L</a:t>
            </a:r>
            <a:r>
              <a:rPr lang="en-US" sz="2000" baseline="-25000" dirty="0"/>
              <a:t>-L%</a:t>
            </a:r>
            <a:r>
              <a:rPr lang="en-US" sz="2000" dirty="0"/>
              <a:t>?		 </a:t>
            </a:r>
          </a:p>
          <a:p>
            <a:pPr marL="0" indent="0" defTabSz="91440">
              <a:spcBef>
                <a:spcPts val="0"/>
              </a:spcBef>
              <a:buNone/>
            </a:pPr>
            <a:r>
              <a:rPr lang="en-US" sz="2000" dirty="0"/>
              <a:t>											hm			on		</a:t>
            </a:r>
            <a:r>
              <a:rPr lang="en-US" sz="2000" dirty="0" err="1"/>
              <a:t>other.PREP</a:t>
            </a:r>
            <a:r>
              <a:rPr lang="en-US" sz="2000" dirty="0"/>
              <a:t>		</a:t>
            </a:r>
            <a:r>
              <a:rPr lang="en-US" sz="2000" dirty="0" err="1"/>
              <a:t>planets.PREP</a:t>
            </a:r>
            <a:r>
              <a:rPr lang="en-US" sz="2000" dirty="0"/>
              <a:t>		be.PRS.3SG		</a:t>
            </a:r>
            <a:r>
              <a:rPr lang="en-US" sz="2000" dirty="0" err="1"/>
              <a:t>life.NOM</a:t>
            </a:r>
            <a:endParaRPr lang="en-US" sz="2000" dirty="0"/>
          </a:p>
          <a:p>
            <a:pPr marL="0" indent="0" defTabSz="91440">
              <a:spcBef>
                <a:spcPts val="0"/>
              </a:spcBef>
              <a:buNone/>
            </a:pPr>
            <a:r>
              <a:rPr lang="en-US" sz="2000" dirty="0"/>
              <a:t>						</a:t>
            </a:r>
            <a:r>
              <a:rPr lang="en-US" sz="2000" dirty="0" err="1"/>
              <a:t>Bylo</a:t>
            </a:r>
            <a:r>
              <a:rPr lang="en-US" sz="2000" dirty="0"/>
              <a:t>												b						</a:t>
            </a:r>
            <a:r>
              <a:rPr lang="en-US" sz="2000" dirty="0" err="1"/>
              <a:t>neploxo</a:t>
            </a:r>
            <a:r>
              <a:rPr lang="en-US" sz="2000" dirty="0"/>
              <a:t>								</a:t>
            </a:r>
            <a:r>
              <a:rPr lang="en-US" sz="2000" dirty="0" err="1"/>
              <a:t>uznat</a:t>
            </a:r>
            <a:r>
              <a:rPr lang="en-US" sz="2000" dirty="0"/>
              <a:t>’…</a:t>
            </a:r>
          </a:p>
          <a:p>
            <a:pPr marL="0" indent="0" defTabSz="91440">
              <a:spcBef>
                <a:spcPts val="0"/>
              </a:spcBef>
              <a:buNone/>
            </a:pPr>
            <a:r>
              <a:rPr lang="en-US" sz="2000" dirty="0"/>
              <a:t>						</a:t>
            </a:r>
            <a:r>
              <a:rPr lang="en-US" sz="2000" dirty="0" err="1"/>
              <a:t>be.PAST.SG.N</a:t>
            </a:r>
            <a:r>
              <a:rPr lang="en-US" sz="2000" dirty="0"/>
              <a:t>		SUBJ		not-</a:t>
            </a:r>
            <a:r>
              <a:rPr lang="en-US" sz="2000" dirty="0" err="1"/>
              <a:t>bad.ADV</a:t>
            </a:r>
            <a:r>
              <a:rPr lang="en-US" sz="2000" dirty="0"/>
              <a:t>		learn.INF</a:t>
            </a:r>
          </a:p>
          <a:p>
            <a:pPr marL="0" indent="0" defTabSz="91440">
              <a:spcBef>
                <a:spcPts val="0"/>
              </a:spcBef>
              <a:buNone/>
            </a:pPr>
            <a:r>
              <a:rPr lang="en-US" sz="2000" dirty="0"/>
              <a:t>						‘Hm… Is there life on other planets[, I wonder]? Would be nice to know…’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6F8418C-8356-64D9-0DB0-DDBE61AA6584}"/>
              </a:ext>
            </a:extLst>
          </p:cNvPr>
          <p:cNvSpPr txBox="1">
            <a:spLocks/>
          </p:cNvSpPr>
          <p:nvPr/>
        </p:nvSpPr>
        <p:spPr>
          <a:xfrm>
            <a:off x="838200" y="134711"/>
            <a:ext cx="10515600" cy="10042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Appendix: declarative string YNQs vs. </a:t>
            </a:r>
            <a:r>
              <a:rPr lang="en-US" sz="3600" i="1" dirty="0"/>
              <a:t>li </a:t>
            </a:r>
            <a:r>
              <a:rPr lang="en-US" sz="3600" dirty="0"/>
              <a:t>YNQs</a:t>
            </a:r>
          </a:p>
        </p:txBody>
      </p:sp>
    </p:spTree>
    <p:extLst>
      <p:ext uri="{BB962C8B-B14F-4D97-AF65-F5344CB8AC3E}">
        <p14:creationId xmlns:p14="http://schemas.microsoft.com/office/powerpoint/2010/main" val="1193535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38918"/>
            <a:ext cx="10515600" cy="503804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sz="1800" dirty="0"/>
              <a:t>Beckman, Mary E. &amp; Gayle Ayers. 1997. Guidelines for </a:t>
            </a:r>
            <a:r>
              <a:rPr lang="en-GB" sz="1800" dirty="0" err="1"/>
              <a:t>ToBI</a:t>
            </a:r>
            <a:r>
              <a:rPr lang="en-GB" sz="1800" dirty="0"/>
              <a:t> labelling. Version 3.0. The Ohio State University Research Foundation.</a:t>
            </a:r>
            <a:endParaRPr lang="en-US" sz="1800" dirty="0"/>
          </a:p>
          <a:p>
            <a:pPr marL="0" indent="0">
              <a:buNone/>
            </a:pPr>
            <a:r>
              <a:rPr lang="en-US" sz="1800" dirty="0" err="1"/>
              <a:t>Bolinger</a:t>
            </a:r>
            <a:r>
              <a:rPr lang="en-US" sz="1800" dirty="0"/>
              <a:t>, Dwight. 1978. Yes-no questions are not alternative questions. In Henry </a:t>
            </a:r>
            <a:r>
              <a:rPr lang="en-US" sz="1800" dirty="0" err="1"/>
              <a:t>Hiż</a:t>
            </a:r>
            <a:r>
              <a:rPr lang="en-US" sz="1800" dirty="0"/>
              <a:t> (ed.), </a:t>
            </a:r>
            <a:r>
              <a:rPr lang="en-US" sz="1800" i="1" dirty="0"/>
              <a:t>Questions</a:t>
            </a:r>
            <a:r>
              <a:rPr lang="en-US" sz="1800" dirty="0"/>
              <a:t>, 87–105. </a:t>
            </a:r>
            <a:r>
              <a:rPr lang="en-US" sz="1800" dirty="0" err="1"/>
              <a:t>Dodrecht</a:t>
            </a:r>
            <a:r>
              <a:rPr lang="en-US" sz="1800" dirty="0"/>
              <a:t>, Holland: D. </a:t>
            </a:r>
            <a:r>
              <a:rPr lang="en-US" sz="1800" dirty="0" err="1"/>
              <a:t>Reidel</a:t>
            </a:r>
            <a:r>
              <a:rPr lang="en-US" sz="1800" dirty="0"/>
              <a:t>.</a:t>
            </a:r>
          </a:p>
          <a:p>
            <a:pPr marL="0" indent="0">
              <a:buNone/>
            </a:pPr>
            <a:r>
              <a:rPr lang="en-US" sz="1800" dirty="0"/>
              <a:t>Esipova, Maria &amp; Maribel Romero. 2023. Prejacent truth in rhetorical questions. Ms.</a:t>
            </a:r>
          </a:p>
          <a:p>
            <a:pPr marL="0" indent="0">
              <a:buNone/>
            </a:pPr>
            <a:r>
              <a:rPr lang="en-GB" sz="1800" dirty="0"/>
              <a:t>Jeong, </a:t>
            </a:r>
            <a:r>
              <a:rPr lang="en-GB" sz="1800" dirty="0" err="1"/>
              <a:t>Sunwoo</a:t>
            </a:r>
            <a:r>
              <a:rPr lang="en-GB" sz="1800" dirty="0"/>
              <a:t>. 2018. Intonation and sentence type conventions: Two types of rising declaratives. </a:t>
            </a:r>
            <a:r>
              <a:rPr lang="en-GB" sz="1800" i="1" dirty="0"/>
              <a:t>Journal of Semantics</a:t>
            </a:r>
            <a:r>
              <a:rPr lang="en-GB" sz="1800" dirty="0"/>
              <a:t> 35(2). 305–356. </a:t>
            </a:r>
            <a:r>
              <a:rPr lang="en-GB" sz="1800" dirty="0">
                <a:hlinkClick r:id="rId2"/>
              </a:rPr>
              <a:t>https://doi.org/10.1093/semant/ffy001</a:t>
            </a:r>
            <a:r>
              <a:rPr lang="en-GB" sz="1800" dirty="0"/>
              <a:t> </a:t>
            </a:r>
          </a:p>
          <a:p>
            <a:pPr marL="0" indent="0">
              <a:buNone/>
            </a:pPr>
            <a:r>
              <a:rPr lang="en-GB" sz="1800" dirty="0"/>
              <a:t>Jeong, </a:t>
            </a:r>
            <a:r>
              <a:rPr lang="en-GB" sz="1800" dirty="0" err="1"/>
              <a:t>Sunwoo</a:t>
            </a:r>
            <a:r>
              <a:rPr lang="en-GB" sz="1800" dirty="0"/>
              <a:t> &amp; Cleo </a:t>
            </a:r>
            <a:r>
              <a:rPr lang="en-GB" sz="1800" dirty="0" err="1"/>
              <a:t>Condoravdi</a:t>
            </a:r>
            <a:r>
              <a:rPr lang="en-GB" sz="1800" dirty="0"/>
              <a:t>. 2017. Imperatives with the calling contour. In </a:t>
            </a:r>
            <a:r>
              <a:rPr lang="en-GB" sz="1800" i="1" dirty="0"/>
              <a:t>Proceedings of the 43rd Annual Meeting of the Berkeley Linguistics Society (BLS 43)</a:t>
            </a:r>
            <a:r>
              <a:rPr lang="en-GB" sz="1800" dirty="0"/>
              <a:t>, 185–209.</a:t>
            </a:r>
            <a:endParaRPr lang="en-US" sz="1800" dirty="0"/>
          </a:p>
          <a:p>
            <a:pPr marL="0" indent="0">
              <a:buNone/>
            </a:pPr>
            <a:r>
              <a:rPr lang="en-GB" sz="1800" dirty="0"/>
              <a:t>Law, Jess H-K, </a:t>
            </a:r>
            <a:r>
              <a:rPr lang="en-GB" sz="1800" dirty="0" err="1"/>
              <a:t>Haoze</a:t>
            </a:r>
            <a:r>
              <a:rPr lang="en-GB" sz="1800" dirty="0"/>
              <a:t> Li &amp; Diti Bhadra. 2024. Force shift: a case study of Cantonese </a:t>
            </a:r>
            <a:r>
              <a:rPr lang="en-GB" sz="1800" i="1" dirty="0"/>
              <a:t>ho2</a:t>
            </a:r>
            <a:r>
              <a:rPr lang="en-GB" sz="1800" dirty="0"/>
              <a:t> particle clusters. </a:t>
            </a:r>
            <a:r>
              <a:rPr lang="en-GB" sz="1800" i="1" dirty="0"/>
              <a:t>Natural Language Semantics </a:t>
            </a:r>
            <a:r>
              <a:rPr lang="en-GB" sz="1800" dirty="0"/>
              <a:t>1–43. </a:t>
            </a:r>
            <a:r>
              <a:rPr lang="en-GB" sz="1800" dirty="0">
                <a:hlinkClick r:id="rId3"/>
              </a:rPr>
              <a:t>https://doi.org/10.1007/s11050-023-09219-8</a:t>
            </a:r>
            <a:r>
              <a:rPr lang="en-GB" sz="1800" dirty="0"/>
              <a:t> </a:t>
            </a:r>
          </a:p>
          <a:p>
            <a:pPr marL="0" indent="0">
              <a:buNone/>
            </a:pPr>
            <a:r>
              <a:rPr lang="en-US" sz="1800" dirty="0"/>
              <a:t>Makarova, Veronika. 2007. The effect of pitch peak alignment on sentence type identiﬁcation in Russian. </a:t>
            </a:r>
            <a:r>
              <a:rPr lang="en-US" sz="1800" i="1" dirty="0"/>
              <a:t>Language and Speech </a:t>
            </a:r>
            <a:r>
              <a:rPr lang="en-US" sz="1800" dirty="0"/>
              <a:t>50(3), 385–422. </a:t>
            </a:r>
            <a:r>
              <a:rPr lang="en-US" sz="1800" dirty="0">
                <a:hlinkClick r:id="rId4"/>
              </a:rPr>
              <a:t>https://doi.org/10.1177/00238309070500030401</a:t>
            </a:r>
            <a:r>
              <a:rPr lang="en-US" sz="1800" dirty="0"/>
              <a:t> </a:t>
            </a:r>
          </a:p>
          <a:p>
            <a:pPr marL="0" indent="0">
              <a:buNone/>
            </a:pPr>
            <a:r>
              <a:rPr lang="en-US" sz="1800" dirty="0"/>
              <a:t>Meyer, Roland &amp; Ina </a:t>
            </a:r>
            <a:r>
              <a:rPr lang="en-US" sz="1800" dirty="0" err="1"/>
              <a:t>Mleinek</a:t>
            </a:r>
            <a:r>
              <a:rPr lang="en-US" sz="1800" dirty="0"/>
              <a:t>. 2006. How prosody signals force and focus—A study of pitch accents in Russian yes–no questions. </a:t>
            </a:r>
            <a:r>
              <a:rPr lang="en-US" sz="1800" i="1" dirty="0"/>
              <a:t>Journal of Pragmatics </a:t>
            </a:r>
            <a:r>
              <a:rPr lang="en-US" sz="1800" dirty="0"/>
              <a:t>38(10). 1615–1635. </a:t>
            </a:r>
            <a:r>
              <a:rPr lang="en-US" sz="1800" dirty="0">
                <a:hlinkClick r:id="rId5"/>
              </a:rPr>
              <a:t>https://doi.org/10.1016/j.pragma.2005.05.011</a:t>
            </a:r>
            <a:r>
              <a:rPr lang="en-US" sz="1800" dirty="0"/>
              <a:t> </a:t>
            </a:r>
          </a:p>
          <a:p>
            <a:pPr marL="0" indent="0">
              <a:buNone/>
            </a:pPr>
            <a:r>
              <a:rPr lang="en-US" sz="1800" dirty="0" err="1"/>
              <a:t>Rathcke</a:t>
            </a:r>
            <a:r>
              <a:rPr lang="en-US" sz="1800" dirty="0"/>
              <a:t>, Tamara. 2006. A perceptual study on Russian questions and statements. In </a:t>
            </a:r>
            <a:r>
              <a:rPr lang="en-US" sz="1800" i="1" dirty="0" err="1"/>
              <a:t>Arbeitsberichte</a:t>
            </a:r>
            <a:r>
              <a:rPr lang="en-US" sz="1800" i="1" dirty="0"/>
              <a:t> des </a:t>
            </a:r>
            <a:r>
              <a:rPr lang="en-US" sz="1800" i="1" dirty="0" err="1"/>
              <a:t>Instituts</a:t>
            </a:r>
            <a:r>
              <a:rPr lang="en-US" sz="1800" i="1" dirty="0"/>
              <a:t> für </a:t>
            </a:r>
            <a:r>
              <a:rPr lang="en-US" sz="1800" i="1" dirty="0" err="1"/>
              <a:t>Phonetik</a:t>
            </a:r>
            <a:r>
              <a:rPr lang="en-US" sz="1800" i="1" dirty="0"/>
              <a:t> und </a:t>
            </a:r>
            <a:r>
              <a:rPr lang="en-US" sz="1800" i="1" dirty="0" err="1"/>
              <a:t>digitale</a:t>
            </a:r>
            <a:r>
              <a:rPr lang="en-US" sz="1800" i="1" dirty="0"/>
              <a:t> </a:t>
            </a:r>
            <a:r>
              <a:rPr lang="en-US" sz="1800" i="1" dirty="0" err="1"/>
              <a:t>Sprachverarbeitung</a:t>
            </a:r>
            <a:r>
              <a:rPr lang="en-US" sz="1800" i="1" dirty="0"/>
              <a:t> der Universität Kiel</a:t>
            </a:r>
            <a:r>
              <a:rPr lang="en-US" sz="1800" dirty="0"/>
              <a:t>, Volume 37, pp. 51–62.</a:t>
            </a:r>
          </a:p>
          <a:p>
            <a:pPr marL="0" indent="0">
              <a:buNone/>
            </a:pPr>
            <a:r>
              <a:rPr lang="en-US" sz="1800" dirty="0"/>
              <a:t>Rudin, Catherine &amp; Deniz Rudin. 2022. On rising intonation in Balkan Slavic. </a:t>
            </a:r>
            <a:r>
              <a:rPr lang="en-US" sz="1800" i="1" dirty="0"/>
              <a:t>Journal of Slavic Linguistics (FASL 29 extra issue) </a:t>
            </a:r>
            <a:r>
              <a:rPr lang="en-US" sz="1800" dirty="0"/>
              <a:t>30. 1–10. </a:t>
            </a:r>
            <a:r>
              <a:rPr lang="en-US" sz="1800" dirty="0">
                <a:hlinkClick r:id="rId6"/>
              </a:rPr>
              <a:t>http://ojs.ung.si/index.php/JSL/article/view/88</a:t>
            </a:r>
            <a:r>
              <a:rPr lang="en-US" sz="1800" dirty="0"/>
              <a:t> </a:t>
            </a:r>
          </a:p>
          <a:p>
            <a:pPr marL="0" indent="0">
              <a:buNone/>
            </a:pPr>
            <a:r>
              <a:rPr lang="en-US" sz="1800" dirty="0"/>
              <a:t>Rudin, Deniz. 2018. </a:t>
            </a:r>
            <a:r>
              <a:rPr lang="en-US" sz="1800" i="1" dirty="0"/>
              <a:t>Rising above commitment</a:t>
            </a:r>
            <a:r>
              <a:rPr lang="en-US" sz="1800" dirty="0"/>
              <a:t>: University of California, Santa Cruz dissertation.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5E03AA-4CEA-A876-CE85-619F72F72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2E1A8-F9E5-40EC-91A8-1269AD871732}" type="slidenum">
              <a:rPr lang="en-US" smtClean="0"/>
              <a:t>34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771BABF-E5BD-898A-9DB0-DCE7DBC78FD7}"/>
              </a:ext>
            </a:extLst>
          </p:cNvPr>
          <p:cNvSpPr txBox="1">
            <a:spLocks/>
          </p:cNvSpPr>
          <p:nvPr/>
        </p:nvSpPr>
        <p:spPr>
          <a:xfrm>
            <a:off x="838200" y="134711"/>
            <a:ext cx="10515600" cy="10042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References</a:t>
            </a:r>
          </a:p>
        </p:txBody>
      </p:sp>
    </p:spTree>
    <p:extLst>
      <p:ext uri="{BB962C8B-B14F-4D97-AF65-F5344CB8AC3E}">
        <p14:creationId xmlns:p14="http://schemas.microsoft.com/office/powerpoint/2010/main" val="27252330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453A9F-47E0-2A37-B4C6-5F6B13171B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2318A8-4287-FA42-DEEA-427FEFF851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4711"/>
            <a:ext cx="10515600" cy="1004207"/>
          </a:xfrm>
        </p:spPr>
        <p:txBody>
          <a:bodyPr>
            <a:normAutofit/>
          </a:bodyPr>
          <a:lstStyle/>
          <a:p>
            <a:r>
              <a:rPr lang="en-US" sz="3600" dirty="0"/>
              <a:t>Typological generalization in Rudin &amp; Rudin 2022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E6518F-48B6-9BF1-0FE8-FEB02D5E36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38918"/>
            <a:ext cx="10515600" cy="50380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200" dirty="0"/>
              <a:t>Typological generalization in Rudin 2018, further explored in Rudin &amp; Rudin 2022 (R&amp;R):</a:t>
            </a:r>
          </a:p>
          <a:p>
            <a:r>
              <a:rPr lang="en-GB" sz="2200" dirty="0"/>
              <a:t>Languages in which </a:t>
            </a:r>
            <a:r>
              <a:rPr lang="en-GB" sz="2200" dirty="0">
                <a:highlight>
                  <a:srgbClr val="78CDE6"/>
                </a:highlight>
              </a:rPr>
              <a:t>rising declaratives</a:t>
            </a:r>
            <a:r>
              <a:rPr lang="en-GB" sz="2200" b="1" dirty="0"/>
              <a:t> </a:t>
            </a:r>
            <a:r>
              <a:rPr lang="en-GB" sz="2200" dirty="0"/>
              <a:t>(L* H-H%, but see Jeong 2018 on L* H-H% vs. H* H-H%) comprise </a:t>
            </a:r>
            <a:r>
              <a:rPr lang="en-GB" sz="2200" dirty="0">
                <a:solidFill>
                  <a:srgbClr val="92D050"/>
                </a:solidFill>
              </a:rPr>
              <a:t>non-canonical yes/no questions </a:t>
            </a:r>
            <a:r>
              <a:rPr lang="en-GB" sz="2200" dirty="0">
                <a:highlight>
                  <a:srgbClr val="78CDE6"/>
                </a:highlight>
              </a:rPr>
              <a:t>(YNQs)</a:t>
            </a:r>
            <a:r>
              <a:rPr lang="en-GB" sz="2200" dirty="0"/>
              <a:t>—like English in (1) and Bulgarian in (2)—also allow for </a:t>
            </a:r>
            <a:r>
              <a:rPr lang="en-GB" sz="2200" dirty="0">
                <a:highlight>
                  <a:srgbClr val="78CDE6"/>
                </a:highlight>
              </a:rPr>
              <a:t>rising imperatives</a:t>
            </a:r>
            <a:r>
              <a:rPr lang="en-GB" sz="2200" dirty="0"/>
              <a:t>, used as </a:t>
            </a:r>
            <a:r>
              <a:rPr lang="en-GB" sz="2200" dirty="0">
                <a:solidFill>
                  <a:srgbClr val="7030A0"/>
                </a:solidFill>
              </a:rPr>
              <a:t>friendly/polite/tentative, but invested requests </a:t>
            </a:r>
            <a:r>
              <a:rPr lang="en-GB" sz="2200" dirty="0"/>
              <a:t>or </a:t>
            </a:r>
            <a:r>
              <a:rPr lang="en-GB" sz="2200" dirty="0">
                <a:solidFill>
                  <a:srgbClr val="FF1493"/>
                </a:solidFill>
              </a:rPr>
              <a:t>disinterested suggestions</a:t>
            </a:r>
            <a:r>
              <a:rPr lang="en-GB" sz="2200" dirty="0"/>
              <a:t>:</a:t>
            </a:r>
          </a:p>
          <a:p>
            <a:pPr marL="0" indent="0" defTabSz="91440">
              <a:buNone/>
            </a:pPr>
            <a:r>
              <a:rPr lang="en-GB" sz="2200" dirty="0"/>
              <a:t>(1)		English</a:t>
            </a:r>
          </a:p>
          <a:p>
            <a:pPr marL="0" indent="0" defTabSz="91440">
              <a:spcBef>
                <a:spcPts val="0"/>
              </a:spcBef>
              <a:buNone/>
            </a:pPr>
            <a:r>
              <a:rPr lang="en-GB" sz="2200" dirty="0"/>
              <a:t>					a.		Did you pour me </a:t>
            </a:r>
            <a:r>
              <a:rPr lang="en-GB" sz="2200" dirty="0" err="1"/>
              <a:t>wine</a:t>
            </a:r>
            <a:r>
              <a:rPr lang="en-GB" sz="2200" baseline="-25000" dirty="0" err="1"/>
              <a:t>L</a:t>
            </a:r>
            <a:r>
              <a:rPr lang="en-GB" sz="2200" baseline="-25000" dirty="0"/>
              <a:t>* H-H%</a:t>
            </a:r>
            <a:r>
              <a:rPr lang="en-GB" sz="2200" dirty="0"/>
              <a:t>? (“syntactically” marked </a:t>
            </a:r>
            <a:r>
              <a:rPr lang="en-GB" sz="2200" dirty="0">
                <a:solidFill>
                  <a:srgbClr val="00B050"/>
                </a:solidFill>
              </a:rPr>
              <a:t>canonical YNQ</a:t>
            </a:r>
            <a:r>
              <a:rPr lang="en-GB" sz="2200" dirty="0"/>
              <a:t>) </a:t>
            </a:r>
          </a:p>
          <a:p>
            <a:pPr marL="0" indent="0" defTabSz="91440">
              <a:spcBef>
                <a:spcPts val="0"/>
              </a:spcBef>
              <a:buNone/>
            </a:pPr>
            <a:r>
              <a:rPr lang="en-GB" sz="2200" dirty="0"/>
              <a:t>					b.		You poured me </a:t>
            </a:r>
            <a:r>
              <a:rPr lang="en-GB" sz="2200" dirty="0" err="1"/>
              <a:t>wine</a:t>
            </a:r>
            <a:r>
              <a:rPr lang="en-GB" sz="2200" baseline="-25000" dirty="0" err="1"/>
              <a:t>L</a:t>
            </a:r>
            <a:r>
              <a:rPr lang="en-GB" sz="2200" baseline="-25000" dirty="0"/>
              <a:t>* H-H%</a:t>
            </a:r>
            <a:r>
              <a:rPr lang="en-GB" sz="2200" dirty="0"/>
              <a:t>? (rising declarative as a </a:t>
            </a:r>
            <a:r>
              <a:rPr lang="en-GB" sz="2200" dirty="0">
                <a:solidFill>
                  <a:srgbClr val="92D050"/>
                </a:solidFill>
              </a:rPr>
              <a:t>non-canonical YNQ</a:t>
            </a:r>
            <a:r>
              <a:rPr lang="en-GB" sz="2200" dirty="0"/>
              <a:t>)</a:t>
            </a:r>
            <a:br>
              <a:rPr lang="en-GB" sz="2200" dirty="0"/>
            </a:br>
            <a:r>
              <a:rPr lang="en-GB" sz="2200" dirty="0"/>
              <a:t>					c.		Pour me </a:t>
            </a:r>
            <a:r>
              <a:rPr lang="en-GB" sz="2200" dirty="0" err="1"/>
              <a:t>wine</a:t>
            </a:r>
            <a:r>
              <a:rPr lang="en-GB" sz="2200" baseline="-25000" dirty="0" err="1"/>
              <a:t>L</a:t>
            </a:r>
            <a:r>
              <a:rPr lang="en-GB" sz="2200" baseline="-25000" dirty="0"/>
              <a:t>* H-H%</a:t>
            </a:r>
            <a:r>
              <a:rPr lang="en-GB" sz="2200" dirty="0"/>
              <a:t>? (rising imperative as a </a:t>
            </a:r>
            <a:r>
              <a:rPr lang="en-GB" sz="2200" dirty="0">
                <a:solidFill>
                  <a:srgbClr val="7030A0"/>
                </a:solidFill>
              </a:rPr>
              <a:t>friendly, but invested request</a:t>
            </a:r>
            <a:r>
              <a:rPr lang="en-GB" sz="2200" dirty="0"/>
              <a:t>)</a:t>
            </a:r>
            <a:br>
              <a:rPr lang="en-GB" sz="2200" dirty="0"/>
            </a:br>
            <a:r>
              <a:rPr lang="en-GB" sz="2200" dirty="0"/>
              <a:t>					d.		A:		What should I do while I’m waiting for you?</a:t>
            </a:r>
          </a:p>
          <a:p>
            <a:pPr marL="0" indent="0" defTabSz="91440">
              <a:spcBef>
                <a:spcPts val="0"/>
              </a:spcBef>
              <a:buNone/>
            </a:pPr>
            <a:r>
              <a:rPr lang="en-GB" sz="2200" dirty="0"/>
              <a:t>									B:		I don’t really care. Pour yourself </a:t>
            </a:r>
            <a:r>
              <a:rPr lang="en-GB" sz="2200" dirty="0" err="1"/>
              <a:t>wine</a:t>
            </a:r>
            <a:r>
              <a:rPr lang="en-GB" sz="2200" baseline="-25000" dirty="0" err="1"/>
              <a:t>L</a:t>
            </a:r>
            <a:r>
              <a:rPr lang="en-GB" sz="2200" baseline="-25000" dirty="0"/>
              <a:t>* H-H%</a:t>
            </a:r>
            <a:r>
              <a:rPr lang="en-GB" sz="2200" dirty="0"/>
              <a:t>? Take a </a:t>
            </a:r>
            <a:r>
              <a:rPr lang="en-GB" sz="2200" dirty="0" err="1"/>
              <a:t>nap</a:t>
            </a:r>
            <a:r>
              <a:rPr lang="en-GB" sz="2200" baseline="-25000" dirty="0" err="1"/>
              <a:t>L</a:t>
            </a:r>
            <a:r>
              <a:rPr lang="en-GB" sz="2200" baseline="-25000" dirty="0"/>
              <a:t>* H-H%</a:t>
            </a:r>
            <a:r>
              <a:rPr lang="en-GB" sz="2200" dirty="0"/>
              <a:t>? </a:t>
            </a:r>
          </a:p>
          <a:p>
            <a:pPr marL="0" indent="0" algn="r" defTabSz="91440">
              <a:spcBef>
                <a:spcPts val="0"/>
              </a:spcBef>
              <a:buNone/>
            </a:pPr>
            <a:r>
              <a:rPr lang="en-GB" sz="2200" dirty="0"/>
              <a:t>(rising imperatives as </a:t>
            </a:r>
            <a:r>
              <a:rPr lang="en-GB" sz="2200" dirty="0">
                <a:solidFill>
                  <a:srgbClr val="FF1493"/>
                </a:solidFill>
              </a:rPr>
              <a:t>disinterested suggestions</a:t>
            </a:r>
            <a:r>
              <a:rPr lang="en-GB" sz="2200" dirty="0"/>
              <a:t>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234B12-09DF-451C-42FC-06EF1778B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18A29-7262-4FB7-ACDC-14BC9518BB4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527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2B17B4-6899-E61B-6024-82E2142848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67261-BC3E-5D2D-BC6E-00DB0A47ED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4711"/>
            <a:ext cx="10515600" cy="1004207"/>
          </a:xfrm>
        </p:spPr>
        <p:txBody>
          <a:bodyPr>
            <a:normAutofit/>
          </a:bodyPr>
          <a:lstStyle/>
          <a:p>
            <a:r>
              <a:rPr lang="en-US" sz="3600" dirty="0"/>
              <a:t>Typological generalization in Rudin &amp; Rudin 2022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B1CCAC-817A-AA1E-1423-99B81121D3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38918"/>
            <a:ext cx="10515600" cy="5038045"/>
          </a:xfrm>
        </p:spPr>
        <p:txBody>
          <a:bodyPr>
            <a:normAutofit fontScale="92500"/>
          </a:bodyPr>
          <a:lstStyle/>
          <a:p>
            <a:pPr marL="0" indent="0" defTabSz="91440">
              <a:spcBef>
                <a:spcPts val="0"/>
              </a:spcBef>
              <a:buNone/>
            </a:pPr>
            <a:r>
              <a:rPr lang="en-US" sz="2400" dirty="0"/>
              <a:t>(2)			Bulgarian (from R&amp;R)</a:t>
            </a:r>
          </a:p>
          <a:p>
            <a:pPr marL="0" indent="0" defTabSz="91440">
              <a:spcBef>
                <a:spcPts val="0"/>
              </a:spcBef>
              <a:buNone/>
            </a:pPr>
            <a:r>
              <a:rPr lang="en-US" sz="2400" dirty="0"/>
              <a:t>						a.		</a:t>
            </a:r>
            <a:r>
              <a:rPr lang="en-US" sz="2400" dirty="0" err="1"/>
              <a:t>Šte</a:t>
            </a:r>
            <a:r>
              <a:rPr lang="en-US" sz="2400" dirty="0"/>
              <a:t>			</a:t>
            </a:r>
            <a:r>
              <a:rPr lang="en-US" sz="2400" dirty="0" err="1"/>
              <a:t>xodiš</a:t>
            </a:r>
            <a:r>
              <a:rPr lang="en-US" sz="2400" dirty="0"/>
              <a:t>				li							</a:t>
            </a:r>
            <a:r>
              <a:rPr lang="en-US" sz="2400" dirty="0" err="1"/>
              <a:t>na</a:t>
            </a:r>
            <a:r>
              <a:rPr lang="en-US" sz="2400" dirty="0"/>
              <a:t>		kino?</a:t>
            </a:r>
          </a:p>
          <a:p>
            <a:pPr marL="0" indent="0" defTabSz="91440">
              <a:spcBef>
                <a:spcPts val="0"/>
              </a:spcBef>
              <a:buNone/>
            </a:pPr>
            <a:r>
              <a:rPr lang="en-GB" sz="2400" dirty="0"/>
              <a:t>										FUT		go.2SG		Q-</a:t>
            </a:r>
            <a:r>
              <a:rPr lang="en-GB" sz="2400" dirty="0" err="1"/>
              <a:t>prt</a:t>
            </a:r>
            <a:r>
              <a:rPr lang="en-GB" sz="2400" dirty="0"/>
              <a:t>		to		cinema</a:t>
            </a:r>
          </a:p>
          <a:p>
            <a:pPr marL="0" indent="0" defTabSz="91440">
              <a:spcBef>
                <a:spcPts val="0"/>
              </a:spcBef>
              <a:buNone/>
            </a:pPr>
            <a:r>
              <a:rPr lang="en-GB" sz="2400" dirty="0"/>
              <a:t>										‘Are you going to the movies?’ (“lexically” marked </a:t>
            </a:r>
            <a:r>
              <a:rPr lang="en-GB" sz="2400" dirty="0">
                <a:solidFill>
                  <a:srgbClr val="00B050"/>
                </a:solidFill>
              </a:rPr>
              <a:t>canonical YNQ</a:t>
            </a:r>
            <a:r>
              <a:rPr lang="en-GB" sz="2400" dirty="0"/>
              <a:t>)</a:t>
            </a:r>
          </a:p>
          <a:p>
            <a:pPr marL="0" indent="0" defTabSz="91440">
              <a:spcBef>
                <a:spcPts val="0"/>
              </a:spcBef>
              <a:buNone/>
            </a:pPr>
            <a:r>
              <a:rPr lang="en-GB" sz="2400" dirty="0"/>
              <a:t>						b.		</a:t>
            </a:r>
            <a:r>
              <a:rPr lang="en-US" sz="2400" dirty="0" err="1"/>
              <a:t>Šte</a:t>
            </a:r>
            <a:r>
              <a:rPr lang="en-US" sz="2400" dirty="0"/>
              <a:t>			</a:t>
            </a:r>
            <a:r>
              <a:rPr lang="en-US" sz="2400" dirty="0" err="1"/>
              <a:t>xodiš</a:t>
            </a:r>
            <a:r>
              <a:rPr lang="en-US" sz="2400" dirty="0"/>
              <a:t>				</a:t>
            </a:r>
            <a:r>
              <a:rPr lang="en-US" sz="2400" dirty="0" err="1"/>
              <a:t>na</a:t>
            </a:r>
            <a:r>
              <a:rPr lang="en-US" sz="2400" dirty="0"/>
              <a:t>		kino</a:t>
            </a:r>
            <a:r>
              <a:rPr lang="en-GB" sz="2400" baseline="-25000" dirty="0"/>
              <a:t>L* H-H%</a:t>
            </a:r>
            <a:r>
              <a:rPr lang="en-US" sz="2400" dirty="0"/>
              <a:t>?</a:t>
            </a:r>
          </a:p>
          <a:p>
            <a:pPr marL="0" indent="0" defTabSz="91440">
              <a:spcBef>
                <a:spcPts val="0"/>
              </a:spcBef>
              <a:buNone/>
            </a:pPr>
            <a:r>
              <a:rPr lang="en-GB" sz="2400" dirty="0"/>
              <a:t>										FUT		go.2SG		to			cinema</a:t>
            </a:r>
          </a:p>
          <a:p>
            <a:pPr marL="0" indent="0" defTabSz="91440">
              <a:spcBef>
                <a:spcPts val="0"/>
              </a:spcBef>
              <a:buNone/>
            </a:pPr>
            <a:r>
              <a:rPr lang="en-GB" sz="2400" dirty="0"/>
              <a:t>										‘You’re going to the movies?’ (rising declarative as a </a:t>
            </a:r>
            <a:r>
              <a:rPr lang="en-GB" sz="2400" dirty="0">
                <a:solidFill>
                  <a:srgbClr val="92D050"/>
                </a:solidFill>
              </a:rPr>
              <a:t>non-canonical YNQ</a:t>
            </a:r>
            <a:r>
              <a:rPr lang="en-GB" sz="2400" dirty="0"/>
              <a:t>)</a:t>
            </a:r>
          </a:p>
          <a:p>
            <a:pPr marL="0" indent="0" defTabSz="91440">
              <a:spcBef>
                <a:spcPts val="0"/>
              </a:spcBef>
              <a:buNone/>
            </a:pPr>
            <a:r>
              <a:rPr lang="en-GB" sz="2400" dirty="0"/>
              <a:t>						c.		</a:t>
            </a:r>
            <a:r>
              <a:rPr lang="en-GB" sz="2400" dirty="0" err="1"/>
              <a:t>Daj</a:t>
            </a:r>
            <a:r>
              <a:rPr lang="en-GB" sz="2400" dirty="0"/>
              <a:t>								mi								</a:t>
            </a:r>
            <a:r>
              <a:rPr lang="en-GB" sz="2400" dirty="0" err="1"/>
              <a:t>edna</a:t>
            </a:r>
            <a:r>
              <a:rPr lang="en-GB" sz="2400" dirty="0"/>
              <a:t>		</a:t>
            </a:r>
            <a:r>
              <a:rPr lang="en-GB" sz="2400" dirty="0" err="1"/>
              <a:t>sigara</a:t>
            </a:r>
            <a:r>
              <a:rPr lang="en-GB" sz="2400" baseline="-25000" dirty="0" err="1"/>
              <a:t>L</a:t>
            </a:r>
            <a:r>
              <a:rPr lang="en-GB" sz="2400" baseline="-25000" dirty="0"/>
              <a:t>* H-H%</a:t>
            </a:r>
            <a:r>
              <a:rPr lang="en-GB" sz="2400" dirty="0"/>
              <a:t>?</a:t>
            </a:r>
          </a:p>
          <a:p>
            <a:pPr marL="0" indent="0" defTabSz="91440">
              <a:spcBef>
                <a:spcPts val="0"/>
              </a:spcBef>
              <a:buNone/>
            </a:pPr>
            <a:r>
              <a:rPr lang="en-GB" sz="2400" dirty="0"/>
              <a:t>										</a:t>
            </a:r>
            <a:r>
              <a:rPr lang="en-GB" sz="2400" dirty="0" err="1"/>
              <a:t>give.IMP</a:t>
            </a:r>
            <a:r>
              <a:rPr lang="en-GB" sz="2400" dirty="0"/>
              <a:t>		me.DAT		a							cigarette?</a:t>
            </a:r>
          </a:p>
          <a:p>
            <a:pPr marL="0" indent="0" defTabSz="91440">
              <a:spcBef>
                <a:spcPts val="0"/>
              </a:spcBef>
              <a:buNone/>
            </a:pPr>
            <a:r>
              <a:rPr lang="en-GB" sz="2400" dirty="0"/>
              <a:t>										‘Give me a cigarette?’ (rising imperative as an </a:t>
            </a:r>
            <a:r>
              <a:rPr lang="en-GB" sz="2400" dirty="0">
                <a:solidFill>
                  <a:srgbClr val="7030A0"/>
                </a:solidFill>
              </a:rPr>
              <a:t>request</a:t>
            </a:r>
            <a:r>
              <a:rPr lang="en-GB" sz="2400" dirty="0"/>
              <a:t>)</a:t>
            </a:r>
          </a:p>
          <a:p>
            <a:pPr marL="0" indent="0" defTabSz="91440">
              <a:spcBef>
                <a:spcPts val="0"/>
              </a:spcBef>
              <a:buNone/>
            </a:pPr>
            <a:r>
              <a:rPr lang="en-GB" sz="2400" dirty="0"/>
              <a:t>						d.		A:		‘What should I do today?’</a:t>
            </a:r>
          </a:p>
          <a:p>
            <a:pPr marL="0" indent="0" defTabSz="91440">
              <a:spcBef>
                <a:spcPts val="0"/>
              </a:spcBef>
              <a:buNone/>
            </a:pPr>
            <a:r>
              <a:rPr lang="en-GB" sz="2400" dirty="0"/>
              <a:t>										B:		</a:t>
            </a:r>
            <a:r>
              <a:rPr lang="en-GB" sz="2400" dirty="0" err="1"/>
              <a:t>Napiši</a:t>
            </a:r>
            <a:r>
              <a:rPr lang="en-GB" sz="2400" dirty="0"/>
              <a:t>						</a:t>
            </a:r>
            <a:r>
              <a:rPr lang="en-GB" sz="2400" dirty="0" err="1"/>
              <a:t>si</a:t>
            </a:r>
            <a:r>
              <a:rPr lang="en-GB" sz="2400" dirty="0"/>
              <a:t>						</a:t>
            </a:r>
            <a:r>
              <a:rPr lang="en-GB" sz="2400" dirty="0" err="1"/>
              <a:t>doklada</a:t>
            </a:r>
            <a:r>
              <a:rPr lang="en-GB" sz="2400" baseline="-25000" dirty="0" err="1"/>
              <a:t>L</a:t>
            </a:r>
            <a:r>
              <a:rPr lang="en-GB" sz="2400" baseline="-25000" dirty="0"/>
              <a:t>* H-H%</a:t>
            </a:r>
            <a:r>
              <a:rPr lang="en-GB" sz="2400" dirty="0"/>
              <a:t>?		Ela											s						</a:t>
            </a:r>
            <a:r>
              <a:rPr lang="en-GB" sz="2400" dirty="0" err="1"/>
              <a:t>mene</a:t>
            </a:r>
            <a:r>
              <a:rPr lang="en-GB" sz="2400" dirty="0"/>
              <a:t>		</a:t>
            </a:r>
            <a:r>
              <a:rPr lang="en-GB" sz="2400" dirty="0" err="1"/>
              <a:t>na</a:t>
            </a:r>
            <a:r>
              <a:rPr lang="en-GB" sz="2400" dirty="0"/>
              <a:t>		</a:t>
            </a:r>
            <a:r>
              <a:rPr lang="en-GB" sz="2400" dirty="0" err="1"/>
              <a:t>plaža</a:t>
            </a:r>
            <a:r>
              <a:rPr lang="en-GB" sz="2400" baseline="-25000" dirty="0" err="1"/>
              <a:t>L</a:t>
            </a:r>
            <a:r>
              <a:rPr lang="en-GB" sz="2400" baseline="-25000" dirty="0"/>
              <a:t>* H-H%</a:t>
            </a:r>
            <a:r>
              <a:rPr lang="en-GB" sz="2400" dirty="0"/>
              <a:t>?</a:t>
            </a:r>
          </a:p>
          <a:p>
            <a:pPr marL="0" indent="0" defTabSz="91440">
              <a:spcBef>
                <a:spcPts val="0"/>
              </a:spcBef>
              <a:buNone/>
            </a:pPr>
            <a:r>
              <a:rPr lang="en-GB" sz="2400" dirty="0"/>
              <a:t>														</a:t>
            </a:r>
            <a:r>
              <a:rPr lang="en-GB" sz="2400" dirty="0" err="1"/>
              <a:t>write.IMP</a:t>
            </a:r>
            <a:r>
              <a:rPr lang="en-GB" sz="2400" dirty="0"/>
              <a:t>	REFL		paper.DEF								</a:t>
            </a:r>
            <a:r>
              <a:rPr lang="en-GB" sz="2400" dirty="0" err="1"/>
              <a:t>come.IMP</a:t>
            </a:r>
            <a:r>
              <a:rPr lang="en-GB" sz="2400" dirty="0"/>
              <a:t>		with		me						to			beach.DEF</a:t>
            </a:r>
          </a:p>
          <a:p>
            <a:pPr marL="0" indent="0" defTabSz="91440">
              <a:spcBef>
                <a:spcPts val="0"/>
              </a:spcBef>
              <a:buNone/>
            </a:pPr>
            <a:r>
              <a:rPr lang="en-GB" sz="2400" dirty="0"/>
              <a:t>														‘Write your paper? Come to the beach with me?’ (rising imp.-s as </a:t>
            </a:r>
            <a:r>
              <a:rPr lang="en-GB" sz="2400" dirty="0">
                <a:solidFill>
                  <a:srgbClr val="FF1493"/>
                </a:solidFill>
              </a:rPr>
              <a:t>suggestions</a:t>
            </a:r>
            <a:r>
              <a:rPr lang="en-GB" sz="2400" dirty="0"/>
              <a:t>)</a:t>
            </a:r>
          </a:p>
          <a:p>
            <a:pPr marL="0" indent="0" defTabSz="91440">
              <a:buNone/>
            </a:pPr>
            <a:r>
              <a:rPr lang="en-GB" sz="2400" dirty="0"/>
              <a:t>NB: There are some differences for some speakers for </a:t>
            </a:r>
            <a:r>
              <a:rPr lang="en-GB" sz="2400" dirty="0">
                <a:solidFill>
                  <a:srgbClr val="7030A0"/>
                </a:solidFill>
              </a:rPr>
              <a:t>requests</a:t>
            </a:r>
            <a:r>
              <a:rPr lang="en-GB" sz="2400" dirty="0"/>
              <a:t> vs. </a:t>
            </a:r>
            <a:r>
              <a:rPr lang="en-GB" sz="2400" dirty="0">
                <a:solidFill>
                  <a:srgbClr val="FF1493"/>
                </a:solidFill>
              </a:rPr>
              <a:t>suggestions</a:t>
            </a:r>
            <a:r>
              <a:rPr lang="en-GB" sz="2400" dirty="0"/>
              <a:t>, though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946F53-C43F-3601-5D13-FB2C82C67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18A29-7262-4FB7-ACDC-14BC9518BB4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18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E7FB2A-FBE1-E6D1-F6EB-C27799557F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27C62E-432F-C643-012E-8EA1A4F563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4711"/>
            <a:ext cx="10515600" cy="1004207"/>
          </a:xfrm>
        </p:spPr>
        <p:txBody>
          <a:bodyPr>
            <a:normAutofit/>
          </a:bodyPr>
          <a:lstStyle/>
          <a:p>
            <a:r>
              <a:rPr lang="en-US" sz="3600" dirty="0"/>
              <a:t>Typological generalization in Rudin &amp; Rudin 2022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891690-1D79-3BC9-B696-A1913783BA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38918"/>
            <a:ext cx="10515600" cy="503804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sz="2400" dirty="0"/>
              <a:t>Languages in which rising declaratives comprise </a:t>
            </a:r>
            <a:r>
              <a:rPr lang="en-GB" sz="2400" dirty="0">
                <a:solidFill>
                  <a:srgbClr val="00B050"/>
                </a:solidFill>
              </a:rPr>
              <a:t>canonical YNQs</a:t>
            </a:r>
            <a:r>
              <a:rPr lang="en-GB" sz="2400" dirty="0"/>
              <a:t>, like Macedonian, don’t allow for such rising imperatives:</a:t>
            </a:r>
          </a:p>
          <a:p>
            <a:pPr marL="0" indent="0" defTabSz="91440">
              <a:buNone/>
            </a:pPr>
            <a:r>
              <a:rPr lang="en-GB" sz="2400" dirty="0"/>
              <a:t>(3)			Macedonian (from R&amp;R)</a:t>
            </a:r>
            <a:endParaRPr lang="en-US" sz="2400" dirty="0"/>
          </a:p>
          <a:p>
            <a:pPr marL="0" indent="0" defTabSz="91440">
              <a:spcBef>
                <a:spcPts val="0"/>
              </a:spcBef>
              <a:buNone/>
            </a:pPr>
            <a:r>
              <a:rPr lang="en-US" sz="2400" dirty="0"/>
              <a:t>						a.			Ke			</a:t>
            </a:r>
            <a:r>
              <a:rPr lang="en-US" sz="2400" dirty="0" err="1"/>
              <a:t>odiš</a:t>
            </a:r>
            <a:r>
              <a:rPr lang="en-US" sz="2400" dirty="0"/>
              <a:t>					</a:t>
            </a:r>
            <a:r>
              <a:rPr lang="en-US" sz="2400" dirty="0" err="1"/>
              <a:t>na</a:t>
            </a:r>
            <a:r>
              <a:rPr lang="en-US" sz="2400" dirty="0"/>
              <a:t>		kino</a:t>
            </a:r>
            <a:r>
              <a:rPr lang="en-GB" sz="2400" baseline="-25000" dirty="0"/>
              <a:t>L* H-H%</a:t>
            </a:r>
            <a:r>
              <a:rPr lang="en-US" sz="2400" dirty="0"/>
              <a:t>?</a:t>
            </a:r>
          </a:p>
          <a:p>
            <a:pPr marL="0" indent="0" defTabSz="91440">
              <a:spcBef>
                <a:spcPts val="0"/>
              </a:spcBef>
              <a:buNone/>
            </a:pPr>
            <a:r>
              <a:rPr lang="en-GB" sz="2400" dirty="0"/>
              <a:t>											FUT		go.2SG		to			cinema</a:t>
            </a:r>
          </a:p>
          <a:p>
            <a:pPr marL="0" indent="0" defTabSz="91440">
              <a:spcBef>
                <a:spcPts val="0"/>
              </a:spcBef>
              <a:buNone/>
            </a:pPr>
            <a:r>
              <a:rPr lang="en-GB" sz="2400" dirty="0"/>
              <a:t>											‘Are you going to the movies?’ (rising declarative as a </a:t>
            </a:r>
            <a:r>
              <a:rPr lang="en-GB" sz="2400" dirty="0">
                <a:solidFill>
                  <a:srgbClr val="00B050"/>
                </a:solidFill>
              </a:rPr>
              <a:t>canonical YNQ</a:t>
            </a:r>
            <a:r>
              <a:rPr lang="en-GB" sz="2400" dirty="0"/>
              <a:t>)</a:t>
            </a:r>
          </a:p>
          <a:p>
            <a:pPr marL="0" indent="0" defTabSz="91440">
              <a:spcBef>
                <a:spcPts val="0"/>
              </a:spcBef>
              <a:buNone/>
            </a:pPr>
            <a:r>
              <a:rPr lang="en-GB" sz="2400" dirty="0"/>
              <a:t>						b.	#	</a:t>
            </a:r>
            <a:r>
              <a:rPr lang="en-GB" sz="2400" dirty="0" err="1"/>
              <a:t>Daj</a:t>
            </a:r>
            <a:r>
              <a:rPr lang="en-GB" sz="2400" dirty="0"/>
              <a:t>								mi								</a:t>
            </a:r>
            <a:r>
              <a:rPr lang="en-GB" sz="2400" dirty="0" err="1"/>
              <a:t>edna</a:t>
            </a:r>
            <a:r>
              <a:rPr lang="en-GB" sz="2400" dirty="0"/>
              <a:t>		</a:t>
            </a:r>
            <a:r>
              <a:rPr lang="en-GB" sz="2400" dirty="0" err="1"/>
              <a:t>sigara</a:t>
            </a:r>
            <a:r>
              <a:rPr lang="en-GB" sz="2400" baseline="-25000" dirty="0" err="1"/>
              <a:t>L</a:t>
            </a:r>
            <a:r>
              <a:rPr lang="en-GB" sz="2400" baseline="-25000" dirty="0"/>
              <a:t>* H-H%</a:t>
            </a:r>
            <a:r>
              <a:rPr lang="en-GB" sz="2400" dirty="0"/>
              <a:t>?</a:t>
            </a:r>
          </a:p>
          <a:p>
            <a:pPr marL="0" indent="0" defTabSz="91440">
              <a:spcBef>
                <a:spcPts val="0"/>
              </a:spcBef>
              <a:buNone/>
            </a:pPr>
            <a:r>
              <a:rPr lang="en-GB" sz="2400" dirty="0"/>
              <a:t>											</a:t>
            </a:r>
            <a:r>
              <a:rPr lang="en-GB" sz="2400" dirty="0" err="1"/>
              <a:t>give.IMP</a:t>
            </a:r>
            <a:r>
              <a:rPr lang="en-GB" sz="2400" dirty="0"/>
              <a:t>		me.DAT		a							cigarette?</a:t>
            </a:r>
          </a:p>
          <a:p>
            <a:pPr marL="0" indent="0" defTabSz="91440">
              <a:spcBef>
                <a:spcPts val="0"/>
              </a:spcBef>
              <a:buNone/>
            </a:pPr>
            <a:r>
              <a:rPr lang="en-GB" sz="2400" dirty="0"/>
              <a:t>											Intended: ‘Give me a cigarette?’ (no rising imperatives as </a:t>
            </a:r>
            <a:r>
              <a:rPr lang="en-GB" sz="2400" dirty="0">
                <a:solidFill>
                  <a:srgbClr val="7030A0"/>
                </a:solidFill>
              </a:rPr>
              <a:t>requests</a:t>
            </a:r>
            <a:r>
              <a:rPr lang="en-GB" sz="2400" dirty="0"/>
              <a:t>)</a:t>
            </a:r>
          </a:p>
          <a:p>
            <a:pPr marL="0" indent="0" defTabSz="91440">
              <a:spcBef>
                <a:spcPts val="0"/>
              </a:spcBef>
              <a:buNone/>
            </a:pPr>
            <a:r>
              <a:rPr lang="en-GB" sz="2400" dirty="0"/>
              <a:t>						c.			A:			‘What should I do today?’</a:t>
            </a:r>
          </a:p>
          <a:p>
            <a:pPr marL="0" indent="0" defTabSz="91440">
              <a:spcBef>
                <a:spcPts val="0"/>
              </a:spcBef>
              <a:buNone/>
            </a:pPr>
            <a:r>
              <a:rPr lang="en-GB" sz="2400" dirty="0"/>
              <a:t>											B:	#	</a:t>
            </a:r>
            <a:r>
              <a:rPr lang="en-GB" sz="2400" dirty="0" err="1"/>
              <a:t>Piši</a:t>
            </a:r>
            <a:r>
              <a:rPr lang="en-GB" sz="2400" dirty="0"/>
              <a:t>										go	</a:t>
            </a:r>
            <a:r>
              <a:rPr lang="en-GB" sz="2400" dirty="0" err="1"/>
              <a:t>referatot</a:t>
            </a:r>
            <a:r>
              <a:rPr lang="en-GB" sz="2400" baseline="-25000" dirty="0" err="1"/>
              <a:t>L</a:t>
            </a:r>
            <a:r>
              <a:rPr lang="en-GB" sz="2400" baseline="-25000" dirty="0"/>
              <a:t>* H-H%</a:t>
            </a:r>
            <a:r>
              <a:rPr lang="en-GB" sz="2400" dirty="0"/>
              <a:t>?		</a:t>
            </a:r>
            <a:r>
              <a:rPr lang="en-GB" sz="2400" dirty="0" err="1"/>
              <a:t>Odi</a:t>
            </a:r>
            <a:r>
              <a:rPr lang="en-GB" sz="2400" dirty="0"/>
              <a:t>						</a:t>
            </a:r>
            <a:r>
              <a:rPr lang="en-GB" sz="2400" dirty="0" err="1"/>
              <a:t>na</a:t>
            </a:r>
            <a:r>
              <a:rPr lang="en-GB" sz="2400" dirty="0"/>
              <a:t>		</a:t>
            </a:r>
            <a:r>
              <a:rPr lang="en-GB" sz="2400" dirty="0" err="1"/>
              <a:t>plaža</a:t>
            </a:r>
            <a:r>
              <a:rPr lang="en-GB" sz="2400" baseline="-25000" dirty="0" err="1"/>
              <a:t>L</a:t>
            </a:r>
            <a:r>
              <a:rPr lang="en-GB" sz="2400" baseline="-25000" dirty="0"/>
              <a:t>* H-H%</a:t>
            </a:r>
            <a:r>
              <a:rPr lang="en-GB" sz="2400" dirty="0"/>
              <a:t>?</a:t>
            </a:r>
          </a:p>
          <a:p>
            <a:pPr marL="0" indent="0" defTabSz="91440">
              <a:spcBef>
                <a:spcPts val="0"/>
              </a:spcBef>
              <a:buNone/>
            </a:pPr>
            <a:r>
              <a:rPr lang="en-GB" sz="2400" dirty="0"/>
              <a:t>																</a:t>
            </a:r>
            <a:r>
              <a:rPr lang="en-GB" sz="2400" dirty="0" err="1"/>
              <a:t>write.IMP</a:t>
            </a:r>
            <a:r>
              <a:rPr lang="en-GB" sz="2400" dirty="0"/>
              <a:t>		it			paper.DEF									</a:t>
            </a:r>
            <a:r>
              <a:rPr lang="en-GB" sz="2400" dirty="0" err="1"/>
              <a:t>go.IMP</a:t>
            </a:r>
            <a:r>
              <a:rPr lang="en-GB" sz="2400" dirty="0"/>
              <a:t>		to			beach.DEF</a:t>
            </a:r>
          </a:p>
          <a:p>
            <a:pPr marL="0" indent="0" defTabSz="91440">
              <a:spcBef>
                <a:spcPts val="0"/>
              </a:spcBef>
              <a:buNone/>
            </a:pPr>
            <a:r>
              <a:rPr lang="en-GB" sz="2400" dirty="0"/>
              <a:t>																Intended: ‘Write your paper? Go to the beach?’ </a:t>
            </a:r>
          </a:p>
          <a:p>
            <a:pPr marL="0" indent="0" defTabSz="91440">
              <a:spcBef>
                <a:spcPts val="0"/>
              </a:spcBef>
              <a:buNone/>
            </a:pPr>
            <a:r>
              <a:rPr lang="en-GB" sz="2400" dirty="0"/>
              <a:t>																																																																									(no rising imp.-s as </a:t>
            </a:r>
            <a:r>
              <a:rPr lang="en-GB" sz="2400" dirty="0">
                <a:solidFill>
                  <a:srgbClr val="FF1493"/>
                </a:solidFill>
              </a:rPr>
              <a:t>suggestions</a:t>
            </a:r>
            <a:r>
              <a:rPr lang="en-GB" sz="2400" dirty="0"/>
              <a:t>)</a:t>
            </a:r>
          </a:p>
          <a:p>
            <a:pPr marL="0" indent="0" defTabSz="91440">
              <a:buNone/>
            </a:pPr>
            <a:r>
              <a:rPr lang="en-GB" sz="2400" dirty="0"/>
              <a:t>NB from R&amp;R: “</a:t>
            </a:r>
            <a:r>
              <a:rPr lang="en-GB" sz="2400" i="1" dirty="0"/>
              <a:t>Li</a:t>
            </a:r>
            <a:r>
              <a:rPr lang="en-GB" sz="2400" dirty="0"/>
              <a:t> questions do also exist in Macedonian (…) but their semantics necessarily involves focus; they “emphasize a particular sentence element” (Kramer 2003:17), namely the constituent preceding </a:t>
            </a:r>
            <a:r>
              <a:rPr lang="en-GB" sz="2400" i="1" dirty="0"/>
              <a:t>li</a:t>
            </a:r>
            <a:r>
              <a:rPr lang="en-GB" sz="2400" dirty="0"/>
              <a:t>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C4E824-57E4-9BDE-A5FA-2160EF1A2B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18A29-7262-4FB7-ACDC-14BC9518BB4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348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707B9A-4C7B-E97F-8CE6-E919110E40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6C4BDB-6BF4-D586-1A7E-D40EF60F8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4711"/>
            <a:ext cx="10515600" cy="1004207"/>
          </a:xfrm>
        </p:spPr>
        <p:txBody>
          <a:bodyPr>
            <a:normAutofit/>
          </a:bodyPr>
          <a:lstStyle/>
          <a:p>
            <a:r>
              <a:rPr lang="en-US" sz="3600" dirty="0"/>
              <a:t>This talk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D29D7F-3C00-5354-D14B-78BEF6FD89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38918"/>
            <a:ext cx="10515600" cy="5038045"/>
          </a:xfrm>
        </p:spPr>
        <p:txBody>
          <a:bodyPr>
            <a:normAutofit fontScale="92500" lnSpcReduction="20000"/>
          </a:bodyPr>
          <a:lstStyle/>
          <a:p>
            <a:pPr marL="0" indent="0" defTabSz="91440">
              <a:buNone/>
            </a:pPr>
            <a:r>
              <a:rPr lang="en-GB" sz="2400" dirty="0"/>
              <a:t>Let’s look at another Slavic language, Russian, further expanding and fine-tuning the typology of how different languages realize various meaning components of different types of speech acts:</a:t>
            </a:r>
          </a:p>
          <a:p>
            <a:pPr defTabSz="91440"/>
            <a:r>
              <a:rPr lang="en-GB" sz="2400" dirty="0"/>
              <a:t>While, like in Macedonian, Russian </a:t>
            </a:r>
            <a:r>
              <a:rPr lang="en-GB" sz="2400" dirty="0">
                <a:solidFill>
                  <a:srgbClr val="00B050"/>
                </a:solidFill>
              </a:rPr>
              <a:t>canonical YNQs</a:t>
            </a:r>
            <a:r>
              <a:rPr lang="en-GB" sz="2400" b="1" dirty="0"/>
              <a:t> </a:t>
            </a:r>
            <a:r>
              <a:rPr lang="en-GB" sz="2400" dirty="0"/>
              <a:t>are formed via an “intonation-only” strategy, said intonation doesn’t involve a rising tune, but a prosodic peak of a special kind, </a:t>
            </a:r>
            <a:r>
              <a:rPr lang="en-GB" sz="2400" dirty="0">
                <a:highlight>
                  <a:srgbClr val="78CDE6"/>
                </a:highlight>
              </a:rPr>
              <a:t>the Q-Peak</a:t>
            </a:r>
          </a:p>
          <a:p>
            <a:pPr defTabSz="91440"/>
            <a:r>
              <a:rPr lang="en-GB" sz="2400" dirty="0"/>
              <a:t>Despite marking canonical YNQs, the</a:t>
            </a:r>
            <a:r>
              <a:rPr lang="en-GB" sz="2400" b="1" dirty="0"/>
              <a:t> </a:t>
            </a:r>
            <a:r>
              <a:rPr lang="en-GB" sz="2400" dirty="0"/>
              <a:t>Q-Peak</a:t>
            </a:r>
            <a:r>
              <a:rPr lang="en-GB" sz="2400" b="1" dirty="0"/>
              <a:t> </a:t>
            </a:r>
            <a:r>
              <a:rPr lang="en-GB" sz="2400" dirty="0"/>
              <a:t>can also be used in </a:t>
            </a:r>
            <a:r>
              <a:rPr lang="en-GB" sz="2400" dirty="0">
                <a:solidFill>
                  <a:srgbClr val="7030A0"/>
                </a:solidFill>
              </a:rPr>
              <a:t>friendly, but invested requests</a:t>
            </a:r>
            <a:r>
              <a:rPr lang="en-GB" sz="2400" b="1" dirty="0">
                <a:solidFill>
                  <a:srgbClr val="7030A0"/>
                </a:solidFill>
              </a:rPr>
              <a:t> </a:t>
            </a:r>
            <a:r>
              <a:rPr lang="en-GB" sz="2400" dirty="0"/>
              <a:t>like (1/2c), but…</a:t>
            </a:r>
          </a:p>
          <a:p>
            <a:pPr defTabSz="91440"/>
            <a:r>
              <a:rPr lang="en-GB" sz="2400" dirty="0"/>
              <a:t>…not in </a:t>
            </a:r>
            <a:r>
              <a:rPr lang="en-GB" sz="2400" dirty="0">
                <a:solidFill>
                  <a:srgbClr val="FF1493"/>
                </a:solidFill>
              </a:rPr>
              <a:t>disinterested suggestions</a:t>
            </a:r>
            <a:r>
              <a:rPr lang="en-GB" sz="2400" b="1" dirty="0">
                <a:solidFill>
                  <a:srgbClr val="FF1493"/>
                </a:solidFill>
              </a:rPr>
              <a:t> </a:t>
            </a:r>
            <a:r>
              <a:rPr lang="en-GB" sz="2400" dirty="0"/>
              <a:t>like (1/2d)</a:t>
            </a:r>
          </a:p>
          <a:p>
            <a:pPr marL="0" indent="0" defTabSz="91440">
              <a:buNone/>
            </a:pPr>
            <a:r>
              <a:rPr lang="en-GB" sz="2400" dirty="0"/>
              <a:t>I propose that: </a:t>
            </a:r>
          </a:p>
          <a:p>
            <a:pPr defTabSz="91440"/>
            <a:r>
              <a:rPr lang="en-GB" sz="2400" dirty="0"/>
              <a:t>The</a:t>
            </a:r>
            <a:r>
              <a:rPr lang="en-GB" sz="2400" b="1" dirty="0"/>
              <a:t> </a:t>
            </a:r>
            <a:r>
              <a:rPr lang="en-GB" sz="2400" dirty="0"/>
              <a:t>Q-Peak</a:t>
            </a:r>
            <a:r>
              <a:rPr lang="en-GB" sz="2400" b="1" dirty="0"/>
              <a:t> </a:t>
            </a:r>
            <a:r>
              <a:rPr lang="en-GB" sz="2400" dirty="0"/>
              <a:t>realizes </a:t>
            </a:r>
            <a:r>
              <a:rPr lang="en-GB" sz="2400" dirty="0">
                <a:highlight>
                  <a:srgbClr val="78CDE6"/>
                </a:highlight>
              </a:rPr>
              <a:t>an operator that asks the addressee to </a:t>
            </a:r>
            <a:r>
              <a:rPr lang="en-US" sz="2400" dirty="0">
                <a:highlight>
                  <a:srgbClr val="78CDE6"/>
                </a:highlight>
              </a:rPr>
              <a:t>make a move </a:t>
            </a:r>
            <a:r>
              <a:rPr lang="en-US" sz="2400" dirty="0" err="1">
                <a:highlight>
                  <a:srgbClr val="78CDE6"/>
                </a:highlight>
              </a:rPr>
              <a:t>wrt</a:t>
            </a:r>
            <a:r>
              <a:rPr lang="en-US" sz="2400" dirty="0">
                <a:highlight>
                  <a:srgbClr val="78CDE6"/>
                </a:highlight>
              </a:rPr>
              <a:t> the prejacent</a:t>
            </a:r>
            <a:r>
              <a:rPr lang="en-GB" sz="2400" dirty="0"/>
              <a:t>—appropriate in (some) </a:t>
            </a:r>
            <a:r>
              <a:rPr lang="en-GB" sz="2400" dirty="0">
                <a:solidFill>
                  <a:srgbClr val="00B050"/>
                </a:solidFill>
              </a:rPr>
              <a:t>questions</a:t>
            </a:r>
            <a:r>
              <a:rPr lang="en-GB" sz="2400" dirty="0"/>
              <a:t> and </a:t>
            </a:r>
            <a:r>
              <a:rPr lang="en-GB" sz="2400" dirty="0">
                <a:solidFill>
                  <a:srgbClr val="7030A0"/>
                </a:solidFill>
              </a:rPr>
              <a:t>invested requests</a:t>
            </a:r>
            <a:r>
              <a:rPr lang="en-GB" sz="2400" dirty="0"/>
              <a:t>, but not in </a:t>
            </a:r>
            <a:r>
              <a:rPr lang="en-GB" sz="2400" dirty="0">
                <a:solidFill>
                  <a:srgbClr val="FF1493"/>
                </a:solidFill>
              </a:rPr>
              <a:t>disinterested suggestions</a:t>
            </a:r>
          </a:p>
          <a:p>
            <a:pPr defTabSz="91440"/>
            <a:r>
              <a:rPr lang="en-GB" sz="2400" dirty="0"/>
              <a:t>Thus, the Q-Peak is different from the rising tune</a:t>
            </a:r>
            <a:r>
              <a:rPr lang="en-GB" sz="2400" b="1" dirty="0"/>
              <a:t> </a:t>
            </a:r>
            <a:r>
              <a:rPr lang="en-GB" sz="2400" dirty="0"/>
              <a:t>in English and Bulgarian (and, to some extent, Russian), which, in R&amp;R’s words, simply “calls off the speaker’s commitment” and can, thus, turn declaratives into </a:t>
            </a:r>
            <a:r>
              <a:rPr lang="en-GB" sz="2400" dirty="0">
                <a:solidFill>
                  <a:srgbClr val="92D050"/>
                </a:solidFill>
              </a:rPr>
              <a:t>non-canonical YNQs </a:t>
            </a:r>
            <a:r>
              <a:rPr lang="en-GB" sz="2400" dirty="0"/>
              <a:t>and imperatives into both </a:t>
            </a:r>
            <a:r>
              <a:rPr lang="en-GB" sz="2400" dirty="0">
                <a:solidFill>
                  <a:srgbClr val="7030A0"/>
                </a:solidFill>
              </a:rPr>
              <a:t>unimposing, but invested requests </a:t>
            </a:r>
            <a:r>
              <a:rPr lang="en-GB" sz="2400" dirty="0"/>
              <a:t>and </a:t>
            </a:r>
            <a:r>
              <a:rPr lang="en-GB" sz="2400" dirty="0">
                <a:solidFill>
                  <a:srgbClr val="FF1493"/>
                </a:solidFill>
              </a:rPr>
              <a:t>disinterested suggestions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BA08F4-85CC-090B-4A13-03C3C50163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18A29-7262-4FB7-ACDC-14BC9518BB4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948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838200" y="688258"/>
            <a:ext cx="10515600" cy="54887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Intro</a:t>
            </a:r>
          </a:p>
          <a:p>
            <a:pPr marL="0" indent="0">
              <a:buNone/>
            </a:pPr>
            <a:r>
              <a:rPr lang="en-US" sz="2400" b="1" dirty="0"/>
              <a:t>Q-Peak in questions</a:t>
            </a:r>
          </a:p>
          <a:p>
            <a:pPr marL="0" indent="0">
              <a:buNone/>
            </a:pPr>
            <a:r>
              <a:rPr lang="en-US" sz="2400" dirty="0"/>
              <a:t>Q-Peak in invested requests</a:t>
            </a:r>
          </a:p>
          <a:p>
            <a:pPr marL="0" indent="0">
              <a:buNone/>
            </a:pPr>
            <a:r>
              <a:rPr lang="en-US" sz="2400" dirty="0"/>
              <a:t>No Q-Peak in disinterested suggestions</a:t>
            </a:r>
          </a:p>
          <a:p>
            <a:pPr marL="0" indent="0">
              <a:buNone/>
            </a:pPr>
            <a:r>
              <a:rPr lang="en-US" sz="2400" dirty="0"/>
              <a:t>What does the Q-Peak do?</a:t>
            </a:r>
          </a:p>
          <a:p>
            <a:pPr marL="0" indent="0">
              <a:buNone/>
            </a:pPr>
            <a:r>
              <a:rPr lang="en-US" sz="2400" dirty="0"/>
              <a:t>Outro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E5651CF-29EF-1A70-8EDD-D97F010BF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2E1A8-F9E5-40EC-91A8-1269AD87173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6207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raph of a pulse&#10;&#10;Description automatically generated with medium confidence">
            <a:extLst>
              <a:ext uri="{FF2B5EF4-FFF2-40B4-BE49-F238E27FC236}">
                <a16:creationId xmlns:a16="http://schemas.microsoft.com/office/drawing/2014/main" id="{2F6F773E-40E6-E211-2770-714C4771743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0872" y="3027069"/>
            <a:ext cx="4546741" cy="1828800"/>
          </a:xfrm>
          <a:prstGeom prst="rect">
            <a:avLst/>
          </a:prstGeom>
        </p:spPr>
      </p:pic>
      <p:pic>
        <p:nvPicPr>
          <p:cNvPr id="14" name="Picture 13" descr="A graph of a sound wave&#10;&#10;Description automatically generated">
            <a:extLst>
              <a:ext uri="{FF2B5EF4-FFF2-40B4-BE49-F238E27FC236}">
                <a16:creationId xmlns:a16="http://schemas.microsoft.com/office/drawing/2014/main" id="{76C0A2C7-CA3A-7F9E-AB4E-4C680FDADD6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0871" y="4957174"/>
            <a:ext cx="4546742" cy="18288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38918"/>
            <a:ext cx="10515600" cy="5038045"/>
          </a:xfrm>
        </p:spPr>
        <p:txBody>
          <a:bodyPr>
            <a:normAutofit/>
          </a:bodyPr>
          <a:lstStyle/>
          <a:p>
            <a:pPr marL="0" indent="0">
              <a:buClr>
                <a:schemeClr val="tx1"/>
              </a:buClr>
              <a:buNone/>
            </a:pPr>
            <a:r>
              <a:rPr lang="en-US" sz="2000" dirty="0"/>
              <a:t>Default </a:t>
            </a:r>
            <a:r>
              <a:rPr lang="en-US" sz="2000" dirty="0">
                <a:solidFill>
                  <a:srgbClr val="00B050"/>
                </a:solidFill>
              </a:rPr>
              <a:t>canonical YNQ strategy </a:t>
            </a:r>
            <a:r>
              <a:rPr lang="en-US" sz="2000" dirty="0"/>
              <a:t>in Russian (cf. </a:t>
            </a:r>
            <a:r>
              <a:rPr lang="en-US" sz="2000" i="1" dirty="0">
                <a:highlight>
                  <a:srgbClr val="78CDE6"/>
                </a:highlight>
              </a:rPr>
              <a:t>li </a:t>
            </a:r>
            <a:r>
              <a:rPr lang="en-US" sz="2000" dirty="0">
                <a:highlight>
                  <a:srgbClr val="78CDE6"/>
                </a:highlight>
              </a:rPr>
              <a:t>YNQs</a:t>
            </a:r>
            <a:r>
              <a:rPr lang="en-US" sz="2000" dirty="0"/>
              <a:t>: see Appendix; Esipova &amp; </a:t>
            </a:r>
            <a:r>
              <a:rPr lang="en-US" sz="2000" dirty="0" err="1"/>
              <a:t>Korotkova</a:t>
            </a:r>
            <a:r>
              <a:rPr lang="en-US" sz="2000" dirty="0"/>
              <a:t> 2023):</a:t>
            </a:r>
          </a:p>
          <a:p>
            <a:pPr>
              <a:buClr>
                <a:schemeClr val="tx1"/>
              </a:buClr>
            </a:pPr>
            <a:r>
              <a:rPr lang="en-US" sz="2000" dirty="0"/>
              <a:t>Same string as in a declarative sentence (hence </a:t>
            </a:r>
            <a:r>
              <a:rPr lang="en-US" sz="2000" dirty="0">
                <a:highlight>
                  <a:srgbClr val="78CDE6"/>
                </a:highlight>
              </a:rPr>
              <a:t>declarative string questions</a:t>
            </a:r>
            <a:r>
              <a:rPr lang="en-US" sz="2000" dirty="0"/>
              <a:t>)</a:t>
            </a:r>
          </a:p>
          <a:p>
            <a:pPr>
              <a:buClr>
                <a:schemeClr val="tx1"/>
              </a:buClr>
            </a:pPr>
            <a:r>
              <a:rPr lang="en-US" sz="2000" dirty="0"/>
              <a:t>A special prosodic peak, the </a:t>
            </a:r>
            <a:r>
              <a:rPr lang="en-US" sz="2000" dirty="0">
                <a:highlight>
                  <a:srgbClr val="78CDE6"/>
                </a:highlight>
              </a:rPr>
              <a:t>Q-Peak</a:t>
            </a:r>
            <a:r>
              <a:rPr lang="en-US" sz="2000" dirty="0"/>
              <a:t>, on </a:t>
            </a:r>
            <a:r>
              <a:rPr lang="en-GB" sz="2000" dirty="0"/>
              <a:t>the locus of prosodic focus marking within the semantically focused constituent; labelled here as </a:t>
            </a:r>
            <a:r>
              <a:rPr lang="en-GB" sz="2000" dirty="0">
                <a:highlight>
                  <a:srgbClr val="78CDE6"/>
                </a:highlight>
              </a:rPr>
              <a:t>Q</a:t>
            </a:r>
          </a:p>
          <a:p>
            <a:pPr>
              <a:buClr>
                <a:schemeClr val="tx1"/>
              </a:buClr>
            </a:pPr>
            <a:r>
              <a:rPr lang="en-GB" sz="2000" dirty="0"/>
              <a:t>E.g., for what Esipova &amp; Romero (2023) call </a:t>
            </a:r>
            <a:r>
              <a:rPr lang="en-GB" sz="2000" dirty="0">
                <a:highlight>
                  <a:srgbClr val="78CDE6"/>
                </a:highlight>
              </a:rPr>
              <a:t>polarity-seeking YNQs</a:t>
            </a:r>
            <a:r>
              <a:rPr lang="en-GB" sz="2000" dirty="0"/>
              <a:t>, where the locus of prosodic focus marking is usually the lexically stressed syllable of the inflected verb (unlike English):</a:t>
            </a:r>
          </a:p>
          <a:p>
            <a:pPr marL="0" indent="0" defTabSz="91440">
              <a:buClr>
                <a:schemeClr val="tx1"/>
              </a:buClr>
              <a:buNone/>
            </a:pPr>
            <a:r>
              <a:rPr lang="en-US" sz="2000" dirty="0"/>
              <a:t>(4)		</a:t>
            </a:r>
            <a:r>
              <a:rPr lang="en-US" sz="2000" i="1" dirty="0"/>
              <a:t>Context: Approaching a stranger on the street. </a:t>
            </a:r>
          </a:p>
          <a:p>
            <a:pPr marL="0" indent="0" defTabSz="91440">
              <a:spcBef>
                <a:spcPts val="0"/>
              </a:spcBef>
              <a:buClr>
                <a:schemeClr val="tx1"/>
              </a:buClr>
              <a:buNone/>
            </a:pPr>
            <a:r>
              <a:rPr lang="en-US" sz="2000" dirty="0"/>
              <a:t>					(</a:t>
            </a:r>
            <a:r>
              <a:rPr lang="en-US" sz="2000" dirty="0" err="1"/>
              <a:t>Izivinite</a:t>
            </a:r>
            <a:r>
              <a:rPr lang="en-US" sz="2000" dirty="0"/>
              <a:t>,)				</a:t>
            </a:r>
            <a:r>
              <a:rPr lang="en-US" sz="2000" dirty="0" err="1"/>
              <a:t>vy</a:t>
            </a:r>
            <a:r>
              <a:rPr lang="en-US" sz="2000" dirty="0"/>
              <a:t>				</a:t>
            </a:r>
            <a:r>
              <a:rPr lang="en-US" sz="2000" dirty="0" err="1"/>
              <a:t>govorite</a:t>
            </a:r>
            <a:r>
              <a:rPr lang="en-US" sz="2000" dirty="0"/>
              <a:t>									po-</a:t>
            </a:r>
            <a:r>
              <a:rPr lang="en-US" sz="2000" dirty="0" err="1"/>
              <a:t>italjanski</a:t>
            </a:r>
            <a:r>
              <a:rPr lang="en-US" sz="2000" dirty="0"/>
              <a:t>?</a:t>
            </a:r>
          </a:p>
          <a:p>
            <a:pPr marL="0" indent="0" defTabSz="91440">
              <a:spcBef>
                <a:spcPts val="0"/>
              </a:spcBef>
              <a:buClr>
                <a:schemeClr val="tx1"/>
              </a:buClr>
              <a:buNone/>
            </a:pPr>
            <a:r>
              <a:rPr lang="en-US" sz="2000" dirty="0"/>
              <a:t>					(excuse-me)		you		speak.PRS.2PL		in-Italian</a:t>
            </a:r>
          </a:p>
          <a:p>
            <a:pPr marL="0" indent="0" defTabSz="91440">
              <a:spcBef>
                <a:spcPts val="0"/>
              </a:spcBef>
              <a:buClr>
                <a:schemeClr val="tx1"/>
              </a:buClr>
              <a:buNone/>
            </a:pPr>
            <a:r>
              <a:rPr lang="en-US" sz="2000" dirty="0"/>
              <a:t>					‘(Excuse me,) do you speak Italian?’</a:t>
            </a:r>
          </a:p>
          <a:p>
            <a:pPr marL="0" indent="0" defTabSz="91440">
              <a:spcBef>
                <a:spcPts val="2000"/>
              </a:spcBef>
              <a:buClr>
                <a:schemeClr val="tx1"/>
              </a:buClr>
              <a:buNone/>
            </a:pPr>
            <a:r>
              <a:rPr lang="en-US" sz="2000" dirty="0"/>
              <a:t>(5)		</a:t>
            </a:r>
            <a:r>
              <a:rPr lang="en-GB" sz="2000" i="1" dirty="0"/>
              <a:t>Context: You were supposed to pour me mulled wine. I’m asking if you did (no bias either way).</a:t>
            </a:r>
          </a:p>
          <a:p>
            <a:pPr marL="0" indent="0" defTabSz="91440">
              <a:spcBef>
                <a:spcPts val="0"/>
              </a:spcBef>
              <a:buClr>
                <a:schemeClr val="tx1"/>
              </a:buClr>
              <a:buNone/>
            </a:pPr>
            <a:r>
              <a:rPr lang="en-US" sz="2000" i="1" dirty="0"/>
              <a:t>					</a:t>
            </a:r>
            <a:r>
              <a:rPr lang="en-US" sz="2000" dirty="0"/>
              <a:t>Ty																</a:t>
            </a:r>
            <a:r>
              <a:rPr lang="en-US" sz="2000" dirty="0" err="1"/>
              <a:t>nalil</a:t>
            </a:r>
            <a:r>
              <a:rPr lang="en-US" sz="2000" baseline="-25000" dirty="0" err="1"/>
              <a:t>Q</a:t>
            </a:r>
            <a:r>
              <a:rPr lang="en-US" sz="2000" dirty="0"/>
              <a:t>														</a:t>
            </a:r>
            <a:r>
              <a:rPr lang="en-US" sz="2000" dirty="0" err="1"/>
              <a:t>mne</a:t>
            </a:r>
            <a:r>
              <a:rPr lang="en-US" sz="2000" dirty="0"/>
              <a:t>					</a:t>
            </a:r>
            <a:r>
              <a:rPr lang="en-US" sz="2000" dirty="0" err="1"/>
              <a:t>glintvejna</a:t>
            </a:r>
            <a:r>
              <a:rPr lang="en-US" sz="2000" baseline="-25000" dirty="0" err="1"/>
              <a:t>L</a:t>
            </a:r>
            <a:r>
              <a:rPr lang="en-US" sz="2000" baseline="-25000" dirty="0"/>
              <a:t>-L%</a:t>
            </a:r>
            <a:r>
              <a:rPr lang="en-US" sz="2000" dirty="0"/>
              <a:t>?</a:t>
            </a:r>
          </a:p>
          <a:p>
            <a:pPr marL="0" indent="0" defTabSz="91440">
              <a:spcBef>
                <a:spcPts val="0"/>
              </a:spcBef>
              <a:buClr>
                <a:schemeClr val="tx1"/>
              </a:buClr>
              <a:buNone/>
            </a:pPr>
            <a:r>
              <a:rPr lang="en-US" sz="2000" i="1" dirty="0"/>
              <a:t>					</a:t>
            </a:r>
            <a:r>
              <a:rPr lang="en-US" sz="2000" dirty="0"/>
              <a:t>you.SG/T.NOM		</a:t>
            </a:r>
            <a:r>
              <a:rPr lang="en-US" sz="2000" dirty="0" err="1"/>
              <a:t>pour.PAST.SG.M</a:t>
            </a:r>
            <a:r>
              <a:rPr lang="en-US" sz="2000" dirty="0"/>
              <a:t>		me.DAT		mulled-</a:t>
            </a:r>
            <a:r>
              <a:rPr lang="en-US" sz="2000" dirty="0" err="1"/>
              <a:t>wine.PART</a:t>
            </a:r>
            <a:endParaRPr lang="en-US" sz="2000" dirty="0"/>
          </a:p>
          <a:p>
            <a:pPr marL="0" indent="0" defTabSz="91440">
              <a:spcBef>
                <a:spcPts val="0"/>
              </a:spcBef>
              <a:buClr>
                <a:schemeClr val="tx1"/>
              </a:buClr>
              <a:buNone/>
            </a:pPr>
            <a:r>
              <a:rPr lang="en-US" sz="2000" i="1" dirty="0"/>
              <a:t>					</a:t>
            </a:r>
            <a:r>
              <a:rPr lang="en-US" sz="2000" dirty="0"/>
              <a:t>‘Did you pour me mulled wine?’</a:t>
            </a:r>
          </a:p>
        </p:txBody>
      </p:sp>
      <p:pic>
        <p:nvPicPr>
          <p:cNvPr id="12" name="pour-polseek">
            <a:hlinkClick r:id="" action="ppaction://media"/>
            <a:extLst>
              <a:ext uri="{FF2B5EF4-FFF2-40B4-BE49-F238E27FC236}">
                <a16:creationId xmlns:a16="http://schemas.microsoft.com/office/drawing/2014/main" id="{EE07BF68-511E-7EB9-99C4-8E8965304E4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636267" y="4957174"/>
            <a:ext cx="406400" cy="4064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55146D13-5BCE-C869-2B88-547FF6BA5DE3}"/>
              </a:ext>
            </a:extLst>
          </p:cNvPr>
          <p:cNvSpPr txBox="1">
            <a:spLocks/>
          </p:cNvSpPr>
          <p:nvPr/>
        </p:nvSpPr>
        <p:spPr>
          <a:xfrm>
            <a:off x="838200" y="134711"/>
            <a:ext cx="10515600" cy="10042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Q-Peak in questions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FB75118-7EC8-979D-6617-EF13D16DE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2E1A8-F9E5-40EC-91A8-1269AD871732}" type="slidenum">
              <a:rPr lang="en-US" smtClean="0"/>
              <a:t>9</a:t>
            </a:fld>
            <a:endParaRPr lang="en-US"/>
          </a:p>
        </p:txBody>
      </p:sp>
      <p:pic>
        <p:nvPicPr>
          <p:cNvPr id="5" name="italian-polseek-rus">
            <a:hlinkClick r:id="" action="ppaction://media"/>
            <a:extLst>
              <a:ext uri="{FF2B5EF4-FFF2-40B4-BE49-F238E27FC236}">
                <a16:creationId xmlns:a16="http://schemas.microsoft.com/office/drawing/2014/main" id="{9C44E0C0-B165-4B3C-B255-B8F1FC963E5A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400659" y="3535069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267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437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AA1D2CB9-5E25-0148-A264-6DDC496856F7}">
  <we:reference id="wa104380121" version="2.0.0.0" store="en-US" storeType="OMEX"/>
  <we:alternateReferences>
    <we:reference id="wa104380121" version="2.0.0.0" store="WA104380121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99035</TotalTime>
  <Words>6891</Words>
  <Application>Microsoft Office PowerPoint</Application>
  <PresentationFormat>Widescreen</PresentationFormat>
  <Paragraphs>344</Paragraphs>
  <Slides>34</Slides>
  <Notes>0</Notes>
  <HiddenSlides>0</HiddenSlides>
  <MMClips>27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9" baseType="lpstr">
      <vt:lpstr>Aptos</vt:lpstr>
      <vt:lpstr>Arial</vt:lpstr>
      <vt:lpstr>Calibri</vt:lpstr>
      <vt:lpstr>Calibri Light</vt:lpstr>
      <vt:lpstr>Office Theme</vt:lpstr>
      <vt:lpstr>To Q or not to Q?</vt:lpstr>
      <vt:lpstr>PowerPoint Presentation</vt:lpstr>
      <vt:lpstr>PowerPoint Presentation</vt:lpstr>
      <vt:lpstr>Typological generalization in Rudin &amp; Rudin 2022</vt:lpstr>
      <vt:lpstr>Typological generalization in Rudin &amp; Rudin 2022</vt:lpstr>
      <vt:lpstr>Typological generalization in Rudin &amp; Rudin 2022</vt:lpstr>
      <vt:lpstr>This talk</vt:lpstr>
      <vt:lpstr>PowerPoint Presentation</vt:lpstr>
      <vt:lpstr>PowerPoint Presentation</vt:lpstr>
      <vt:lpstr>Q-Peak vs. focus marking in assertions</vt:lpstr>
      <vt:lpstr>PowerPoint Presentation</vt:lpstr>
      <vt:lpstr>Q-Peak in requests: imperatives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Appendix: declarative string YNQs vs. li YNQs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Esipova - PoQaL</dc:title>
  <dc:creator>Masha Esipova</dc:creator>
  <cp:lastModifiedBy>Mariia Esipova</cp:lastModifiedBy>
  <cp:revision>985</cp:revision>
  <dcterms:created xsi:type="dcterms:W3CDTF">2018-06-16T14:12:39Z</dcterms:created>
  <dcterms:modified xsi:type="dcterms:W3CDTF">2024-05-19T14:52:57Z</dcterms:modified>
</cp:coreProperties>
</file>