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324" r:id="rId3"/>
    <p:sldId id="511" r:id="rId4"/>
    <p:sldId id="565" r:id="rId5"/>
    <p:sldId id="600" r:id="rId6"/>
    <p:sldId id="574" r:id="rId7"/>
    <p:sldId id="606" r:id="rId8"/>
    <p:sldId id="623" r:id="rId9"/>
    <p:sldId id="624" r:id="rId10"/>
    <p:sldId id="625" r:id="rId11"/>
    <p:sldId id="607" r:id="rId12"/>
    <p:sldId id="629" r:id="rId13"/>
    <p:sldId id="630" r:id="rId14"/>
    <p:sldId id="626" r:id="rId15"/>
    <p:sldId id="608" r:id="rId16"/>
    <p:sldId id="576" r:id="rId17"/>
    <p:sldId id="506" r:id="rId18"/>
    <p:sldId id="581" r:id="rId19"/>
    <p:sldId id="612" r:id="rId20"/>
    <p:sldId id="614" r:id="rId21"/>
    <p:sldId id="601" r:id="rId22"/>
    <p:sldId id="615" r:id="rId23"/>
    <p:sldId id="602" r:id="rId24"/>
    <p:sldId id="617" r:id="rId25"/>
    <p:sldId id="618" r:id="rId26"/>
    <p:sldId id="619" r:id="rId27"/>
    <p:sldId id="604" r:id="rId28"/>
    <p:sldId id="605" r:id="rId29"/>
    <p:sldId id="559" r:id="rId30"/>
    <p:sldId id="631" r:id="rId31"/>
    <p:sldId id="571" r:id="rId32"/>
    <p:sldId id="632" r:id="rId33"/>
    <p:sldId id="622" r:id="rId34"/>
    <p:sldId id="609" r:id="rId35"/>
    <p:sldId id="611" r:id="rId36"/>
    <p:sldId id="621" r:id="rId37"/>
    <p:sldId id="62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86E1AF-A120-4D8A-B848-DF196F946976}">
          <p14:sldIdLst>
            <p14:sldId id="286"/>
            <p14:sldId id="324"/>
          </p14:sldIdLst>
        </p14:section>
        <p14:section name="Intro" id="{880AAE83-F071-4449-9141-732FEF91B113}">
          <p14:sldIdLst>
            <p14:sldId id="511"/>
            <p14:sldId id="565"/>
            <p14:sldId id="600"/>
          </p14:sldIdLst>
        </p14:section>
        <p14:section name="Performative content and ellipsis/anaphora" id="{6CA91A4F-4CBF-4F34-878B-609FD1324110}">
          <p14:sldIdLst>
            <p14:sldId id="574"/>
            <p14:sldId id="606"/>
            <p14:sldId id="623"/>
            <p14:sldId id="624"/>
          </p14:sldIdLst>
        </p14:section>
        <p14:section name="Performative content and compositionality" id="{A314003F-99FE-4B51-A8D9-FA362F85B133}">
          <p14:sldIdLst>
            <p14:sldId id="625"/>
            <p14:sldId id="607"/>
            <p14:sldId id="629"/>
            <p14:sldId id="630"/>
          </p14:sldIdLst>
        </p14:section>
        <p14:section name="Modeling of performative content" id="{8B1AE161-9D1D-4CED-8EC7-489EF543DEB3}">
          <p14:sldIdLst>
            <p14:sldId id="626"/>
            <p14:sldId id="608"/>
          </p14:sldIdLst>
        </p14:section>
        <p14:section name="From performatives to performances" id="{139E7A94-018D-1946-9EA7-CBD78D828FBE}">
          <p14:sldIdLst>
            <p14:sldId id="576"/>
            <p14:sldId id="506"/>
            <p14:sldId id="581"/>
            <p14:sldId id="612"/>
            <p14:sldId id="614"/>
            <p14:sldId id="601"/>
            <p14:sldId id="615"/>
            <p14:sldId id="602"/>
            <p14:sldId id="617"/>
            <p14:sldId id="618"/>
            <p14:sldId id="619"/>
            <p14:sldId id="604"/>
            <p14:sldId id="605"/>
          </p14:sldIdLst>
        </p14:section>
        <p14:section name="Outro" id="{FF95750F-D87C-4887-BA50-5A20223DCDA9}">
          <p14:sldIdLst>
            <p14:sldId id="559"/>
            <p14:sldId id="631"/>
          </p14:sldIdLst>
        </p14:section>
        <p14:section name="References" id="{0B77C780-F4FF-44D3-A765-84239429DCC1}">
          <p14:sldIdLst>
            <p14:sldId id="571"/>
            <p14:sldId id="632"/>
            <p14:sldId id="622"/>
          </p14:sldIdLst>
        </p14:section>
        <p14:section name="Hidden slides" id="{B9C98EA0-B6D4-4FC3-8968-F3555FFF1E7A}">
          <p14:sldIdLst>
            <p14:sldId id="609"/>
            <p14:sldId id="611"/>
            <p14:sldId id="621"/>
            <p14:sldId id="6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sha Esipova" initials="ME" lastIdx="1" clrIdx="0">
    <p:extLst>
      <p:ext uri="{19B8F6BF-5375-455C-9EA6-DF929625EA0E}">
        <p15:presenceInfo xmlns:p15="http://schemas.microsoft.com/office/powerpoint/2012/main" userId="S::mesipova@princeton.edu::9540ce15-ef9a-4d98-a077-4af5c34965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3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7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7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3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4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13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14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0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8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2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4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80739-852B-4838-A11E-B17C0B3609A2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ling.auf.net/lingbuzz/005908" TargetMode="External"/><Relationship Id="rId3" Type="http://schemas.openxmlformats.org/officeDocument/2006/relationships/hyperlink" Target="https://doi.org/10.1007/s10988-015-9180-1" TargetMode="External"/><Relationship Id="rId7" Type="http://schemas.openxmlformats.org/officeDocument/2006/relationships/hyperlink" Target="https://ling.auf.net/lingbuzz/005003" TargetMode="External"/><Relationship Id="rId2" Type="http://schemas.openxmlformats.org/officeDocument/2006/relationships/hyperlink" Target="https://doi.org/10.1037/rev00000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g.auf.net/lingbuzz/004905" TargetMode="External"/><Relationship Id="rId5" Type="http://schemas.openxmlformats.org/officeDocument/2006/relationships/hyperlink" Target="https://ling.auf.net/lingbuzz/004676" TargetMode="External"/><Relationship Id="rId10" Type="http://schemas.openxmlformats.org/officeDocument/2006/relationships/hyperlink" Target="https://doi.org/10.1093/acprof:oso/9780199693764.001.0001" TargetMode="External"/><Relationship Id="rId4" Type="http://schemas.openxmlformats.org/officeDocument/2006/relationships/hyperlink" Target="https://doi.org/10.1075/sl.39.4.05din" TargetMode="External"/><Relationship Id="rId9" Type="http://schemas.openxmlformats.org/officeDocument/2006/relationships/hyperlink" Target="https://esipova.net/files/esipova-onmute2022-slides.pdf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7358/snip-2017-032-zymb" TargetMode="External"/><Relationship Id="rId3" Type="http://schemas.openxmlformats.org/officeDocument/2006/relationships/hyperlink" Target="https://doi.org/10.1093/acprof:oso/9780199273829.001.0001" TargetMode="External"/><Relationship Id="rId7" Type="http://schemas.openxmlformats.org/officeDocument/2006/relationships/hyperlink" Target="https://doi.org/10.1515/TL.2007.017" TargetMode="External"/><Relationship Id="rId2" Type="http://schemas.openxmlformats.org/officeDocument/2006/relationships/hyperlink" Target="https://doi.org/10.1093/oso/9780198812722.001.00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raigsailor.net/papers/gestural_ellipsis_handout.pdf" TargetMode="External"/><Relationship Id="rId5" Type="http://schemas.openxmlformats.org/officeDocument/2006/relationships/hyperlink" Target="https://doi.org/10.1515/opli-2019-0006" TargetMode="External"/><Relationship Id="rId4" Type="http://schemas.openxmlformats.org/officeDocument/2006/relationships/hyperlink" Target="https://doi.org/10.1515/TL.2007.01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k_YKmtOYyI?t=408" TargetMode="External"/><Relationship Id="rId7" Type="http://schemas.openxmlformats.org/officeDocument/2006/relationships/hyperlink" Target="https://youtu.be/KhO5yvS8sS4?t=124" TargetMode="External"/><Relationship Id="rId2" Type="http://schemas.openxmlformats.org/officeDocument/2006/relationships/hyperlink" Target="https://youtu.be/1LIZAgv7OgU?t=25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fTvZfbYj7MQ?t=301" TargetMode="External"/><Relationship Id="rId5" Type="http://schemas.openxmlformats.org/officeDocument/2006/relationships/hyperlink" Target="https://youtu.be/dMeiPyuV_Y4?t=222" TargetMode="External"/><Relationship Id="rId4" Type="http://schemas.openxmlformats.org/officeDocument/2006/relationships/hyperlink" Target="https://youtu.be/LhRWwMHiroE?t=1388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squire.com/entertainment/movies/a29696991/daniel-craig-phoebe-waller-bridge-james-bond-diversity-hire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Performative expression of meaning </a:t>
            </a:r>
            <a:r>
              <a:rPr lang="en-US" sz="3600" b="1" dirty="0" smtClean="0">
                <a:solidFill>
                  <a:srgbClr val="C00000"/>
                </a:solidFill>
              </a:rPr>
              <a:t/>
            </a:r>
            <a:br>
              <a:rPr lang="en-US" sz="3600" b="1" dirty="0" smtClean="0">
                <a:solidFill>
                  <a:srgbClr val="C00000"/>
                </a:solidFill>
              </a:rPr>
            </a:br>
            <a:r>
              <a:rPr lang="en-US" sz="3600" b="1" dirty="0" smtClean="0">
                <a:solidFill>
                  <a:srgbClr val="C00000"/>
                </a:solidFill>
              </a:rPr>
              <a:t>and </a:t>
            </a:r>
            <a:r>
              <a:rPr lang="en-US" sz="3600" b="1" dirty="0">
                <a:solidFill>
                  <a:srgbClr val="C00000"/>
                </a:solidFill>
              </a:rPr>
              <a:t>the architecture of grammar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25590"/>
            <a:ext cx="9144000" cy="12322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Maria </a:t>
            </a:r>
            <a:r>
              <a:rPr lang="en-US" dirty="0"/>
              <a:t>Esipova </a:t>
            </a:r>
            <a:r>
              <a:rPr lang="en-US" dirty="0" smtClean="0"/>
              <a:t>(University of Oslo)</a:t>
            </a:r>
            <a:endParaRPr lang="en-US" dirty="0"/>
          </a:p>
          <a:p>
            <a:r>
              <a:rPr lang="en-US" dirty="0" err="1" smtClean="0"/>
              <a:t>GLiF</a:t>
            </a:r>
            <a:r>
              <a:rPr lang="en-US" dirty="0" smtClean="0"/>
              <a:t> Seminar, </a:t>
            </a:r>
            <a:r>
              <a:rPr lang="en-US" dirty="0" err="1" smtClean="0"/>
              <a:t>Universitat</a:t>
            </a:r>
            <a:r>
              <a:rPr lang="en-US" dirty="0" smtClean="0"/>
              <a:t> </a:t>
            </a:r>
            <a:r>
              <a:rPr lang="en-US" dirty="0" err="1"/>
              <a:t>Pompeu</a:t>
            </a:r>
            <a:r>
              <a:rPr lang="en-US" dirty="0"/>
              <a:t> </a:t>
            </a:r>
            <a:r>
              <a:rPr lang="en-US" dirty="0" err="1" smtClean="0"/>
              <a:t>Fabra</a:t>
            </a:r>
            <a:endParaRPr lang="en-US" dirty="0" smtClean="0"/>
          </a:p>
          <a:p>
            <a:r>
              <a:rPr lang="en-US" dirty="0" smtClean="0"/>
              <a:t>March 10</a:t>
            </a:r>
            <a:r>
              <a:rPr lang="en-US" dirty="0" smtClean="0"/>
              <a:t>, </a:t>
            </a:r>
            <a:r>
              <a:rPr lang="en-US" dirty="0" smtClean="0"/>
              <a:t>2022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31" y="6000123"/>
            <a:ext cx="2194216" cy="371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21" y="5750220"/>
            <a:ext cx="1306106" cy="87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0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/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Performative content and compositionality</a:t>
            </a:r>
          </a:p>
          <a:p>
            <a:pPr marL="0" indent="0">
              <a:buNone/>
            </a:pPr>
            <a:r>
              <a:rPr lang="en-US" sz="2400" dirty="0"/>
              <a:t>Modeling of performative content</a:t>
            </a:r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39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compositionality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2880">
              <a:buNone/>
            </a:pPr>
            <a:r>
              <a:rPr lang="en-US" sz="2400" dirty="0" smtClean="0"/>
              <a:t>Unlike </a:t>
            </a:r>
            <a:r>
              <a:rPr lang="en-US" sz="2400" dirty="0" smtClean="0"/>
              <a:t>truth-conditional </a:t>
            </a:r>
            <a:r>
              <a:rPr lang="en-US" sz="2400" dirty="0" smtClean="0"/>
              <a:t>content</a:t>
            </a:r>
            <a:r>
              <a:rPr lang="en-US" sz="2400" dirty="0" smtClean="0"/>
              <a:t>, performative content doesn’t have to interact semantically with its syntactic surroundings (see Esipova </a:t>
            </a:r>
            <a:r>
              <a:rPr lang="en-US" sz="2400" dirty="0" smtClean="0"/>
              <a:t>2021a </a:t>
            </a:r>
            <a:r>
              <a:rPr lang="en-US" sz="2400" dirty="0" smtClean="0"/>
              <a:t>for </a:t>
            </a:r>
            <a:r>
              <a:rPr lang="en-US" sz="2400" dirty="0" smtClean="0"/>
              <a:t>more details):</a:t>
            </a:r>
            <a:endParaRPr lang="en-US" sz="2400" dirty="0" smtClean="0"/>
          </a:p>
          <a:p>
            <a:pPr marL="0" indent="0" defTabSz="182880">
              <a:buNone/>
            </a:pPr>
            <a:r>
              <a:rPr lang="en-US" sz="2400" dirty="0" smtClean="0"/>
              <a:t>(7)</a:t>
            </a:r>
            <a:r>
              <a:rPr lang="en-US" sz="2400" dirty="0" smtClean="0"/>
              <a:t>		</a:t>
            </a:r>
            <a:r>
              <a:rPr lang="en-US" sz="2400" i="1" dirty="0" smtClean="0"/>
              <a:t>Context</a:t>
            </a:r>
            <a:r>
              <a:rPr lang="en-US" sz="2400" i="1" dirty="0"/>
              <a:t>: The speaker sees that someone is about to hurt their dog.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</a:t>
            </a:r>
            <a:r>
              <a:rPr lang="en-US" sz="2400" dirty="0" smtClean="0"/>
              <a:t>a</a:t>
            </a:r>
            <a:r>
              <a:rPr lang="en-US" sz="2400" dirty="0"/>
              <a:t>.	Step away from my {</a:t>
            </a:r>
            <a:r>
              <a:rPr lang="en-US" sz="2400" dirty="0" smtClean="0"/>
              <a:t>fucking / </a:t>
            </a:r>
            <a:r>
              <a:rPr lang="en-US" sz="2400" dirty="0"/>
              <a:t>(</a:t>
            </a:r>
            <a:r>
              <a:rPr lang="en-US" sz="2400" dirty="0" smtClean="0"/>
              <a:t>god)damn / </a:t>
            </a:r>
            <a:r>
              <a:rPr lang="en-US" sz="2400" dirty="0"/>
              <a:t>bloody} dog!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↛</a:t>
            </a:r>
            <a:r>
              <a:rPr lang="en-US" sz="2400" dirty="0"/>
              <a:t> The </a:t>
            </a:r>
            <a:r>
              <a:rPr lang="en-US" sz="2400" dirty="0" smtClean="0"/>
              <a:t>speaker’s affect is towards </a:t>
            </a:r>
            <a:r>
              <a:rPr lang="en-US" sz="2400" dirty="0"/>
              <a:t>their dog.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</a:t>
            </a:r>
            <a:r>
              <a:rPr lang="en-US" sz="2400" dirty="0" smtClean="0"/>
              <a:t>b</a:t>
            </a:r>
            <a:r>
              <a:rPr lang="en-US" sz="2400" dirty="0"/>
              <a:t>.	Step away from my {</a:t>
            </a:r>
            <a:r>
              <a:rPr lang="en-US" sz="2400" dirty="0" smtClean="0"/>
              <a:t>lovely / awesome / obnoxious / </a:t>
            </a:r>
            <a:r>
              <a:rPr lang="en-US" sz="2400" dirty="0"/>
              <a:t>disgusting} dog!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sz="2400" dirty="0"/>
              <a:t> The </a:t>
            </a:r>
            <a:r>
              <a:rPr lang="en-US" sz="2400" dirty="0" smtClean="0"/>
              <a:t>speaker’s affect is towards </a:t>
            </a:r>
            <a:r>
              <a:rPr lang="en-US" sz="2400" dirty="0"/>
              <a:t>their dog.</a:t>
            </a:r>
          </a:p>
          <a:p>
            <a:pPr marL="0" indent="0" defTabSz="182880">
              <a:buNone/>
            </a:pPr>
            <a:r>
              <a:rPr lang="en-US" sz="2400" dirty="0" smtClean="0"/>
              <a:t>(</a:t>
            </a:r>
            <a:r>
              <a:rPr lang="en-US" sz="2400" dirty="0"/>
              <a:t>8</a:t>
            </a:r>
            <a:r>
              <a:rPr lang="en-US" sz="2400" dirty="0" smtClean="0"/>
              <a:t>)</a:t>
            </a:r>
            <a:r>
              <a:rPr lang="en-US" sz="2400" dirty="0"/>
              <a:t>		</a:t>
            </a:r>
            <a:r>
              <a:rPr lang="en-US" sz="2400" i="1" dirty="0"/>
              <a:t>Context: The speaker has previously established that they consider </a:t>
            </a:r>
            <a:r>
              <a:rPr lang="en-US" sz="2400" i="1" dirty="0" smtClean="0"/>
              <a:t>Jimmy 							Savile despicable and is </a:t>
            </a:r>
            <a:r>
              <a:rPr lang="en-US" sz="2400" i="1" dirty="0"/>
              <a:t>now entertaining the following </a:t>
            </a:r>
            <a:r>
              <a:rPr lang="en-US" sz="2400" i="1" dirty="0" smtClean="0"/>
              <a:t>hypothetical scenario</a:t>
            </a:r>
            <a:r>
              <a:rPr lang="en-US" sz="2400" i="1" dirty="0"/>
              <a:t>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</a:t>
            </a:r>
            <a:r>
              <a:rPr lang="en-US" sz="2400" dirty="0" smtClean="0"/>
              <a:t>This </a:t>
            </a:r>
            <a:r>
              <a:rPr lang="en-US" sz="2400" dirty="0"/>
              <a:t>is your babysitter showing up in a Jimmy Savile T-shirt. I don’t care </a:t>
            </a:r>
            <a:r>
              <a:rPr lang="en-US" sz="2400" dirty="0" smtClean="0"/>
              <a:t>what 					you think that </a:t>
            </a:r>
            <a:r>
              <a:rPr lang="en-US" sz="2400" dirty="0"/>
              <a:t>represents, you are not staying with my fucking kid tonight</a:t>
            </a:r>
            <a:r>
              <a:rPr lang="en-US" sz="2400" dirty="0" smtClean="0"/>
              <a:t>. 						(‘Last Week Tonight with John Oliver’, HBO, S4E26)</a:t>
            </a:r>
            <a:endParaRPr lang="en-US" sz="2400" dirty="0"/>
          </a:p>
          <a:p>
            <a:pPr marL="0" indent="0" defTabSz="18288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3278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compositionality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fontScale="92500" lnSpcReduction="10000"/>
          </a:bodyPr>
          <a:lstStyle/>
          <a:p>
            <a:pPr marL="0" indent="0" defTabSz="180000">
              <a:buNone/>
            </a:pPr>
            <a:r>
              <a:rPr lang="en-US" sz="2600" dirty="0" smtClean="0"/>
              <a:t>Expressive vs. </a:t>
            </a:r>
            <a:r>
              <a:rPr lang="en-US" sz="2600" dirty="0" smtClean="0"/>
              <a:t>truth-conditional attitudinal </a:t>
            </a:r>
            <a:r>
              <a:rPr lang="en-US" sz="2600" dirty="0" smtClean="0"/>
              <a:t>suffixes in Russian:</a:t>
            </a:r>
          </a:p>
          <a:p>
            <a:pPr marL="0" indent="0" defTabSz="90000">
              <a:buNone/>
            </a:pPr>
            <a:r>
              <a:rPr lang="en-US" sz="2400" dirty="0" smtClean="0"/>
              <a:t>(9)</a:t>
            </a:r>
            <a:r>
              <a:rPr lang="en-US" sz="2400" dirty="0"/>
              <a:t>		</a:t>
            </a:r>
            <a:r>
              <a:rPr lang="en-US" sz="2400" i="1" dirty="0"/>
              <a:t>Context: The speaker is talking to their dog.</a:t>
            </a:r>
            <a:endParaRPr lang="en-US" sz="2400" dirty="0"/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Ja</a:t>
            </a:r>
            <a:r>
              <a:rPr lang="ru-RU" sz="2400" dirty="0"/>
              <a:t>	</a:t>
            </a:r>
            <a:r>
              <a:rPr lang="en-US" sz="2400" dirty="0"/>
              <a:t>					</a:t>
            </a:r>
            <a:r>
              <a:rPr lang="en-US" sz="2400" dirty="0" smtClean="0"/>
              <a:t>	</a:t>
            </a:r>
            <a:r>
              <a:rPr lang="en-US" sz="2400" dirty="0" err="1" smtClean="0"/>
              <a:t>nal</a:t>
            </a:r>
            <a:r>
              <a:rPr lang="en-US" sz="2400" dirty="0" err="1"/>
              <a:t>ʹju</a:t>
            </a:r>
            <a:r>
              <a:rPr lang="ru-RU" sz="2400" dirty="0"/>
              <a:t>			</a:t>
            </a:r>
            <a:r>
              <a:rPr lang="en-US" sz="2400" dirty="0"/>
              <a:t>							</a:t>
            </a:r>
            <a:r>
              <a:rPr lang="en-US" sz="2400" dirty="0" smtClean="0"/>
              <a:t>	</a:t>
            </a:r>
            <a:r>
              <a:rPr lang="en-US" sz="2400" dirty="0" err="1" smtClean="0"/>
              <a:t>tebe</a:t>
            </a:r>
            <a:r>
              <a:rPr lang="ru-RU" sz="2400" dirty="0"/>
              <a:t>	</a:t>
            </a:r>
            <a:r>
              <a:rPr lang="en-US" sz="2400" dirty="0"/>
              <a:t>				</a:t>
            </a:r>
            <a:r>
              <a:rPr lang="en-US" sz="2400" dirty="0" smtClean="0"/>
              <a:t>	</a:t>
            </a:r>
            <a:r>
              <a:rPr lang="en-US" sz="2400" dirty="0" err="1" smtClean="0"/>
              <a:t>svež-</a:t>
            </a:r>
            <a:r>
              <a:rPr lang="en-US" sz="2400" dirty="0" err="1" smtClean="0">
                <a:solidFill>
                  <a:srgbClr val="C00000"/>
                </a:solidFill>
              </a:rPr>
              <a:t>en’k</a:t>
            </a:r>
            <a:r>
              <a:rPr lang="en-US" sz="2400" dirty="0" err="1" smtClean="0"/>
              <a:t>-oj</a:t>
            </a:r>
            <a:r>
              <a:rPr lang="ru-RU" sz="2400" dirty="0"/>
              <a:t>		</a:t>
            </a:r>
            <a:r>
              <a:rPr lang="en-US" sz="2400" dirty="0"/>
              <a:t>									</a:t>
            </a:r>
            <a:r>
              <a:rPr lang="en-US" sz="2400" dirty="0" smtClean="0"/>
              <a:t>	</a:t>
            </a:r>
            <a:r>
              <a:rPr lang="en-US" sz="2400" dirty="0" err="1" smtClean="0"/>
              <a:t>vod</a:t>
            </a:r>
            <a:r>
              <a:rPr lang="en-US" sz="2400" dirty="0" smtClean="0"/>
              <a:t>-</a:t>
            </a:r>
            <a:r>
              <a:rPr lang="en-US" sz="2400" dirty="0" err="1" smtClean="0">
                <a:solidFill>
                  <a:srgbClr val="C00000"/>
                </a:solidFill>
              </a:rPr>
              <a:t>ičk</a:t>
            </a:r>
            <a:r>
              <a:rPr lang="en-US" sz="2400" dirty="0" smtClean="0"/>
              <a:t>-i</a:t>
            </a:r>
            <a:r>
              <a:rPr lang="ru-RU" sz="2400" dirty="0"/>
              <a:t>		</a:t>
            </a:r>
            <a:r>
              <a:rPr lang="en-US" sz="2400" dirty="0"/>
              <a:t>									</a:t>
            </a:r>
            <a:r>
              <a:rPr lang="en-US" sz="2400" dirty="0" smtClean="0"/>
              <a:t>	v</a:t>
            </a:r>
            <a:r>
              <a:rPr lang="ru-RU" sz="2400" dirty="0"/>
              <a:t>		</a:t>
            </a:r>
            <a:r>
              <a:rPr lang="en-US" sz="2400" dirty="0" err="1"/>
              <a:t>mis</a:t>
            </a:r>
            <a:r>
              <a:rPr lang="en-US" sz="2400" dirty="0"/>
              <a:t>-</a:t>
            </a:r>
            <a:r>
              <a:rPr lang="en-US" sz="2400" dirty="0" err="1">
                <a:solidFill>
                  <a:srgbClr val="C00000"/>
                </a:solidFill>
              </a:rPr>
              <a:t>očk</a:t>
            </a:r>
            <a:r>
              <a:rPr lang="en-US" sz="2400" dirty="0"/>
              <a:t>-u,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i="1" dirty="0" smtClean="0"/>
              <a:t>I.NOM</a:t>
            </a:r>
            <a:r>
              <a:rPr lang="en-US" sz="2400" i="1" dirty="0"/>
              <a:t>	pour.FUT.1SG	you.DAT	fresh-</a:t>
            </a:r>
            <a:r>
              <a:rPr lang="en-US" sz="2400" i="1" dirty="0">
                <a:solidFill>
                  <a:srgbClr val="C00000"/>
                </a:solidFill>
              </a:rPr>
              <a:t>EXPR</a:t>
            </a:r>
            <a:r>
              <a:rPr lang="en-US" sz="2400" i="1" dirty="0"/>
              <a:t>-PTV.SG.F	water-</a:t>
            </a:r>
            <a:r>
              <a:rPr lang="en-US" sz="2400" i="1" dirty="0">
                <a:solidFill>
                  <a:srgbClr val="C00000"/>
                </a:solidFill>
              </a:rPr>
              <a:t>EXPR</a:t>
            </a:r>
            <a:r>
              <a:rPr lang="en-US" sz="2400" i="1" dirty="0"/>
              <a:t>-PTV		in	bowl-</a:t>
            </a:r>
            <a:r>
              <a:rPr lang="en-US" sz="2400" i="1" dirty="0">
                <a:solidFill>
                  <a:srgbClr val="C00000"/>
                </a:solidFill>
              </a:rPr>
              <a:t>EXPR</a:t>
            </a:r>
            <a:r>
              <a:rPr lang="en-US" sz="2400" i="1" dirty="0"/>
              <a:t>-ACC</a:t>
            </a:r>
            <a:endParaRPr lang="ru-RU" sz="2400" dirty="0"/>
          </a:p>
          <a:p>
            <a:pPr marL="0" indent="0" defTabSz="90000">
              <a:spcBef>
                <a:spcPts val="0"/>
              </a:spcBef>
              <a:buNone/>
            </a:pPr>
            <a:r>
              <a:rPr lang="ru-RU" sz="2400" dirty="0"/>
              <a:t>					</a:t>
            </a:r>
            <a:r>
              <a:rPr lang="en-US" sz="2400" dirty="0" smtClean="0"/>
              <a:t>a</a:t>
            </a:r>
            <a:r>
              <a:rPr lang="en-US" sz="2400" dirty="0" smtClean="0"/>
              <a:t>														</a:t>
            </a:r>
            <a:r>
              <a:rPr lang="en-US" sz="2400" dirty="0" err="1" smtClean="0"/>
              <a:t>potom</a:t>
            </a:r>
            <a:r>
              <a:rPr lang="en-US" sz="2400" dirty="0"/>
              <a:t>		my	</a:t>
            </a:r>
            <a:r>
              <a:rPr lang="en-US" sz="2400" dirty="0" smtClean="0"/>
              <a:t>	</a:t>
            </a:r>
            <a:r>
              <a:rPr lang="en-US" sz="2400" dirty="0" err="1" smtClean="0"/>
              <a:t>bystr-en</a:t>
            </a:r>
            <a:r>
              <a:rPr lang="en-US" sz="2400" dirty="0" err="1"/>
              <a:t>ʹk-o</a:t>
            </a:r>
            <a:r>
              <a:rPr lang="en-US" sz="2400" dirty="0"/>
              <a:t>					</a:t>
            </a:r>
            <a:r>
              <a:rPr lang="en-US" sz="2400" dirty="0" err="1"/>
              <a:t>pojdëm</a:t>
            </a:r>
            <a:r>
              <a:rPr lang="en-US" sz="2400" dirty="0"/>
              <a:t>					</a:t>
            </a:r>
            <a:r>
              <a:rPr lang="en-US" sz="2400" dirty="0" smtClean="0"/>
              <a:t>	</a:t>
            </a:r>
            <a:r>
              <a:rPr lang="en-US" sz="2400" dirty="0" err="1" smtClean="0"/>
              <a:t>guljat</a:t>
            </a:r>
            <a:r>
              <a:rPr lang="en-US" sz="2400" dirty="0" smtClean="0"/>
              <a:t>-</a:t>
            </a:r>
            <a:r>
              <a:rPr lang="en-US" sz="2400" dirty="0" err="1" smtClean="0"/>
              <a:t>en’k</a:t>
            </a:r>
            <a:r>
              <a:rPr lang="en-US" sz="2400" dirty="0" smtClean="0"/>
              <a:t>-i</a:t>
            </a:r>
            <a:r>
              <a:rPr lang="en-US" sz="2400" dirty="0"/>
              <a:t>.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i="1" dirty="0" err="1" smtClean="0"/>
              <a:t>and.CONTR</a:t>
            </a:r>
            <a:r>
              <a:rPr lang="en-US" sz="2400" i="1" dirty="0"/>
              <a:t>	then				</a:t>
            </a:r>
            <a:r>
              <a:rPr lang="en-US" sz="2400" i="1" dirty="0" smtClean="0"/>
              <a:t>	we</a:t>
            </a:r>
            <a:r>
              <a:rPr lang="en-US" sz="2400" i="1" dirty="0"/>
              <a:t>	</a:t>
            </a:r>
            <a:r>
              <a:rPr lang="en-US" sz="2400" i="1" dirty="0" smtClean="0"/>
              <a:t>	fast-</a:t>
            </a:r>
            <a:r>
              <a:rPr lang="en-US" sz="2400" i="1" dirty="0" smtClean="0">
                <a:solidFill>
                  <a:srgbClr val="C00000"/>
                </a:solidFill>
              </a:rPr>
              <a:t>EXPR</a:t>
            </a:r>
            <a:r>
              <a:rPr lang="en-US" sz="2400" i="1" dirty="0" smtClean="0"/>
              <a:t>-ADV</a:t>
            </a:r>
            <a:r>
              <a:rPr lang="en-US" sz="2400" i="1" dirty="0"/>
              <a:t>		go.FUT.1PL	</a:t>
            </a:r>
            <a:r>
              <a:rPr lang="en-US" sz="2400" i="1" dirty="0" smtClean="0"/>
              <a:t>	walk-</a:t>
            </a:r>
            <a:r>
              <a:rPr lang="en-US" sz="2400" i="1" dirty="0" smtClean="0">
                <a:solidFill>
                  <a:srgbClr val="C00000"/>
                </a:solidFill>
              </a:rPr>
              <a:t>EXPR</a:t>
            </a:r>
            <a:r>
              <a:rPr lang="en-US" sz="2400" i="1" dirty="0" smtClean="0"/>
              <a:t>-INF</a:t>
            </a:r>
            <a:endParaRPr lang="en-US" sz="2400" i="1" dirty="0"/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≈</a:t>
            </a:r>
            <a:r>
              <a:rPr lang="en-US" sz="2400" dirty="0"/>
              <a:t>‘I will pour you some fresh water into the bowl, and then we’ll quickly go for a walk.’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[</a:t>
            </a:r>
            <a:r>
              <a:rPr lang="en-US" sz="2400" dirty="0"/>
              <a:t>The </a:t>
            </a:r>
            <a:r>
              <a:rPr lang="en-US" sz="2400" dirty="0" smtClean="0"/>
              <a:t>affect </a:t>
            </a:r>
            <a:r>
              <a:rPr lang="en-US" sz="2400" dirty="0"/>
              <a:t>is towards the dog, not fresh things, water, </a:t>
            </a:r>
            <a:r>
              <a:rPr lang="en-US" sz="2400" dirty="0" smtClean="0"/>
              <a:t>etc.]</a:t>
            </a:r>
            <a:endParaRPr lang="en-US" sz="2400" dirty="0"/>
          </a:p>
          <a:p>
            <a:pPr marL="0" indent="0" defTabSz="90000">
              <a:buNone/>
            </a:pPr>
            <a:r>
              <a:rPr lang="en-US" sz="2400" dirty="0" smtClean="0"/>
              <a:t>(10)</a:t>
            </a:r>
            <a:r>
              <a:rPr lang="en-US" sz="2400" dirty="0"/>
              <a:t>		</a:t>
            </a:r>
            <a:r>
              <a:rPr lang="en-US" sz="2400" dirty="0" err="1" smtClean="0"/>
              <a:t>Vpusti</a:t>
            </a:r>
            <a:r>
              <a:rPr lang="ru-RU" sz="2400" dirty="0"/>
              <a:t>		</a:t>
            </a:r>
            <a:r>
              <a:rPr lang="en-US" sz="2400" dirty="0"/>
              <a:t>				</a:t>
            </a:r>
            <a:r>
              <a:rPr lang="en-US" sz="2400" dirty="0" smtClean="0"/>
              <a:t>							</a:t>
            </a:r>
            <a:r>
              <a:rPr lang="en-US" sz="2400" dirty="0" err="1" smtClean="0"/>
              <a:t>ètogo</a:t>
            </a:r>
            <a:r>
              <a:rPr lang="ru-RU" sz="2400" dirty="0"/>
              <a:t>		</a:t>
            </a:r>
            <a:r>
              <a:rPr lang="en-US" sz="2400" dirty="0"/>
              <a:t>									</a:t>
            </a:r>
            <a:r>
              <a:rPr lang="en-US" sz="2400" dirty="0" smtClean="0"/>
              <a:t>	&lt;</a:t>
            </a:r>
            <a:r>
              <a:rPr lang="en-US" sz="2400" dirty="0" err="1"/>
              <a:t>starik</a:t>
            </a:r>
            <a:r>
              <a:rPr lang="en-US" sz="2400" dirty="0"/>
              <a:t>-</a:t>
            </a:r>
            <a:r>
              <a:rPr lang="en-US" sz="2400" dirty="0">
                <a:solidFill>
                  <a:srgbClr val="C00000"/>
                </a:solidFill>
              </a:rPr>
              <a:t>an</a:t>
            </a:r>
            <a:r>
              <a:rPr lang="en-US" sz="2400" dirty="0"/>
              <a:t>-a,</a:t>
            </a:r>
            <a:r>
              <a:rPr lang="ru-RU" sz="2400" dirty="0"/>
              <a:t>		</a:t>
            </a:r>
            <a:r>
              <a:rPr lang="en-US" sz="2400" dirty="0"/>
              <a:t>											</a:t>
            </a:r>
            <a:r>
              <a:rPr lang="en-US" sz="2400" dirty="0" smtClean="0"/>
              <a:t>		</a:t>
            </a:r>
            <a:r>
              <a:rPr lang="en-US" sz="2400" dirty="0" err="1" smtClean="0"/>
              <a:t>starik</a:t>
            </a:r>
            <a:r>
              <a:rPr lang="en-US" sz="2400" dirty="0" smtClean="0"/>
              <a:t>-</a:t>
            </a:r>
            <a:r>
              <a:rPr lang="en-US" sz="2400" dirty="0" err="1" smtClean="0">
                <a:solidFill>
                  <a:srgbClr val="C00000"/>
                </a:solidFill>
              </a:rPr>
              <a:t>ašk</a:t>
            </a:r>
            <a:r>
              <a:rPr lang="en-US" sz="2400" dirty="0" smtClean="0"/>
              <a:t>-u</a:t>
            </a:r>
            <a:r>
              <a:rPr lang="en-US" sz="2400" dirty="0"/>
              <a:t>&gt;</a:t>
            </a:r>
            <a:r>
              <a:rPr lang="ru-RU" sz="2400" dirty="0"/>
              <a:t>		</a:t>
            </a:r>
            <a:r>
              <a:rPr lang="en-US" sz="2400" dirty="0"/>
              <a:t>					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</a:t>
            </a:r>
            <a:r>
              <a:rPr lang="en-US" sz="2400" dirty="0" smtClean="0"/>
              <a:t>	</a:t>
            </a:r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i="1" dirty="0" smtClean="0"/>
              <a:t>let.in.IMP.SG/T</a:t>
            </a:r>
            <a:r>
              <a:rPr lang="en-US" sz="2400" i="1" dirty="0"/>
              <a:t>	</a:t>
            </a:r>
            <a:r>
              <a:rPr lang="en-US" sz="2400" i="1" dirty="0" smtClean="0"/>
              <a:t>	this.ACC.M.SG</a:t>
            </a:r>
            <a:r>
              <a:rPr lang="en-US" sz="2400" i="1" dirty="0"/>
              <a:t>	</a:t>
            </a:r>
            <a:r>
              <a:rPr lang="en-US" sz="2400" i="1" dirty="0" smtClean="0"/>
              <a:t>	&lt;</a:t>
            </a:r>
            <a:r>
              <a:rPr lang="en-US" sz="2400" i="1" dirty="0" err="1" smtClean="0"/>
              <a:t>old.man</a:t>
            </a:r>
            <a:r>
              <a:rPr lang="en-US" sz="2400" i="1" dirty="0" smtClean="0"/>
              <a:t>-</a:t>
            </a:r>
            <a:r>
              <a:rPr lang="en-US" sz="2400" i="1" dirty="0" smtClean="0">
                <a:solidFill>
                  <a:srgbClr val="C00000"/>
                </a:solidFill>
              </a:rPr>
              <a:t>DEROG</a:t>
            </a:r>
            <a:r>
              <a:rPr lang="en-US" sz="2400" i="1" dirty="0" smtClean="0"/>
              <a:t>-ACC,		</a:t>
            </a:r>
            <a:r>
              <a:rPr lang="en-US" sz="2400" i="1" dirty="0" err="1" smtClean="0"/>
              <a:t>old.man</a:t>
            </a:r>
            <a:r>
              <a:rPr lang="en-US" sz="2400" i="1" dirty="0" smtClean="0"/>
              <a:t>-</a:t>
            </a:r>
            <a:r>
              <a:rPr lang="en-US" sz="2400" i="1" dirty="0" smtClean="0">
                <a:solidFill>
                  <a:srgbClr val="C00000"/>
                </a:solidFill>
              </a:rPr>
              <a:t>PEJOR</a:t>
            </a:r>
            <a:r>
              <a:rPr lang="en-US" sz="2400" i="1" dirty="0" smtClean="0"/>
              <a:t>-ACC</a:t>
            </a:r>
            <a:r>
              <a:rPr lang="en-US" sz="2400" i="1" dirty="0"/>
              <a:t>&gt;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		i</a:t>
            </a:r>
            <a:r>
              <a:rPr lang="ru-RU" sz="2400" dirty="0"/>
              <a:t>		</a:t>
            </a:r>
            <a:r>
              <a:rPr lang="en-US" sz="2400" dirty="0"/>
              <a:t>			</a:t>
            </a:r>
            <a:r>
              <a:rPr lang="en-US" sz="2400" dirty="0" smtClean="0"/>
              <a:t>	ego</a:t>
            </a:r>
            <a:r>
              <a:rPr lang="ru-RU" sz="2400" dirty="0"/>
              <a:t>	</a:t>
            </a:r>
            <a:r>
              <a:rPr lang="en-US" sz="2400" dirty="0" smtClean="0"/>
              <a:t>	&lt;</a:t>
            </a:r>
            <a:r>
              <a:rPr lang="en-US" sz="2400" dirty="0" err="1"/>
              <a:t>sobač</a:t>
            </a:r>
            <a:r>
              <a:rPr lang="en-US" sz="2400" dirty="0"/>
              <a:t>-</a:t>
            </a:r>
            <a:r>
              <a:rPr lang="en-US" sz="2400" dirty="0" err="1">
                <a:solidFill>
                  <a:srgbClr val="C00000"/>
                </a:solidFill>
              </a:rPr>
              <a:t>ar</a:t>
            </a:r>
            <a:r>
              <a:rPr lang="en-US" sz="2400" dirty="0"/>
              <a:t>-u,</a:t>
            </a:r>
            <a:r>
              <a:rPr lang="ru-RU" sz="2400" dirty="0"/>
              <a:t>		</a:t>
            </a:r>
            <a:r>
              <a:rPr lang="en-US" sz="2400" dirty="0"/>
              <a:t>						</a:t>
            </a:r>
            <a:r>
              <a:rPr lang="en-US" sz="2400" dirty="0" smtClean="0"/>
              <a:t>	</a:t>
            </a:r>
            <a:r>
              <a:rPr lang="en-US" sz="2400" dirty="0" err="1" smtClean="0"/>
              <a:t>sobač-</a:t>
            </a:r>
            <a:r>
              <a:rPr lang="en-US" sz="2400" dirty="0" err="1" smtClean="0">
                <a:solidFill>
                  <a:srgbClr val="C00000"/>
                </a:solidFill>
              </a:rPr>
              <a:t>enci</a:t>
            </a:r>
            <a:r>
              <a:rPr lang="en-US" sz="2400" dirty="0" err="1" smtClean="0"/>
              <a:t>-ju</a:t>
            </a:r>
            <a:r>
              <a:rPr lang="en-US" sz="2400" dirty="0"/>
              <a:t>&gt;.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		</a:t>
            </a:r>
            <a:r>
              <a:rPr lang="en-US" sz="2400" i="1" dirty="0" smtClean="0"/>
              <a:t>and </a:t>
            </a:r>
            <a:r>
              <a:rPr lang="en-US" sz="2400" i="1" dirty="0" smtClean="0"/>
              <a:t>	his</a:t>
            </a:r>
            <a:r>
              <a:rPr lang="en-US" sz="2400" i="1" dirty="0"/>
              <a:t>		</a:t>
            </a:r>
            <a:r>
              <a:rPr lang="en-US" sz="2400" i="1" dirty="0" smtClean="0"/>
              <a:t>	&lt;</a:t>
            </a:r>
            <a:r>
              <a:rPr lang="en-US" sz="2400" i="1" dirty="0"/>
              <a:t>dog-</a:t>
            </a:r>
            <a:r>
              <a:rPr lang="en-US" sz="2400" i="1" dirty="0">
                <a:solidFill>
                  <a:srgbClr val="C00000"/>
                </a:solidFill>
              </a:rPr>
              <a:t>DEROG</a:t>
            </a:r>
            <a:r>
              <a:rPr lang="en-US" sz="2400" i="1" dirty="0"/>
              <a:t>-ACC,	</a:t>
            </a:r>
            <a:r>
              <a:rPr lang="en-US" sz="2400" i="1" dirty="0" smtClean="0"/>
              <a:t>	dog-</a:t>
            </a:r>
            <a:r>
              <a:rPr lang="en-US" sz="2400" i="1" dirty="0" smtClean="0">
                <a:solidFill>
                  <a:srgbClr val="C00000"/>
                </a:solidFill>
              </a:rPr>
              <a:t>PEJOR</a:t>
            </a:r>
            <a:r>
              <a:rPr lang="en-US" sz="2400" i="1" dirty="0" smtClean="0"/>
              <a:t>-ACC</a:t>
            </a:r>
            <a:r>
              <a:rPr lang="en-US" sz="2400" i="1" dirty="0"/>
              <a:t>&gt;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		≈</a:t>
            </a:r>
            <a:r>
              <a:rPr lang="en-US" sz="2400" dirty="0"/>
              <a:t>‘Let in this &lt;stupid, pathetic&gt; old man and his &lt;stupid, pathetic&gt; old dog.’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		[</a:t>
            </a:r>
            <a:r>
              <a:rPr lang="en-US" sz="2400" dirty="0"/>
              <a:t>The attitude </a:t>
            </a:r>
            <a:r>
              <a:rPr lang="en-US" sz="2400" dirty="0" smtClean="0"/>
              <a:t>must </a:t>
            </a:r>
            <a:r>
              <a:rPr lang="en-US" sz="2400" dirty="0"/>
              <a:t>be towards the old man and his dog</a:t>
            </a:r>
            <a:r>
              <a:rPr lang="en-US" sz="2400" dirty="0" smtClean="0"/>
              <a:t>.]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748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compositionality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Russian </a:t>
            </a:r>
            <a:r>
              <a:rPr lang="en-US" sz="2400" dirty="0" smtClean="0"/>
              <a:t>diminutives can also </a:t>
            </a:r>
            <a:r>
              <a:rPr lang="en-US" sz="2400" dirty="0" smtClean="0"/>
              <a:t>express social meanings in the same performative and non-compositional fashion:</a:t>
            </a:r>
            <a:endParaRPr lang="en-US" sz="2400" dirty="0" smtClean="0"/>
          </a:p>
          <a:p>
            <a:pPr marL="0" indent="0" defTabSz="180000">
              <a:buNone/>
            </a:pPr>
            <a:r>
              <a:rPr lang="en-US" sz="2400" dirty="0" smtClean="0"/>
              <a:t>(</a:t>
            </a:r>
            <a:r>
              <a:rPr lang="en-US" sz="2400" dirty="0" smtClean="0"/>
              <a:t>11</a:t>
            </a:r>
            <a:r>
              <a:rPr lang="en-US" sz="2400" dirty="0" smtClean="0"/>
              <a:t>)</a:t>
            </a:r>
            <a:r>
              <a:rPr lang="en-US" sz="2400" dirty="0" smtClean="0"/>
              <a:t>		a.	</a:t>
            </a:r>
            <a:r>
              <a:rPr lang="en-US" sz="2400" dirty="0" err="1" smtClean="0"/>
              <a:t>Otkroj</a:t>
            </a:r>
            <a:r>
              <a:rPr lang="en-US" sz="2400" dirty="0" smtClean="0"/>
              <a:t>,							</a:t>
            </a:r>
            <a:r>
              <a:rPr lang="en-US" sz="2400" dirty="0" err="1" smtClean="0"/>
              <a:t>požalujsta</a:t>
            </a:r>
            <a:r>
              <a:rPr lang="en-US" sz="2400" dirty="0" smtClean="0"/>
              <a:t>,	</a:t>
            </a:r>
            <a:r>
              <a:rPr lang="en-US" sz="2400" dirty="0" err="1" smtClean="0"/>
              <a:t>okno</a:t>
            </a:r>
            <a:r>
              <a:rPr lang="en-US" sz="2400" dirty="0" smtClean="0"/>
              <a:t>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		</a:t>
            </a:r>
            <a:r>
              <a:rPr lang="en-US" sz="2400" i="1" dirty="0" smtClean="0"/>
              <a:t>open.IMP.SG/T	please				window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		‘Please open the window.’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b.	</a:t>
            </a:r>
            <a:r>
              <a:rPr lang="en-US" sz="2400" dirty="0" err="1" smtClean="0"/>
              <a:t>Otkroj</a:t>
            </a:r>
            <a:r>
              <a:rPr lang="en-US" sz="2400" dirty="0"/>
              <a:t>,		</a:t>
            </a:r>
            <a:r>
              <a:rPr lang="en-US" sz="2400" dirty="0" smtClean="0"/>
              <a:t>					</a:t>
            </a:r>
            <a:r>
              <a:rPr lang="en-US" sz="2400" dirty="0" err="1" smtClean="0"/>
              <a:t>požalujsta</a:t>
            </a:r>
            <a:r>
              <a:rPr lang="en-US" sz="2400" dirty="0"/>
              <a:t>,		</a:t>
            </a:r>
            <a:r>
              <a:rPr lang="en-US" sz="2400" dirty="0" smtClean="0"/>
              <a:t>ok-</a:t>
            </a:r>
            <a:r>
              <a:rPr lang="en-US" sz="2400" dirty="0" err="1" smtClean="0">
                <a:solidFill>
                  <a:srgbClr val="C00000"/>
                </a:solidFill>
              </a:rPr>
              <a:t>ošk</a:t>
            </a:r>
            <a:r>
              <a:rPr lang="en-US" sz="2400" dirty="0" smtClean="0"/>
              <a:t>-o.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		</a:t>
            </a:r>
            <a:r>
              <a:rPr lang="en-US" sz="2400" i="1" dirty="0"/>
              <a:t>open.IMP.SG/T	please				</a:t>
            </a:r>
            <a:r>
              <a:rPr lang="en-US" sz="2400" i="1" dirty="0" smtClean="0"/>
              <a:t>	window-</a:t>
            </a:r>
            <a:r>
              <a:rPr lang="en-US" sz="2400" i="1" dirty="0" smtClean="0">
                <a:solidFill>
                  <a:srgbClr val="C00000"/>
                </a:solidFill>
              </a:rPr>
              <a:t>EXPR</a:t>
            </a:r>
            <a:r>
              <a:rPr lang="en-US" sz="2400" i="1" dirty="0" smtClean="0"/>
              <a:t>-NOM.SG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		‘Please open the </a:t>
            </a:r>
            <a:r>
              <a:rPr lang="en-US" sz="2400" dirty="0" smtClean="0"/>
              <a:t>window + I </a:t>
            </a:r>
            <a:r>
              <a:rPr lang="en-US" sz="2400" dirty="0" smtClean="0"/>
              <a:t>am being friendly.’</a:t>
            </a:r>
          </a:p>
          <a:p>
            <a:pPr marL="0" indent="0" defTabSz="18000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955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/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compositionality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Modeling of performative content</a:t>
            </a:r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246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Modeling of performative content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2880">
              <a:buNone/>
            </a:pPr>
            <a:r>
              <a:rPr lang="en-US" sz="2400" dirty="0" smtClean="0"/>
              <a:t>Esipova 2021a: </a:t>
            </a:r>
            <a:endParaRPr lang="en-US" sz="2400" dirty="0" smtClean="0"/>
          </a:p>
          <a:p>
            <a:pPr defTabSz="182880"/>
            <a:r>
              <a:rPr lang="en-US" sz="2400" dirty="0"/>
              <a:t>The differences b/n performative and truth-conditional content suggest that the two are architecturally distinct and should thus be properly separated in our semantic </a:t>
            </a:r>
            <a:r>
              <a:rPr lang="en-US" sz="2400" dirty="0" smtClean="0"/>
              <a:t>theories, e.g., along the lines of Potts </a:t>
            </a:r>
            <a:r>
              <a:rPr lang="en-US" sz="2400" dirty="0"/>
              <a:t>2007 </a:t>
            </a:r>
            <a:r>
              <a:rPr lang="en-US" sz="2400" dirty="0" smtClean="0"/>
              <a:t>(contra </a:t>
            </a:r>
            <a:r>
              <a:rPr lang="en-US" sz="2400" dirty="0"/>
              <a:t>Potts 2005, Schlenker 2007</a:t>
            </a:r>
            <a:r>
              <a:rPr lang="en-US" sz="2400" dirty="0" smtClean="0"/>
              <a:t>), but with </a:t>
            </a:r>
            <a:r>
              <a:rPr lang="en-US" sz="2400" dirty="0" smtClean="0"/>
              <a:t>an </a:t>
            </a:r>
            <a:r>
              <a:rPr lang="en-US" sz="2400" dirty="0" smtClean="0"/>
              <a:t>even more radical </a:t>
            </a:r>
            <a:r>
              <a:rPr lang="en-US" sz="2400" dirty="0" smtClean="0"/>
              <a:t>separation.</a:t>
            </a:r>
            <a:endParaRPr lang="en-US" sz="2400" dirty="0" smtClean="0"/>
          </a:p>
          <a:p>
            <a:pPr defTabSz="182880"/>
            <a:r>
              <a:rPr lang="en-US" sz="2400" dirty="0" smtClean="0"/>
              <a:t>Each </a:t>
            </a:r>
            <a:r>
              <a:rPr lang="en-US" sz="2400" dirty="0" smtClean="0"/>
              <a:t>lexical item </a:t>
            </a:r>
            <a:r>
              <a:rPr lang="en-US" sz="2400" dirty="0" smtClean="0"/>
              <a:t>has both its </a:t>
            </a:r>
            <a:r>
              <a:rPr lang="en-US" sz="2400" dirty="0" smtClean="0"/>
              <a:t>truth-conditional</a:t>
            </a:r>
            <a:r>
              <a:rPr lang="en-US" sz="2400" dirty="0" smtClean="0"/>
              <a:t> </a:t>
            </a:r>
            <a:r>
              <a:rPr lang="en-US" sz="2400" dirty="0" smtClean="0"/>
              <a:t>content and </a:t>
            </a:r>
            <a:r>
              <a:rPr lang="en-US" sz="2400" dirty="0" smtClean="0"/>
              <a:t>the</a:t>
            </a:r>
            <a:r>
              <a:rPr lang="en-US" sz="2400" dirty="0" smtClean="0"/>
              <a:t> </a:t>
            </a:r>
            <a:r>
              <a:rPr lang="en-US" sz="2400" dirty="0" smtClean="0"/>
              <a:t>performative </a:t>
            </a:r>
            <a:r>
              <a:rPr lang="en-US" sz="2400" dirty="0" smtClean="0"/>
              <a:t>effects of producing the associated form </a:t>
            </a:r>
            <a:r>
              <a:rPr lang="en-US" sz="2400" dirty="0" smtClean="0"/>
              <a:t>(modeled as direct context-altering, following Potts 2007) specified, w/the former being non-compositional and no integration b/n the two at all. E.g., for pure expressives:</a:t>
            </a:r>
          </a:p>
          <a:p>
            <a:pPr marL="0" indent="0" defTabSz="182880">
              <a:buNone/>
            </a:pPr>
            <a:r>
              <a:rPr lang="en-US" sz="2400" dirty="0" smtClean="0"/>
              <a:t>(12)</a:t>
            </a:r>
            <a:r>
              <a:rPr lang="en-US" sz="2400" dirty="0" smtClean="0"/>
              <a:t>	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82" y="5117977"/>
            <a:ext cx="8412480" cy="13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0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/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compositionality</a:t>
            </a:r>
          </a:p>
          <a:p>
            <a:pPr marL="0" indent="0">
              <a:buNone/>
            </a:pPr>
            <a:r>
              <a:rPr lang="en-US" sz="2400" dirty="0"/>
              <a:t>Modeling of performative content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516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From performatives to performances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Davidson 2015: </a:t>
            </a:r>
            <a:r>
              <a:rPr lang="en-US" sz="2400" b="1" dirty="0" smtClean="0">
                <a:solidFill>
                  <a:srgbClr val="C00000"/>
                </a:solidFill>
              </a:rPr>
              <a:t>demonstrations</a:t>
            </a:r>
            <a:r>
              <a:rPr lang="en-US" sz="2400" b="1" dirty="0" smtClean="0"/>
              <a:t> </a:t>
            </a:r>
            <a:r>
              <a:rPr lang="en-US" sz="2400" dirty="0" smtClean="0"/>
              <a:t>as depictions of events/individuals that can be integrated into the truth-conditional content of utterances as </a:t>
            </a:r>
            <a:r>
              <a:rPr lang="en-US" sz="2400" dirty="0"/>
              <a:t>properties of </a:t>
            </a:r>
            <a:r>
              <a:rPr lang="en-US" sz="2400" dirty="0" smtClean="0"/>
              <a:t>events/individuals </a:t>
            </a:r>
            <a:r>
              <a:rPr lang="en-US" sz="2400" dirty="0"/>
              <a:t>of the form </a:t>
            </a:r>
            <a:r>
              <a:rPr lang="en-US" sz="2400" b="1" dirty="0" smtClean="0">
                <a:solidFill>
                  <a:srgbClr val="C00000"/>
                </a:solidFill>
              </a:rPr>
              <a:t>‘such </a:t>
            </a:r>
            <a:r>
              <a:rPr lang="en-US" sz="2400" b="1" dirty="0">
                <a:solidFill>
                  <a:srgbClr val="C00000"/>
                </a:solidFill>
              </a:rPr>
              <a:t>that it resembles </a:t>
            </a:r>
            <a:r>
              <a:rPr lang="en-US" sz="2400" b="1" dirty="0" smtClean="0">
                <a:solidFill>
                  <a:srgbClr val="C00000"/>
                </a:solidFill>
              </a:rPr>
              <a:t>DEMONSTRATION’</a:t>
            </a:r>
            <a:r>
              <a:rPr lang="en-US" sz="2400" dirty="0" smtClean="0"/>
              <a:t>. E.g.:</a:t>
            </a:r>
          </a:p>
          <a:p>
            <a:pPr marL="0" indent="0" defTabSz="180000">
              <a:buNone/>
            </a:pPr>
            <a:r>
              <a:rPr lang="en-US" sz="2400" dirty="0"/>
              <a:t>(</a:t>
            </a:r>
            <a:r>
              <a:rPr lang="en-US" sz="2400" dirty="0" smtClean="0"/>
              <a:t>13)</a:t>
            </a:r>
            <a:r>
              <a:rPr lang="en-US" sz="2400" dirty="0"/>
              <a:t>		Still </a:t>
            </a:r>
            <a:r>
              <a:rPr lang="en-US" sz="2400" dirty="0" smtClean="0"/>
              <a:t>can’t </a:t>
            </a:r>
            <a:r>
              <a:rPr lang="en-US" sz="2400" dirty="0"/>
              <a:t>stop with the romance in these medical shows. With the making out </a:t>
            </a:r>
            <a:r>
              <a:rPr lang="en-US" sz="2400" dirty="0" smtClean="0"/>
              <a:t>				and </a:t>
            </a:r>
            <a:r>
              <a:rPr lang="en-US" sz="2400" dirty="0"/>
              <a:t>the </a:t>
            </a:r>
            <a:r>
              <a:rPr lang="en-US" sz="2400" dirty="0" smtClean="0"/>
              <a:t>DEMONSTRATION. </a:t>
            </a:r>
            <a:r>
              <a:rPr lang="en-US" sz="2400" dirty="0"/>
              <a:t>Just… Medicine is fun, we </a:t>
            </a:r>
            <a:r>
              <a:rPr lang="en-US" sz="2400" dirty="0" smtClean="0"/>
              <a:t>don’t </a:t>
            </a:r>
            <a:r>
              <a:rPr lang="en-US" sz="2400" dirty="0"/>
              <a:t>need the </a:t>
            </a:r>
            <a:r>
              <a:rPr lang="en-US" sz="2400" dirty="0" smtClean="0"/>
              <a:t>										DEMONSTRATION. Just </a:t>
            </a:r>
            <a:r>
              <a:rPr lang="en-US" sz="2400" dirty="0" err="1" smtClean="0"/>
              <a:t>sayin</a:t>
            </a:r>
            <a:r>
              <a:rPr lang="en-US" sz="2400" dirty="0" smtClean="0"/>
              <a:t>.</a:t>
            </a:r>
          </a:p>
        </p:txBody>
      </p:sp>
      <p:pic>
        <p:nvPicPr>
          <p:cNvPr id="4" name="making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2514" y="3933826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4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Esipova 2021: a</a:t>
            </a:r>
            <a:r>
              <a:rPr lang="en-US" sz="2400" dirty="0" smtClean="0"/>
              <a:t>nother </a:t>
            </a:r>
            <a:r>
              <a:rPr lang="en-US" sz="2400" dirty="0" smtClean="0"/>
              <a:t>integration mechanism turning </a:t>
            </a:r>
            <a:r>
              <a:rPr lang="en-US" sz="2400" dirty="0"/>
              <a:t>performative expression of </a:t>
            </a:r>
            <a:r>
              <a:rPr lang="en-US" sz="2400" dirty="0" smtClean="0"/>
              <a:t>meaning </a:t>
            </a:r>
            <a:r>
              <a:rPr lang="en-US" sz="2400" dirty="0"/>
              <a:t>into demonstrations of such expression within </a:t>
            </a:r>
            <a:r>
              <a:rPr lang="en-US" sz="2400" dirty="0" smtClean="0"/>
              <a:t>truth-conditional properties </a:t>
            </a:r>
            <a:r>
              <a:rPr lang="en-US" sz="2400" dirty="0"/>
              <a:t>of the general form </a:t>
            </a:r>
            <a:r>
              <a:rPr lang="en-US" sz="2400" b="1" dirty="0" smtClean="0">
                <a:solidFill>
                  <a:srgbClr val="C00000"/>
                </a:solidFill>
              </a:rPr>
              <a:t>‘such </a:t>
            </a:r>
            <a:r>
              <a:rPr lang="en-US" sz="2400" b="1" dirty="0">
                <a:solidFill>
                  <a:srgbClr val="C00000"/>
                </a:solidFill>
              </a:rPr>
              <a:t>that it would make me/one go </a:t>
            </a:r>
            <a:r>
              <a:rPr lang="en-US" sz="2400" b="1" dirty="0" smtClean="0">
                <a:solidFill>
                  <a:srgbClr val="C00000"/>
                </a:solidFill>
              </a:rPr>
              <a:t>DEMONSTRATION’</a:t>
            </a:r>
            <a:r>
              <a:rPr lang="en-US" sz="2400" dirty="0" smtClean="0"/>
              <a:t> (“from performatives to performances”). E.g.:</a:t>
            </a:r>
          </a:p>
          <a:p>
            <a:pPr marL="0" indent="0" defTabSz="180000">
              <a:buNone/>
            </a:pPr>
            <a:r>
              <a:rPr lang="en-US" sz="2400" dirty="0" smtClean="0"/>
              <a:t>(14)</a:t>
            </a:r>
            <a:r>
              <a:rPr lang="en-US" sz="2400" dirty="0" smtClean="0"/>
              <a:t>		Although I do think maybe we should </a:t>
            </a:r>
            <a:r>
              <a:rPr lang="en-US" sz="2400" dirty="0"/>
              <a:t>keep </a:t>
            </a:r>
            <a:r>
              <a:rPr lang="en-US" sz="2400" dirty="0" err="1"/>
              <a:t>Pepé</a:t>
            </a:r>
            <a:r>
              <a:rPr lang="en-US" sz="2400" dirty="0"/>
              <a:t> Le </a:t>
            </a:r>
            <a:r>
              <a:rPr lang="en-US" sz="2400" dirty="0" smtClean="0"/>
              <a:t>Pew out of this </a:t>
            </a:r>
            <a:r>
              <a:rPr lang="en-US" sz="2400" dirty="0" smtClean="0"/>
              <a:t>movie. 						That character </a:t>
            </a:r>
            <a:r>
              <a:rPr lang="en-US" sz="2400" dirty="0" smtClean="0"/>
              <a:t>is now </a:t>
            </a:r>
            <a:r>
              <a:rPr lang="en-US" sz="2400" dirty="0" err="1" smtClean="0"/>
              <a:t>kinda</a:t>
            </a:r>
            <a:r>
              <a:rPr lang="en-US" sz="2400" dirty="0" smtClean="0"/>
              <a:t> DEMONSTRATION.</a:t>
            </a:r>
          </a:p>
        </p:txBody>
      </p:sp>
      <p:pic>
        <p:nvPicPr>
          <p:cNvPr id="5" name="pepelepew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0739" y="3933826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</a:t>
            </a:r>
            <a:r>
              <a:rPr lang="en-US" sz="3600" dirty="0" smtClean="0">
                <a:solidFill>
                  <a:srgbClr val="C00000"/>
                </a:solidFill>
              </a:rPr>
              <a:t>performances: degree modifiers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Cross-linguistically, expressives can be used as or within </a:t>
            </a:r>
            <a:r>
              <a:rPr lang="en-US" sz="2400" b="1" dirty="0" smtClean="0">
                <a:solidFill>
                  <a:srgbClr val="C00000"/>
                </a:solidFill>
              </a:rPr>
              <a:t>degree intensifiers</a:t>
            </a:r>
            <a:r>
              <a:rPr lang="en-US" sz="2400" dirty="0" smtClean="0"/>
              <a:t>:</a:t>
            </a:r>
          </a:p>
          <a:p>
            <a:pPr marL="0" indent="0" defTabSz="180000">
              <a:buNone/>
            </a:pPr>
            <a:r>
              <a:rPr lang="en-US" sz="2400" dirty="0" smtClean="0"/>
              <a:t>(</a:t>
            </a:r>
            <a:r>
              <a:rPr lang="en-US" sz="2400" dirty="0" smtClean="0"/>
              <a:t>15</a:t>
            </a:r>
            <a:r>
              <a:rPr lang="en-US" sz="2400" dirty="0" smtClean="0"/>
              <a:t>)</a:t>
            </a:r>
            <a:r>
              <a:rPr lang="en-US" sz="2400" dirty="0" smtClean="0"/>
              <a:t>		</a:t>
            </a:r>
            <a:r>
              <a:rPr lang="en-US" sz="2400" dirty="0" smtClean="0"/>
              <a:t>She </a:t>
            </a:r>
            <a:r>
              <a:rPr lang="en-US" sz="2400" dirty="0" smtClean="0"/>
              <a:t>is {damn / bloody} smart.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≈‘She is very smart + I am expressing some feelings.’</a:t>
            </a:r>
          </a:p>
          <a:p>
            <a:pPr marL="0" indent="0" defTabSz="180000">
              <a:buNone/>
            </a:pPr>
            <a:r>
              <a:rPr lang="en-US" sz="2400" dirty="0" smtClean="0"/>
              <a:t>Their </a:t>
            </a:r>
            <a:r>
              <a:rPr lang="en-US" sz="2400" dirty="0"/>
              <a:t>degree modification component is TC and, furthermore, typically at-issue:</a:t>
            </a:r>
          </a:p>
          <a:p>
            <a:pPr marL="0" indent="0" defTabSz="180000">
              <a:buNone/>
            </a:pPr>
            <a:r>
              <a:rPr lang="en-US" sz="2400" dirty="0"/>
              <a:t>(</a:t>
            </a:r>
            <a:r>
              <a:rPr lang="en-US" sz="2400" dirty="0" smtClean="0"/>
              <a:t>16)</a:t>
            </a:r>
            <a:r>
              <a:rPr lang="en-US" sz="2400" dirty="0"/>
              <a:t>		</a:t>
            </a:r>
            <a:r>
              <a:rPr lang="en-US" sz="2400" dirty="0" smtClean="0"/>
              <a:t>A:	I </a:t>
            </a:r>
            <a:r>
              <a:rPr lang="en-US" sz="2400" dirty="0"/>
              <a:t>saw a damn good movie yesterday!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			</a:t>
            </a:r>
            <a:r>
              <a:rPr lang="en-US" sz="2400" dirty="0" smtClean="0"/>
              <a:t>B:	So </a:t>
            </a:r>
            <a:r>
              <a:rPr lang="en-US" sz="2400" dirty="0"/>
              <a:t>did I. #But the one I saw was just good, not excellent or anything</a:t>
            </a:r>
            <a:r>
              <a:rPr lang="en-US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869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Intro</a:t>
            </a:r>
          </a:p>
          <a:p>
            <a:pPr marL="0" indent="0">
              <a:buNone/>
            </a:pPr>
            <a:r>
              <a:rPr lang="en-US" sz="2400" dirty="0" smtClean="0"/>
              <a:t>Performative content and </a:t>
            </a:r>
            <a:r>
              <a:rPr lang="en-US" sz="2400" dirty="0"/>
              <a:t>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</a:t>
            </a:r>
            <a:r>
              <a:rPr lang="en-US" sz="2400" dirty="0" smtClean="0"/>
              <a:t>compositionality</a:t>
            </a:r>
          </a:p>
          <a:p>
            <a:pPr marL="0" indent="0">
              <a:buNone/>
            </a:pPr>
            <a:r>
              <a:rPr lang="en-US" sz="2400" dirty="0" smtClean="0"/>
              <a:t>Modeling of performative content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07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degree modifiers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These cases of expressive degree intensification from Russian highlight its demonstration-based nature and inform my analysis:</a:t>
            </a:r>
          </a:p>
          <a:p>
            <a:pPr marL="0" indent="0" defTabSz="180000">
              <a:buNone/>
            </a:pPr>
            <a:r>
              <a:rPr lang="en-US" sz="2400" dirty="0" smtClean="0"/>
              <a:t>(</a:t>
            </a:r>
            <a:r>
              <a:rPr lang="en-US" sz="2400" dirty="0" smtClean="0"/>
              <a:t>17)</a:t>
            </a:r>
            <a:r>
              <a:rPr lang="en-US" sz="2400" dirty="0" smtClean="0"/>
              <a:t>		Ona	{</a:t>
            </a:r>
            <a:r>
              <a:rPr lang="en-US" sz="2400" dirty="0" err="1" smtClean="0"/>
              <a:t>pizdec</a:t>
            </a:r>
            <a:r>
              <a:rPr lang="en-US" sz="2400" dirty="0" smtClean="0"/>
              <a:t> 	/ </a:t>
            </a:r>
            <a:r>
              <a:rPr lang="en-US" sz="2400" dirty="0" err="1" smtClean="0"/>
              <a:t>zaebis</a:t>
            </a:r>
            <a:r>
              <a:rPr lang="en-US" sz="2400" dirty="0" smtClean="0"/>
              <a:t>’}	(</a:t>
            </a:r>
            <a:r>
              <a:rPr lang="en-US" sz="2400" dirty="0" err="1" smtClean="0"/>
              <a:t>kakaja</a:t>
            </a:r>
            <a:r>
              <a:rPr lang="en-US" sz="2400" dirty="0" smtClean="0"/>
              <a:t>)			</a:t>
            </a:r>
            <a:r>
              <a:rPr lang="en-US" sz="2400" dirty="0" err="1" smtClean="0"/>
              <a:t>umnaja</a:t>
            </a:r>
            <a:r>
              <a:rPr lang="en-US" sz="2400" dirty="0" smtClean="0"/>
              <a:t>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she	{PIZDEC	/ ZAEBIS’}	(</a:t>
            </a:r>
            <a:r>
              <a:rPr lang="en-US" sz="2400" dirty="0" err="1" smtClean="0"/>
              <a:t>what.ADJ</a:t>
            </a:r>
            <a:r>
              <a:rPr lang="en-US" sz="2400" dirty="0" smtClean="0"/>
              <a:t>)	smart 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≈‘She is the “</a:t>
            </a:r>
            <a:r>
              <a:rPr lang="en-US" sz="2400" dirty="0" err="1" smtClean="0"/>
              <a:t>Pizdec</a:t>
            </a:r>
            <a:r>
              <a:rPr lang="en-US" sz="2400" dirty="0" smtClean="0"/>
              <a:t>! / </a:t>
            </a:r>
            <a:r>
              <a:rPr lang="en-US" sz="2400" dirty="0" err="1" smtClean="0"/>
              <a:t>Zaebis</a:t>
            </a:r>
            <a:r>
              <a:rPr lang="en-US" sz="2400" dirty="0" smtClean="0"/>
              <a:t>’!” degree of smart.’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en-US" sz="2400" i="1" dirty="0" err="1" smtClean="0"/>
              <a:t>Pizdec</a:t>
            </a:r>
            <a:r>
              <a:rPr lang="en-US" sz="2400" dirty="0" smtClean="0"/>
              <a:t>: noun, ‘bad situation’ or standalone interjection (obscene)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</a:t>
            </a:r>
            <a:r>
              <a:rPr lang="en-US" sz="2400" i="1" dirty="0" err="1" smtClean="0"/>
              <a:t>Zaebis</a:t>
            </a:r>
            <a:r>
              <a:rPr lang="en-US" sz="2400" i="1" dirty="0" smtClean="0"/>
              <a:t>’</a:t>
            </a:r>
            <a:r>
              <a:rPr lang="en-US" sz="2400" dirty="0" smtClean="0"/>
              <a:t>:</a:t>
            </a:r>
            <a:r>
              <a:rPr lang="en-US" sz="2400" i="1" dirty="0" smtClean="0"/>
              <a:t> </a:t>
            </a:r>
            <a:r>
              <a:rPr lang="en-US" sz="2400" dirty="0" smtClean="0"/>
              <a:t>imp. of </a:t>
            </a:r>
            <a:r>
              <a:rPr lang="en-US" sz="2400" i="1" dirty="0" err="1" smtClean="0"/>
              <a:t>zaebat’sja</a:t>
            </a:r>
            <a:r>
              <a:rPr lang="en-US" sz="2400" i="1" dirty="0" smtClean="0"/>
              <a:t> </a:t>
            </a:r>
            <a:r>
              <a:rPr lang="en-US" sz="2400" dirty="0" smtClean="0"/>
              <a:t>‘get tired’ or standalone interjection (obscene)</a:t>
            </a:r>
          </a:p>
          <a:p>
            <a:pPr marL="0" indent="0" defTabSz="180000">
              <a:buNone/>
            </a:pPr>
            <a:r>
              <a:rPr lang="en-US" sz="2400" dirty="0" smtClean="0"/>
              <a:t>(</a:t>
            </a:r>
            <a:r>
              <a:rPr lang="en-US" sz="2400" dirty="0" smtClean="0"/>
              <a:t>18)</a:t>
            </a:r>
            <a:r>
              <a:rPr lang="en-US" sz="2400" dirty="0" smtClean="0"/>
              <a:t>	</a:t>
            </a:r>
          </a:p>
          <a:p>
            <a:pPr marL="0" indent="0" defTabSz="18000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00" y="4338763"/>
            <a:ext cx="9555146" cy="14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6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degree modifiers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This analysis applies straight-forwardly to instances of degree modification via facial expressions and/or prosody (see also Esipova 2019, 2021):</a:t>
            </a:r>
          </a:p>
          <a:p>
            <a:pPr marL="0" indent="0" defTabSz="182880">
              <a:buNone/>
            </a:pPr>
            <a:r>
              <a:rPr lang="en-US" sz="2400" dirty="0" smtClean="0"/>
              <a:t>(</a:t>
            </a:r>
            <a:r>
              <a:rPr lang="en-US" sz="2400" dirty="0" smtClean="0"/>
              <a:t>19)</a:t>
            </a:r>
            <a:r>
              <a:rPr lang="en-US" sz="2400" dirty="0" smtClean="0"/>
              <a:t>		</a:t>
            </a:r>
            <a:r>
              <a:rPr lang="en-US" sz="2400" i="1" dirty="0" smtClean="0"/>
              <a:t>Context</a:t>
            </a:r>
            <a:r>
              <a:rPr lang="en-US" sz="2400" i="1" dirty="0"/>
              <a:t>: The </a:t>
            </a:r>
            <a:r>
              <a:rPr lang="en-US" sz="2400" i="1" dirty="0" smtClean="0"/>
              <a:t>speaker’s </a:t>
            </a:r>
            <a:r>
              <a:rPr lang="en-US" sz="2400" i="1" dirty="0"/>
              <a:t>playing a drinking game while </a:t>
            </a:r>
            <a:r>
              <a:rPr lang="en-US" sz="2400" i="1" dirty="0" smtClean="0"/>
              <a:t>having a cold.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The </a:t>
            </a:r>
            <a:r>
              <a:rPr lang="en-US" sz="2400" dirty="0"/>
              <a:t>problem with doing this with vodka is you get drunker faster. </a:t>
            </a:r>
            <a:r>
              <a:rPr lang="en-US" sz="2400" dirty="0" smtClean="0"/>
              <a:t>The 									problem </a:t>
            </a:r>
            <a:r>
              <a:rPr lang="en-US" sz="2400" dirty="0"/>
              <a:t>with doing this while </a:t>
            </a:r>
            <a:r>
              <a:rPr lang="en-US" sz="2400" dirty="0" smtClean="0"/>
              <a:t>you’re </a:t>
            </a:r>
            <a:r>
              <a:rPr lang="en-US" sz="2400" dirty="0"/>
              <a:t>sick and drinking vodka is you </a:t>
            </a:r>
            <a:r>
              <a:rPr lang="en-US" sz="2400" dirty="0" smtClean="0"/>
              <a:t>get 								drunker [faster]_INTENSIFY.</a:t>
            </a:r>
          </a:p>
        </p:txBody>
      </p:sp>
      <p:pic>
        <p:nvPicPr>
          <p:cNvPr id="5" name="fas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5184" y="3933826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5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degree modifiers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Another example, with both demonstration-based intensifiers and attenuators + a performative use of </a:t>
            </a:r>
            <a:r>
              <a:rPr lang="en-US" sz="2400" i="1" dirty="0" smtClean="0"/>
              <a:t>OO</a:t>
            </a:r>
            <a:r>
              <a:rPr lang="en-US" sz="2400" dirty="0" smtClean="0"/>
              <a:t> (eyes wide open) within a role shift:</a:t>
            </a:r>
          </a:p>
          <a:p>
            <a:pPr marL="0" indent="0" defTabSz="182880">
              <a:buNone/>
            </a:pPr>
            <a:r>
              <a:rPr lang="en-US" sz="2400" dirty="0" smtClean="0"/>
              <a:t>(</a:t>
            </a:r>
            <a:r>
              <a:rPr lang="en-US" sz="2400" dirty="0" smtClean="0"/>
              <a:t>20</a:t>
            </a:r>
            <a:r>
              <a:rPr lang="en-US" sz="2400" dirty="0" smtClean="0"/>
              <a:t>)</a:t>
            </a:r>
            <a:r>
              <a:rPr lang="en-US" sz="2400" dirty="0" smtClean="0"/>
              <a:t>		</a:t>
            </a:r>
            <a:r>
              <a:rPr lang="en-US" sz="2400" i="1" dirty="0" smtClean="0"/>
              <a:t>Context: The speaker is reminiscing about giving birth to their fourth child.</a:t>
            </a:r>
            <a:endParaRPr lang="en-US" sz="2400" dirty="0"/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And </a:t>
            </a:r>
            <a:r>
              <a:rPr lang="en-US" sz="2400" dirty="0"/>
              <a:t>then I have like [a contraction</a:t>
            </a:r>
            <a:r>
              <a:rPr lang="en-US" sz="2400" dirty="0" smtClean="0"/>
              <a:t>]_INTENSIFY. </a:t>
            </a:r>
            <a:r>
              <a:rPr lang="en-US" sz="2400" dirty="0"/>
              <a:t>If </a:t>
            </a:r>
            <a:r>
              <a:rPr lang="en-US" sz="2400" dirty="0" smtClean="0"/>
              <a:t>you’ve </a:t>
            </a:r>
            <a:r>
              <a:rPr lang="en-US" sz="2400" dirty="0"/>
              <a:t>ever had a baby, you </a:t>
            </a:r>
            <a:r>
              <a:rPr lang="en-US" sz="2400" dirty="0" smtClean="0"/>
              <a:t>				know</a:t>
            </a:r>
            <a:r>
              <a:rPr lang="en-US" sz="2400" dirty="0"/>
              <a:t>, like, [</a:t>
            </a:r>
            <a:r>
              <a:rPr lang="en-US" sz="2400" dirty="0" smtClean="0"/>
              <a:t>there’s </a:t>
            </a:r>
            <a:r>
              <a:rPr lang="en-US" sz="2400" dirty="0"/>
              <a:t>contractions</a:t>
            </a:r>
            <a:r>
              <a:rPr lang="en-US" sz="2400" dirty="0" smtClean="0"/>
              <a:t>]_ATTENUATE, </a:t>
            </a:r>
            <a:r>
              <a:rPr lang="en-US" sz="2400" dirty="0"/>
              <a:t>and [then there are </a:t>
            </a:r>
            <a:r>
              <a:rPr lang="en-US" sz="2400" dirty="0" smtClean="0"/>
              <a:t>												contractions]_INTENSIFY. </a:t>
            </a:r>
            <a:r>
              <a:rPr lang="en-US" sz="2400" dirty="0"/>
              <a:t>I knew it was real, I was like, </a:t>
            </a:r>
            <a:r>
              <a:rPr lang="en-US" sz="2400" dirty="0" smtClean="0"/>
              <a:t>‘[</a:t>
            </a:r>
            <a:r>
              <a:rPr lang="en-US" sz="2400" dirty="0"/>
              <a:t>Oh my God, that is [a </a:t>
            </a:r>
            <a:r>
              <a:rPr lang="en-US" sz="2400" dirty="0" smtClean="0"/>
              <a:t>				contraction]_INTENSIFY]_SHOCK’.</a:t>
            </a:r>
          </a:p>
        </p:txBody>
      </p:sp>
      <p:pic>
        <p:nvPicPr>
          <p:cNvPr id="4" name="contra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0" y="3933826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2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</a:t>
            </a:r>
            <a:r>
              <a:rPr lang="en-US" sz="3600" dirty="0" smtClean="0">
                <a:solidFill>
                  <a:srgbClr val="C00000"/>
                </a:solidFill>
              </a:rPr>
              <a:t>more on </a:t>
            </a:r>
            <a:r>
              <a:rPr lang="en-US" sz="3600" i="1" dirty="0" smtClean="0">
                <a:solidFill>
                  <a:srgbClr val="C00000"/>
                </a:solidFill>
              </a:rPr>
              <a:t>OO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 have seen </a:t>
            </a:r>
            <a:r>
              <a:rPr lang="en-US" sz="2400" i="1" dirty="0" smtClean="0"/>
              <a:t>OO </a:t>
            </a:r>
            <a:r>
              <a:rPr lang="en-US" sz="2400" dirty="0" smtClean="0"/>
              <a:t>(eyes wide open) used for degree intensification and as a performative, often uncontrolled expression of immediate surprise/shock/etc.</a:t>
            </a:r>
          </a:p>
          <a:p>
            <a:pPr marL="0" indent="0">
              <a:buNone/>
            </a:pPr>
            <a:r>
              <a:rPr lang="en-US" sz="2400" dirty="0" smtClean="0"/>
              <a:t>We can also use </a:t>
            </a:r>
            <a:r>
              <a:rPr lang="en-US" sz="2400" i="1" dirty="0" smtClean="0"/>
              <a:t>OO</a:t>
            </a:r>
            <a:r>
              <a:rPr lang="en-US" sz="2400" dirty="0" smtClean="0"/>
              <a:t> (+ mirative prosody) in a more controlled fashion as a </a:t>
            </a:r>
            <a:r>
              <a:rPr lang="en-US" sz="2400" b="1" dirty="0" smtClean="0">
                <a:solidFill>
                  <a:srgbClr val="C00000"/>
                </a:solidFill>
              </a:rPr>
              <a:t>sentence-level supplement</a:t>
            </a:r>
            <a:r>
              <a:rPr lang="en-US" sz="2400" dirty="0" smtClean="0"/>
              <a:t>, akin to </a:t>
            </a:r>
            <a:r>
              <a:rPr lang="en-US" sz="2400" i="1" dirty="0" smtClean="0"/>
              <a:t>surprisingly</a:t>
            </a:r>
            <a:r>
              <a:rPr lang="en-US" sz="2400" dirty="0" smtClean="0"/>
              <a:t> (which can also be used as a degree modifier: </a:t>
            </a:r>
            <a:r>
              <a:rPr lang="en-US" sz="2400" i="1" dirty="0" smtClean="0"/>
              <a:t>Surprisingly, Mia got drunk</a:t>
            </a:r>
            <a:r>
              <a:rPr lang="en-US" sz="2400" dirty="0" smtClean="0"/>
              <a:t> vs. </a:t>
            </a:r>
            <a:r>
              <a:rPr lang="en-US" sz="2400" i="1" dirty="0" smtClean="0"/>
              <a:t>Mia got surprisingly drunk</a:t>
            </a:r>
            <a:r>
              <a:rPr lang="en-US" sz="2400" dirty="0" smtClean="0"/>
              <a:t>), which is similarly focus-sensitive:</a:t>
            </a:r>
          </a:p>
          <a:p>
            <a:pPr marL="0" indent="0" defTabSz="182880">
              <a:buNone/>
            </a:pPr>
            <a:r>
              <a:rPr lang="en-US" sz="2400" dirty="0" smtClean="0"/>
              <a:t>(</a:t>
            </a:r>
            <a:r>
              <a:rPr lang="en-US" sz="2400" dirty="0" smtClean="0"/>
              <a:t>21</a:t>
            </a:r>
            <a:r>
              <a:rPr lang="en-US" sz="2400" dirty="0" smtClean="0"/>
              <a:t>)</a:t>
            </a:r>
            <a:r>
              <a:rPr lang="en-US" sz="2400" dirty="0" smtClean="0"/>
              <a:t>		a.	Surprisingly, </a:t>
            </a:r>
            <a:r>
              <a:rPr lang="en-US" sz="2400" dirty="0" err="1" smtClean="0"/>
              <a:t>LIly</a:t>
            </a:r>
            <a:r>
              <a:rPr lang="en-US" sz="2400" dirty="0"/>
              <a:t> made the </a:t>
            </a:r>
            <a:r>
              <a:rPr lang="en-US" sz="2400" dirty="0" smtClean="0"/>
              <a:t>marmalade.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b.	[</a:t>
            </a:r>
            <a:r>
              <a:rPr lang="en-US" sz="2400" dirty="0" err="1" smtClean="0"/>
              <a:t>LIly</a:t>
            </a:r>
            <a:r>
              <a:rPr lang="en-US" sz="2400" dirty="0" smtClean="0"/>
              <a:t>]_OO made the marmalade.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→</a:t>
            </a:r>
            <a:r>
              <a:rPr lang="en-US" sz="2400" dirty="0" smtClean="0">
                <a:sym typeface="Wingdings" panose="05000000000000000000" pitchFamily="2" charset="2"/>
              </a:rPr>
              <a:t> It’s surprising that it was Lily who made the marmalade, not </a:t>
            </a:r>
            <a:r>
              <a:rPr lang="en-US" sz="2400" dirty="0" err="1" smtClean="0">
                <a:sym typeface="Wingdings" panose="05000000000000000000" pitchFamily="2" charset="2"/>
              </a:rPr>
              <a:t>smb</a:t>
            </a:r>
            <a:r>
              <a:rPr lang="en-US" sz="2400" dirty="0" smtClean="0">
                <a:sym typeface="Wingdings" panose="05000000000000000000" pitchFamily="2" charset="2"/>
              </a:rPr>
              <a:t> else.</a:t>
            </a:r>
            <a:endParaRPr lang="en-US" sz="2400" dirty="0" smtClean="0"/>
          </a:p>
          <a:p>
            <a:pPr marL="0" indent="0" defTabSz="182880">
              <a:buNone/>
            </a:pPr>
            <a:r>
              <a:rPr lang="en-US" sz="2400" dirty="0" smtClean="0"/>
              <a:t>(</a:t>
            </a:r>
            <a:r>
              <a:rPr lang="en-US" sz="2400" dirty="0" smtClean="0"/>
              <a:t>22</a:t>
            </a:r>
            <a:r>
              <a:rPr lang="en-US" sz="2400" dirty="0" smtClean="0"/>
              <a:t>)</a:t>
            </a:r>
            <a:r>
              <a:rPr lang="en-US" sz="2400" dirty="0" smtClean="0"/>
              <a:t>		a.	Surprisingly, Lily made the </a:t>
            </a:r>
            <a:r>
              <a:rPr lang="en-US" sz="2400" dirty="0" err="1" smtClean="0"/>
              <a:t>MARmalade</a:t>
            </a:r>
            <a:r>
              <a:rPr lang="en-US" sz="2400" dirty="0" smtClean="0"/>
              <a:t>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b.	Lily made the [</a:t>
            </a:r>
            <a:r>
              <a:rPr lang="en-US" sz="2400" dirty="0" err="1" smtClean="0"/>
              <a:t>MARmalade</a:t>
            </a:r>
            <a:r>
              <a:rPr lang="en-US" sz="2400" dirty="0" smtClean="0"/>
              <a:t>]_OO.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→ </a:t>
            </a:r>
            <a:r>
              <a:rPr lang="en-US" sz="2400" dirty="0">
                <a:sym typeface="Wingdings" panose="05000000000000000000" pitchFamily="2" charset="2"/>
              </a:rPr>
              <a:t>It’s surprising </a:t>
            </a:r>
            <a:r>
              <a:rPr lang="en-US" sz="2400" dirty="0" smtClean="0">
                <a:sym typeface="Wingdings" panose="05000000000000000000" pitchFamily="2" charset="2"/>
              </a:rPr>
              <a:t>that it was the marmalade that Lily made, not </a:t>
            </a:r>
            <a:r>
              <a:rPr lang="en-US" sz="2400" dirty="0" err="1" smtClean="0">
                <a:sym typeface="Wingdings" panose="05000000000000000000" pitchFamily="2" charset="2"/>
              </a:rPr>
              <a:t>smth</a:t>
            </a:r>
            <a:r>
              <a:rPr lang="en-US" sz="2400" dirty="0" smtClean="0">
                <a:sym typeface="Wingdings" panose="05000000000000000000" pitchFamily="2" charset="2"/>
              </a:rPr>
              <a:t> else.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6740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more on </a:t>
            </a:r>
            <a:r>
              <a:rPr lang="en-US" sz="3600" i="1" dirty="0">
                <a:solidFill>
                  <a:srgbClr val="C00000"/>
                </a:solidFill>
              </a:rPr>
              <a:t>OO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Analysis of the different uses of </a:t>
            </a:r>
            <a:r>
              <a:rPr lang="en-US" sz="2400" i="1" dirty="0" smtClean="0"/>
              <a:t>OO</a:t>
            </a:r>
            <a:r>
              <a:rPr lang="en-US" sz="2400" dirty="0" smtClean="0"/>
              <a:t>:</a:t>
            </a:r>
          </a:p>
          <a:p>
            <a:pPr marL="0" indent="0" defTabSz="180000">
              <a:buNone/>
            </a:pPr>
            <a:r>
              <a:rPr lang="en-US" sz="2400" dirty="0" smtClean="0"/>
              <a:t>(</a:t>
            </a:r>
            <a:r>
              <a:rPr lang="en-US" sz="2400" dirty="0" smtClean="0"/>
              <a:t>23</a:t>
            </a:r>
            <a:r>
              <a:rPr lang="en-US" sz="2400" dirty="0" smtClean="0"/>
              <a:t>)</a:t>
            </a:r>
            <a:r>
              <a:rPr lang="en-US" sz="2400" dirty="0" smtClean="0"/>
              <a:t>		</a:t>
            </a:r>
          </a:p>
          <a:p>
            <a:pPr marL="0" indent="0" defTabSz="180000">
              <a:buNone/>
            </a:pPr>
            <a:endParaRPr lang="en-US" sz="2400" dirty="0" smtClean="0"/>
          </a:p>
          <a:p>
            <a:pPr marL="0" indent="0" defTabSz="180000">
              <a:spcBef>
                <a:spcPts val="0"/>
              </a:spcBef>
              <a:buNone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00" y="2242160"/>
            <a:ext cx="8961120" cy="41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4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</a:t>
            </a:r>
            <a:r>
              <a:rPr lang="en-US" sz="3600" dirty="0" smtClean="0">
                <a:solidFill>
                  <a:srgbClr val="C00000"/>
                </a:solidFill>
              </a:rPr>
              <a:t>negative affect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 can performatively express our immediate </a:t>
            </a:r>
            <a:r>
              <a:rPr lang="en-US" sz="2400" b="1" dirty="0" smtClean="0">
                <a:solidFill>
                  <a:srgbClr val="C00000"/>
                </a:solidFill>
              </a:rPr>
              <a:t>negative affect </a:t>
            </a:r>
            <a:r>
              <a:rPr lang="en-US" sz="2400" dirty="0" smtClean="0"/>
              <a:t>(anger, disgust, contempt, annoyance, etc.) through interjections/vocalizations, facial expressions, prosody, etc., e.g.: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 defTabSz="180000">
              <a:buNone/>
            </a:pPr>
            <a:endParaRPr lang="en-US" sz="2400" dirty="0" smtClean="0"/>
          </a:p>
          <a:p>
            <a:pPr marL="0" indent="0" defTabSz="180000">
              <a:buNone/>
            </a:pPr>
            <a:r>
              <a:rPr lang="en-US" sz="2400" dirty="0" smtClean="0"/>
              <a:t>(</a:t>
            </a:r>
            <a:r>
              <a:rPr lang="en-US" sz="2400" dirty="0" smtClean="0"/>
              <a:t>24</a:t>
            </a:r>
            <a:r>
              <a:rPr lang="en-US" sz="2400" dirty="0" smtClean="0"/>
              <a:t>)</a:t>
            </a:r>
            <a:r>
              <a:rPr lang="en-US" sz="2400" dirty="0" smtClean="0"/>
              <a:t>		</a:t>
            </a:r>
            <a:r>
              <a:rPr lang="en-US" sz="2400" dirty="0" err="1" smtClean="0"/>
              <a:t>Eww</a:t>
            </a:r>
            <a:r>
              <a:rPr lang="en-US" sz="2400" dirty="0" smtClean="0"/>
              <a:t>! / Ugh! / 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83" y="2676594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5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negative affect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/>
              <a:t>But, once again, we can also produce facial expressions &amp; prosody to convey non-immediate negative attitudes about specific subparts of our utterances, which we can also analyze in the same demonstration-based way as before. </a:t>
            </a:r>
            <a:r>
              <a:rPr lang="en-US" sz="2600" dirty="0"/>
              <a:t>E</a:t>
            </a:r>
            <a:r>
              <a:rPr lang="en-US" sz="2600" dirty="0" smtClean="0"/>
              <a:t>.g. </a:t>
            </a:r>
            <a:r>
              <a:rPr lang="en-US" sz="2600" dirty="0" smtClean="0"/>
              <a:t>(14) </a:t>
            </a:r>
            <a:r>
              <a:rPr lang="en-US" sz="2600" dirty="0" smtClean="0"/>
              <a:t>or:</a:t>
            </a:r>
          </a:p>
          <a:p>
            <a:pPr marL="0" indent="0" defTabSz="180000">
              <a:buNone/>
            </a:pPr>
            <a:r>
              <a:rPr lang="en-US" sz="2600" dirty="0" smtClean="0"/>
              <a:t>(</a:t>
            </a:r>
            <a:r>
              <a:rPr lang="en-US" sz="2600" dirty="0" smtClean="0"/>
              <a:t>25</a:t>
            </a:r>
            <a:r>
              <a:rPr lang="en-US" sz="2600" dirty="0" smtClean="0"/>
              <a:t>)</a:t>
            </a:r>
            <a:r>
              <a:rPr lang="en-US" sz="2600" dirty="0" smtClean="0"/>
              <a:t>		I don’t have [friends]_CONTEMPT.</a:t>
            </a:r>
          </a:p>
          <a:p>
            <a:pPr marL="0" indent="0" defTabSz="180000">
              <a:buNone/>
            </a:pPr>
            <a:r>
              <a:rPr lang="en-US" sz="2600" dirty="0" smtClean="0"/>
              <a:t>				</a:t>
            </a:r>
            <a:endParaRPr lang="en-US" sz="2600" dirty="0"/>
          </a:p>
        </p:txBody>
      </p:sp>
      <p:pic>
        <p:nvPicPr>
          <p:cNvPr id="6" name="frien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5052" y="3703349"/>
            <a:ext cx="487679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5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5366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</a:t>
            </a:r>
            <a:r>
              <a:rPr lang="en-US" sz="3600" dirty="0" smtClean="0">
                <a:solidFill>
                  <a:srgbClr val="C00000"/>
                </a:solidFill>
              </a:rPr>
              <a:t>interjections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An ongoing process of </a:t>
            </a:r>
            <a:r>
              <a:rPr lang="en-US" sz="2400" b="1" dirty="0" smtClean="0">
                <a:solidFill>
                  <a:srgbClr val="C00000"/>
                </a:solidFill>
              </a:rPr>
              <a:t>interjections</a:t>
            </a:r>
            <a:r>
              <a:rPr lang="en-US" sz="2400" dirty="0" smtClean="0"/>
              <a:t> gaining ability to embed PPs and clauses in English (</a:t>
            </a:r>
            <a:r>
              <a:rPr lang="en-US" sz="2400" dirty="0"/>
              <a:t>same ‘such that it would make me/one go “DEMONSTRATION</a:t>
            </a:r>
            <a:r>
              <a:rPr lang="en-US" sz="2400" dirty="0" smtClean="0"/>
              <a:t>”’ as before). E.g., naturally-occurring examples from </a:t>
            </a:r>
            <a:r>
              <a:rPr lang="en-US" sz="2400" dirty="0" err="1" smtClean="0"/>
              <a:t>Zyman</a:t>
            </a:r>
            <a:r>
              <a:rPr lang="en-US" sz="2400" dirty="0" smtClean="0"/>
              <a:t> 2018:</a:t>
            </a:r>
          </a:p>
          <a:p>
            <a:pPr marL="0" indent="0" defTabSz="182880">
              <a:buNone/>
            </a:pPr>
            <a:r>
              <a:rPr lang="en-US" sz="2400" dirty="0" smtClean="0"/>
              <a:t>(</a:t>
            </a:r>
            <a:r>
              <a:rPr lang="en-US" sz="2400" dirty="0" smtClean="0"/>
              <a:t>26)</a:t>
            </a:r>
            <a:r>
              <a:rPr lang="en-US" sz="2400" dirty="0" smtClean="0"/>
              <a:t>		a.	...</a:t>
            </a:r>
            <a:r>
              <a:rPr lang="en-US" sz="2400" dirty="0"/>
              <a:t>wow with the level of idiocy the Angel baserunners have shown</a:t>
            </a:r>
            <a:r>
              <a:rPr lang="en-US" sz="2400" dirty="0" smtClean="0"/>
              <a:t>...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b.	...</a:t>
            </a:r>
            <a:r>
              <a:rPr lang="en-US" sz="2400" dirty="0"/>
              <a:t>wow that they already have copies</a:t>
            </a:r>
            <a:r>
              <a:rPr lang="en-US" sz="2400" dirty="0" smtClean="0"/>
              <a:t>...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c.	...</a:t>
            </a:r>
            <a:r>
              <a:rPr lang="en-US" sz="2400" dirty="0"/>
              <a:t>Damn with your fucking fly ass</a:t>
            </a:r>
            <a:r>
              <a:rPr lang="en-US" sz="2400" dirty="0" smtClean="0"/>
              <a:t>...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d.	Also</a:t>
            </a:r>
            <a:r>
              <a:rPr lang="en-US" sz="2400" dirty="0"/>
              <a:t>, damn that I missed </a:t>
            </a:r>
            <a:r>
              <a:rPr lang="en-US" sz="2400" dirty="0" smtClean="0"/>
              <a:t>it.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e.	...</a:t>
            </a:r>
            <a:r>
              <a:rPr lang="en-US" sz="2400" dirty="0"/>
              <a:t>yuck with the Amber Rose pictures</a:t>
            </a:r>
            <a:r>
              <a:rPr lang="en-US" sz="2400" dirty="0" smtClean="0"/>
              <a:t>...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f.		Cool </a:t>
            </a:r>
            <a:r>
              <a:rPr lang="en-US" sz="2400" dirty="0"/>
              <a:t>that you have deer, yuck that they poop.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58839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</a:t>
            </a:r>
            <a:r>
              <a:rPr lang="en-US" sz="3600" dirty="0" smtClean="0">
                <a:solidFill>
                  <a:srgbClr val="C00000"/>
                </a:solidFill>
              </a:rPr>
              <a:t>rituals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Turning </a:t>
            </a:r>
            <a:r>
              <a:rPr lang="en-US" sz="2400" b="1" dirty="0" smtClean="0">
                <a:solidFill>
                  <a:srgbClr val="C00000"/>
                </a:solidFill>
              </a:rPr>
              <a:t>ritualistic actions </a:t>
            </a:r>
            <a:r>
              <a:rPr lang="en-US" sz="2400" dirty="0" smtClean="0"/>
              <a:t>meant to have immediate performative effects into idiomatic expressions conveying TC content about propositions:</a:t>
            </a:r>
          </a:p>
          <a:p>
            <a:pPr marL="0" indent="0" defTabSz="182880">
              <a:buNone/>
            </a:pPr>
            <a:r>
              <a:rPr lang="en-US" sz="2400" dirty="0" smtClean="0"/>
              <a:t>(</a:t>
            </a:r>
            <a:r>
              <a:rPr lang="en-US" sz="2400" dirty="0" smtClean="0"/>
              <a:t>27)</a:t>
            </a:r>
            <a:r>
              <a:rPr lang="en-US" sz="2400" dirty="0" smtClean="0"/>
              <a:t>		If Ash recovers soon—fingers crossed/FINGERS-CROSSED-GESTURE—we can 					have a party at our place.</a:t>
            </a:r>
          </a:p>
          <a:p>
            <a:pPr marL="0" indent="0" defTabSz="182880">
              <a:buNone/>
            </a:pPr>
            <a:r>
              <a:rPr lang="en-US" sz="2400" dirty="0" smtClean="0"/>
              <a:t>(</a:t>
            </a:r>
            <a:r>
              <a:rPr lang="en-US" sz="2400" dirty="0" smtClean="0"/>
              <a:t>28)</a:t>
            </a:r>
            <a:r>
              <a:rPr lang="en-US" sz="2400" dirty="0" smtClean="0"/>
              <a:t>		Ash seems to be recovering—knock on wood/KNOCK-ON-WOOD-ACTION.  </a:t>
            </a:r>
          </a:p>
          <a:p>
            <a:pPr marL="0" indent="0" defTabSz="182880">
              <a:buNone/>
            </a:pPr>
            <a:r>
              <a:rPr lang="en-US" sz="2400" dirty="0" smtClean="0"/>
              <a:t>(</a:t>
            </a:r>
            <a:r>
              <a:rPr lang="en-US" sz="2400" dirty="0" smtClean="0"/>
              <a:t>29)</a:t>
            </a:r>
            <a:r>
              <a:rPr lang="en-US" sz="2400" dirty="0" smtClean="0"/>
              <a:t>	</a:t>
            </a:r>
            <a:r>
              <a:rPr lang="en-US" sz="2400" dirty="0"/>
              <a:t>	</a:t>
            </a:r>
            <a:r>
              <a:rPr lang="en-US" sz="2400" dirty="0" err="1"/>
              <a:t>Saša</a:t>
            </a:r>
            <a:r>
              <a:rPr lang="en-US" sz="2400" dirty="0" smtClean="0"/>
              <a:t>		</a:t>
            </a:r>
            <a:r>
              <a:rPr lang="en-US" sz="2400" dirty="0" err="1" smtClean="0"/>
              <a:t>vrode</a:t>
            </a:r>
            <a:r>
              <a:rPr lang="en-US" sz="2400" dirty="0" smtClean="0"/>
              <a:t> by—	</a:t>
            </a:r>
            <a:r>
              <a:rPr lang="en-US" sz="2400" dirty="0" err="1" smtClean="0"/>
              <a:t>t’fu-t’fu-t’fu</a:t>
            </a:r>
            <a:r>
              <a:rPr lang="en-US" sz="2400" dirty="0" smtClean="0"/>
              <a:t>—		</a:t>
            </a:r>
            <a:r>
              <a:rPr lang="en-US" sz="2400" dirty="0" err="1" smtClean="0"/>
              <a:t>vyzdoravlivaet</a:t>
            </a:r>
            <a:r>
              <a:rPr lang="en-US" sz="2400" dirty="0" smtClean="0"/>
              <a:t>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en-US" sz="2400" i="1" dirty="0" smtClean="0"/>
              <a:t>Sasha		seemingly		T’FU-T’FU-T’FU	is-recovering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≈‘Sasha seems to be recovering, knock on wood</a:t>
            </a:r>
            <a:r>
              <a:rPr lang="en-US" sz="2400" dirty="0" smtClean="0"/>
              <a:t>.’</a:t>
            </a:r>
          </a:p>
          <a:p>
            <a:pPr marL="0" indent="0">
              <a:buNone/>
            </a:pPr>
            <a:r>
              <a:rPr lang="en-US" sz="2400" dirty="0"/>
              <a:t>Note </a:t>
            </a:r>
            <a:r>
              <a:rPr lang="en-US" sz="2400" dirty="0" smtClean="0"/>
              <a:t>the common </a:t>
            </a:r>
            <a:r>
              <a:rPr lang="en-US" sz="2400" b="1" dirty="0" smtClean="0">
                <a:solidFill>
                  <a:srgbClr val="C00000"/>
                </a:solidFill>
              </a:rPr>
              <a:t>regularization </a:t>
            </a:r>
            <a:r>
              <a:rPr lang="en-US" sz="2400" b="1" dirty="0">
                <a:solidFill>
                  <a:srgbClr val="C00000"/>
                </a:solidFill>
              </a:rPr>
              <a:t>and simplification of form </a:t>
            </a:r>
            <a:r>
              <a:rPr lang="en-US" sz="2400" dirty="0" smtClean="0"/>
              <a:t>in the process of going “from performatives to performances”. Cf. going from purely iconic depiction to conventionalized iconic meaning</a:t>
            </a:r>
            <a:r>
              <a:rPr lang="en-US" sz="2400" dirty="0"/>
              <a:t>‒</a:t>
            </a:r>
            <a:r>
              <a:rPr lang="en-US" sz="2400" dirty="0" smtClean="0"/>
              <a:t>form mappings (e.g., spoken </a:t>
            </a:r>
            <a:r>
              <a:rPr lang="en-US" sz="2400" dirty="0"/>
              <a:t>language </a:t>
            </a:r>
            <a:r>
              <a:rPr lang="en-US" sz="2400" dirty="0" err="1"/>
              <a:t>ideophones</a:t>
            </a:r>
            <a:r>
              <a:rPr lang="en-US" sz="2400" dirty="0"/>
              <a:t> and certain </a:t>
            </a:r>
            <a:r>
              <a:rPr lang="en-US" sz="2400" dirty="0" smtClean="0"/>
              <a:t>action‒gesture‒sign correspondences).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983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/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compositionality</a:t>
            </a:r>
          </a:p>
          <a:p>
            <a:pPr marL="0" indent="0">
              <a:buNone/>
            </a:pPr>
            <a:r>
              <a:rPr lang="en-US" sz="2400" dirty="0"/>
              <a:t>Modeling of performative content</a:t>
            </a:r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Outro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0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Intro</a:t>
            </a:r>
          </a:p>
          <a:p>
            <a:pPr marL="0" indent="0">
              <a:buNone/>
            </a:pPr>
            <a:r>
              <a:rPr lang="en-US" sz="2400" dirty="0"/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compositionality</a:t>
            </a:r>
          </a:p>
          <a:p>
            <a:pPr marL="0" indent="0">
              <a:buNone/>
            </a:pPr>
            <a:r>
              <a:rPr lang="en-US" sz="2400" dirty="0"/>
              <a:t>Modeling of performative content</a:t>
            </a:r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16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Outro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Performative expression of meaning is architecturally distinct from truth-conditional meaning (evidence from ellipsis/anaphora and compositionality or lack thereof), so </a:t>
            </a:r>
            <a:r>
              <a:rPr lang="en-US" sz="2400" dirty="0"/>
              <a:t>o</a:t>
            </a:r>
            <a:r>
              <a:rPr lang="en-US" sz="2400" dirty="0" smtClean="0"/>
              <a:t>ur formal models should properly capture this separation</a:t>
            </a:r>
          </a:p>
          <a:p>
            <a:r>
              <a:rPr lang="en-US" sz="2400" dirty="0" smtClean="0"/>
              <a:t>We routinely transition from performative expression of meaning to demonstrations of such expression within truth-conditional content</a:t>
            </a:r>
            <a:endParaRPr lang="en-US" sz="2400" dirty="0" smtClean="0"/>
          </a:p>
          <a:p>
            <a:r>
              <a:rPr lang="en-US" sz="2400" dirty="0" smtClean="0"/>
              <a:t>Potts 2007-style semantics doesn’t really capture the nature of performativity itself, though; our common model-theoretic machinery doesn’t seem adequate</a:t>
            </a:r>
          </a:p>
          <a:p>
            <a:r>
              <a:rPr lang="en-US" sz="2400" dirty="0" smtClean="0"/>
              <a:t>The discontent with our current formal machinery and a desire for more cognitively realistic formalisms is growing, e.g.: King et al. 2014; </a:t>
            </a:r>
            <a:r>
              <a:rPr lang="en-US" sz="2400" dirty="0" err="1" smtClean="0"/>
              <a:t>Pietroski</a:t>
            </a:r>
            <a:r>
              <a:rPr lang="en-US" sz="2400" dirty="0" smtClean="0"/>
              <a:t> 2019; </a:t>
            </a:r>
            <a:r>
              <a:rPr lang="en-US" sz="2400" dirty="0" err="1" smtClean="0"/>
              <a:t>Ramchand</a:t>
            </a:r>
            <a:r>
              <a:rPr lang="en-US" sz="2400" dirty="0" smtClean="0"/>
              <a:t> 2019; Saab 2020; Esipova 2021b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610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/>
              <a:t>Clark, Herbert H. 2016. Depicting as a method of communication. </a:t>
            </a:r>
            <a:r>
              <a:rPr lang="en-US" sz="1400" i="1" dirty="0"/>
              <a:t>Psychological review</a:t>
            </a:r>
            <a:r>
              <a:rPr lang="en-US" sz="1400" dirty="0"/>
              <a:t> 123(3). 324–347. </a:t>
            </a:r>
            <a:r>
              <a:rPr lang="en-US" sz="1400" dirty="0" smtClean="0">
                <a:hlinkClick r:id="rId2"/>
              </a:rPr>
              <a:t>https://doi.org/10.1037/rev0000026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r>
              <a:rPr lang="en-US" sz="1400" dirty="0"/>
              <a:t>Davidson, Kathryn. 2015. Quotation, demonstration, and iconicity. </a:t>
            </a:r>
            <a:r>
              <a:rPr lang="en-US" sz="1400" i="1" dirty="0"/>
              <a:t>Linguistics and philosophy</a:t>
            </a:r>
            <a:r>
              <a:rPr lang="en-US" sz="1400" dirty="0"/>
              <a:t> 38(6). 477–520. </a:t>
            </a:r>
            <a:r>
              <a:rPr lang="en-US" sz="1400" dirty="0" smtClean="0">
                <a:hlinkClick r:id="rId3"/>
              </a:rPr>
              <a:t>https://doi.org/10.1007/s10988-015-9180-1</a:t>
            </a:r>
            <a:r>
              <a:rPr lang="en-US" sz="1400" dirty="0" smtClean="0"/>
              <a:t> 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Davidson, Kathryn. 2022. Depictive versus patterned iconicity and dual semantic representations. Talk given at </a:t>
            </a:r>
            <a:r>
              <a:rPr lang="en-US" sz="1400" i="1" dirty="0"/>
              <a:t>The 96th </a:t>
            </a:r>
            <a:r>
              <a:rPr lang="en-US" sz="1400" i="1" dirty="0" smtClean="0"/>
              <a:t>Annual Meeting </a:t>
            </a:r>
            <a:r>
              <a:rPr lang="en-US" sz="1400" i="1" dirty="0"/>
              <a:t>of the LSA</a:t>
            </a:r>
            <a:r>
              <a:rPr lang="en-US" sz="1400" dirty="0"/>
              <a:t>, Washington, </a:t>
            </a:r>
            <a:r>
              <a:rPr lang="en-US" sz="1400" dirty="0" smtClean="0"/>
              <a:t>DC.</a:t>
            </a:r>
            <a:endParaRPr lang="en-US" sz="1400" dirty="0"/>
          </a:p>
          <a:p>
            <a:pPr marL="0" indent="0">
              <a:buNone/>
            </a:pPr>
            <a:r>
              <a:rPr lang="en-US" sz="1400" dirty="0" err="1" smtClean="0"/>
              <a:t>Dingemanse</a:t>
            </a:r>
            <a:r>
              <a:rPr lang="en-US" sz="1400" dirty="0"/>
              <a:t>, Mark. 2015. </a:t>
            </a:r>
            <a:r>
              <a:rPr lang="en-US" sz="1400" dirty="0" err="1"/>
              <a:t>Ideophones</a:t>
            </a:r>
            <a:r>
              <a:rPr lang="en-US" sz="1400" dirty="0"/>
              <a:t> and reduplication: Depiction, description, and the interpretation of repeated talk in </a:t>
            </a:r>
            <a:r>
              <a:rPr lang="en-US" sz="1400" dirty="0" smtClean="0"/>
              <a:t>discourse. </a:t>
            </a:r>
            <a:r>
              <a:rPr lang="en-US" sz="1400" i="1" dirty="0" smtClean="0"/>
              <a:t>Studies </a:t>
            </a:r>
            <a:r>
              <a:rPr lang="en-US" sz="1400" i="1" dirty="0"/>
              <a:t>in Language</a:t>
            </a:r>
            <a:r>
              <a:rPr lang="en-US" sz="1400" dirty="0"/>
              <a:t> 39(4). 946–970. </a:t>
            </a:r>
            <a:r>
              <a:rPr lang="en-US" sz="1400" dirty="0" smtClean="0">
                <a:hlinkClick r:id="rId4"/>
              </a:rPr>
              <a:t>https://doi.org/10.1075/sl.39.4.05din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r>
              <a:rPr lang="en-US" sz="1400" dirty="0"/>
              <a:t>Esipova, Maria. 2019a. Composition and projection in speech and gesture. PhD dissertation, NYU. </a:t>
            </a:r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ling.auf.net/lingbuzz/004676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r>
              <a:rPr lang="en-US" sz="1400" dirty="0" smtClean="0"/>
              <a:t>Esipova, Maria. 2019b. Towards a uniform super-linguistic theory of projection. In Julian J. </a:t>
            </a:r>
            <a:r>
              <a:rPr lang="en-US" sz="1400" dirty="0" err="1" smtClean="0"/>
              <a:t>Schlöder</a:t>
            </a:r>
            <a:r>
              <a:rPr lang="en-US" sz="1400" dirty="0" smtClean="0"/>
              <a:t>, Dean McHugh &amp; Floris </a:t>
            </a:r>
            <a:r>
              <a:rPr lang="en-US" sz="1400" dirty="0" err="1" smtClean="0"/>
              <a:t>Roelofsen</a:t>
            </a:r>
            <a:r>
              <a:rPr lang="en-US" sz="1400" dirty="0" smtClean="0"/>
              <a:t> (eds.), </a:t>
            </a:r>
            <a:r>
              <a:rPr lang="en-US" sz="1400" i="1" dirty="0" smtClean="0"/>
              <a:t>Proceedings of the 22nd Amsterdam Colloquium</a:t>
            </a:r>
            <a:r>
              <a:rPr lang="en-US" sz="1400" dirty="0" smtClean="0"/>
              <a:t>, 553–562. </a:t>
            </a:r>
            <a:r>
              <a:rPr lang="en-US" sz="1400" dirty="0" smtClean="0">
                <a:hlinkClick r:id="rId6"/>
              </a:rPr>
              <a:t>https://ling.auf.net/lingbuzz/004905</a:t>
            </a:r>
            <a:r>
              <a:rPr lang="en-US" sz="1400" dirty="0" smtClean="0"/>
              <a:t>  </a:t>
            </a:r>
          </a:p>
          <a:p>
            <a:pPr marL="0" indent="0">
              <a:buNone/>
            </a:pPr>
            <a:r>
              <a:rPr lang="en-US" sz="1400" dirty="0" smtClean="0"/>
              <a:t>Esipova</a:t>
            </a:r>
            <a:r>
              <a:rPr lang="en-US" sz="1400" dirty="0"/>
              <a:t>, Maria. </a:t>
            </a:r>
            <a:r>
              <a:rPr lang="en-US" sz="1400" dirty="0" smtClean="0"/>
              <a:t>2021a. </a:t>
            </a:r>
            <a:r>
              <a:rPr lang="en-US" sz="1400" dirty="0"/>
              <a:t>Composure and composition. Ms., University of Oslo, </a:t>
            </a:r>
            <a:r>
              <a:rPr lang="en-US" sz="1400" dirty="0" smtClean="0"/>
              <a:t>in revision. </a:t>
            </a:r>
            <a:r>
              <a:rPr lang="en-US" sz="1400" dirty="0">
                <a:hlinkClick r:id="rId7"/>
              </a:rPr>
              <a:t>https://</a:t>
            </a:r>
            <a:r>
              <a:rPr lang="en-US" sz="1400" dirty="0" smtClean="0">
                <a:hlinkClick r:id="rId7"/>
              </a:rPr>
              <a:t>ling.auf.net/lingbuzz/005003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/>
              <a:t>Esipova, Maria. </a:t>
            </a:r>
            <a:r>
              <a:rPr lang="en-US" sz="1400" dirty="0" smtClean="0"/>
              <a:t>2021b. </a:t>
            </a:r>
            <a:r>
              <a:rPr lang="en-US" sz="1400" dirty="0"/>
              <a:t>Reps and representations: a warm-up to a </a:t>
            </a:r>
            <a:r>
              <a:rPr lang="en-US" sz="1400" dirty="0" smtClean="0"/>
              <a:t>grammar </a:t>
            </a:r>
            <a:r>
              <a:rPr lang="en-US" sz="1400" dirty="0"/>
              <a:t>of lifting. Ms., University of Oslo, revised and </a:t>
            </a:r>
            <a:r>
              <a:rPr lang="en-US" sz="1400" dirty="0" smtClean="0"/>
              <a:t>resubmitted. </a:t>
            </a:r>
            <a:r>
              <a:rPr lang="en-US" sz="1400" dirty="0" smtClean="0">
                <a:hlinkClick r:id="rId8"/>
              </a:rPr>
              <a:t>https</a:t>
            </a:r>
            <a:r>
              <a:rPr lang="en-US" sz="1400" dirty="0">
                <a:hlinkClick r:id="rId8"/>
              </a:rPr>
              <a:t>://</a:t>
            </a:r>
            <a:r>
              <a:rPr lang="en-US" sz="1400" dirty="0" smtClean="0">
                <a:hlinkClick r:id="rId8"/>
              </a:rPr>
              <a:t>ling.auf.net/lingbuzz/005908</a:t>
            </a:r>
            <a:r>
              <a:rPr lang="en-US" sz="1400" dirty="0" smtClean="0"/>
              <a:t> 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Esipova, Maria. 2022. Preservation of prejudice: </a:t>
            </a:r>
            <a:r>
              <a:rPr lang="en-US" sz="1400" dirty="0" smtClean="0"/>
              <a:t>elliptical </a:t>
            </a:r>
            <a:r>
              <a:rPr lang="en-US" sz="1400" dirty="0"/>
              <a:t>responses to antecedents with slurs. Talk </a:t>
            </a:r>
            <a:r>
              <a:rPr lang="en-US" sz="1400" dirty="0" smtClean="0"/>
              <a:t>given at </a:t>
            </a:r>
            <a:r>
              <a:rPr lang="en-US" sz="1400" dirty="0"/>
              <a:t>‘You’re on mute’ ellipsis seminar, NYU, January </a:t>
            </a:r>
            <a:r>
              <a:rPr lang="en-US" sz="1400" dirty="0" smtClean="0"/>
              <a:t>28. </a:t>
            </a:r>
            <a:r>
              <a:rPr lang="en-US" sz="1400" dirty="0" smtClean="0">
                <a:hlinkClick r:id="rId9"/>
              </a:rPr>
              <a:t>https</a:t>
            </a:r>
            <a:r>
              <a:rPr lang="en-US" sz="1400" dirty="0">
                <a:hlinkClick r:id="rId9"/>
              </a:rPr>
              <a:t>://</a:t>
            </a:r>
            <a:r>
              <a:rPr lang="en-US" sz="1400" dirty="0" smtClean="0">
                <a:hlinkClick r:id="rId9"/>
              </a:rPr>
              <a:t>esipova.net/files/esipova-onmute2022-slides.pdf</a:t>
            </a:r>
            <a:r>
              <a:rPr lang="en-US" sz="1400" dirty="0" smtClean="0"/>
              <a:t> 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/>
              <a:t>King, Jeffrey C, Scott Soames &amp; Jeff Speaks. 2014. </a:t>
            </a:r>
            <a:r>
              <a:rPr lang="en-US" sz="1400" i="1" dirty="0"/>
              <a:t>New </a:t>
            </a:r>
            <a:r>
              <a:rPr lang="en-US" sz="1400" i="1" dirty="0" smtClean="0"/>
              <a:t>thinking </a:t>
            </a:r>
            <a:r>
              <a:rPr lang="en-US" sz="1400" i="1" dirty="0"/>
              <a:t>about propositions</a:t>
            </a:r>
            <a:r>
              <a:rPr lang="en-US" sz="1400" dirty="0"/>
              <a:t>. Oxford: Oxford University Press. </a:t>
            </a:r>
            <a:r>
              <a:rPr lang="en-US" sz="1400" dirty="0" smtClean="0">
                <a:hlinkClick r:id="rId10"/>
              </a:rPr>
              <a:t>https://doi.org/10.1093/acprof:oso/9780199693764.001.0001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2523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 err="1"/>
              <a:t>Pietroski</a:t>
            </a:r>
            <a:r>
              <a:rPr lang="en-US" sz="1400" dirty="0"/>
              <a:t>, Paul M. 2018. </a:t>
            </a:r>
            <a:r>
              <a:rPr lang="en-US" sz="1400" i="1" dirty="0"/>
              <a:t>Conjoining meanings: Semantics without truth values</a:t>
            </a:r>
            <a:r>
              <a:rPr lang="en-US" sz="1400" dirty="0"/>
              <a:t>. Oxford: Oxford University Press. </a:t>
            </a:r>
            <a:r>
              <a:rPr lang="en-US" sz="1400" dirty="0">
                <a:hlinkClick r:id="rId2"/>
              </a:rPr>
              <a:t>https://doi.org/10.1093/oso/9780198812722.001.0001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Potts</a:t>
            </a:r>
            <a:r>
              <a:rPr lang="en-US" sz="1400" dirty="0"/>
              <a:t>, Christopher. 2005. </a:t>
            </a:r>
            <a:r>
              <a:rPr lang="en-US" sz="1400" i="1" dirty="0"/>
              <a:t>The logic of conventional implicatures</a:t>
            </a:r>
            <a:r>
              <a:rPr lang="en-US" sz="1400" dirty="0"/>
              <a:t>. Oxford: Oxford University </a:t>
            </a:r>
            <a:r>
              <a:rPr lang="nb-NO" sz="1400" dirty="0"/>
              <a:t>Press. </a:t>
            </a:r>
            <a:r>
              <a:rPr lang="nb-NO" sz="1400" dirty="0" smtClean="0">
                <a:hlinkClick r:id="rId3"/>
              </a:rPr>
              <a:t>https://doi.org/10.1093/acprof:oso/9780199273829.001.0001</a:t>
            </a:r>
            <a:r>
              <a:rPr lang="nb-NO" sz="1400" dirty="0" smtClean="0"/>
              <a:t> </a:t>
            </a:r>
            <a:endParaRPr lang="nb-NO" sz="1400" dirty="0"/>
          </a:p>
          <a:p>
            <a:pPr marL="0" indent="0">
              <a:buNone/>
            </a:pPr>
            <a:r>
              <a:rPr lang="en-US" sz="1400" dirty="0"/>
              <a:t>Potts, Christopher. 2007. The expressive dimension. </a:t>
            </a:r>
            <a:r>
              <a:rPr lang="en-US" sz="1400" i="1" dirty="0"/>
              <a:t>Theoretical linguistics</a:t>
            </a:r>
            <a:r>
              <a:rPr lang="en-US" sz="1400" dirty="0"/>
              <a:t> 33(2). 165–198. </a:t>
            </a:r>
            <a:r>
              <a:rPr lang="en-US" sz="1400" dirty="0" smtClean="0">
                <a:hlinkClick r:id="rId4"/>
              </a:rPr>
              <a:t>https://</a:t>
            </a:r>
            <a:r>
              <a:rPr lang="nb-NO" sz="1400" dirty="0" smtClean="0">
                <a:hlinkClick r:id="rId4"/>
              </a:rPr>
              <a:t>doi.org/10.1515/TL.2007.011</a:t>
            </a:r>
            <a:r>
              <a:rPr lang="nb-NO" sz="1400" dirty="0" smtClean="0"/>
              <a:t> </a:t>
            </a:r>
            <a:endParaRPr lang="nb-NO" sz="1400" dirty="0"/>
          </a:p>
          <a:p>
            <a:pPr marL="0" indent="0">
              <a:buNone/>
            </a:pPr>
            <a:r>
              <a:rPr lang="en-US" sz="1400" dirty="0" err="1" smtClean="0"/>
              <a:t>Ramchand</a:t>
            </a:r>
            <a:r>
              <a:rPr lang="en-US" sz="1400" dirty="0"/>
              <a:t>, Gillian. 2019. Verbal symbols and demonstrations across </a:t>
            </a:r>
            <a:r>
              <a:rPr lang="en-US" sz="1400" dirty="0" smtClean="0"/>
              <a:t>modalities. </a:t>
            </a:r>
            <a:r>
              <a:rPr lang="en-US" sz="1400" i="1" dirty="0" smtClean="0"/>
              <a:t>Open </a:t>
            </a:r>
            <a:r>
              <a:rPr lang="en-US" sz="1400" i="1" dirty="0"/>
              <a:t>Linguistics</a:t>
            </a:r>
            <a:r>
              <a:rPr lang="en-US" sz="1400" dirty="0"/>
              <a:t> 5(1). 94–108. </a:t>
            </a:r>
            <a:r>
              <a:rPr lang="en-US" sz="1400" dirty="0" smtClean="0">
                <a:hlinkClick r:id="rId5"/>
              </a:rPr>
              <a:t>https://doi.org/10.1515/opli-2019-0006</a:t>
            </a:r>
            <a:r>
              <a:rPr lang="en-US" sz="1400" dirty="0" smtClean="0"/>
              <a:t> 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/>
              <a:t>Saab, Andrés. 2020. On the locus of expressivity. deriving parallel </a:t>
            </a:r>
            <a:r>
              <a:rPr lang="en-US" sz="1400" dirty="0" smtClean="0"/>
              <a:t>meaning dimensions </a:t>
            </a:r>
            <a:r>
              <a:rPr lang="en-US" sz="1400" dirty="0"/>
              <a:t>from architectural considerations. In </a:t>
            </a:r>
            <a:r>
              <a:rPr lang="en-US" sz="1400" dirty="0" err="1"/>
              <a:t>Eleonora</a:t>
            </a:r>
            <a:r>
              <a:rPr lang="en-US" sz="1400" dirty="0"/>
              <a:t> Orlando &amp; </a:t>
            </a:r>
            <a:r>
              <a:rPr lang="en-US" sz="1400" dirty="0" smtClean="0"/>
              <a:t>Andrés Saab </a:t>
            </a:r>
            <a:r>
              <a:rPr lang="en-US" sz="1400" dirty="0"/>
              <a:t>(eds.), </a:t>
            </a:r>
            <a:r>
              <a:rPr lang="en-US" sz="1400" i="1" dirty="0"/>
              <a:t>Slurs and expressivity</a:t>
            </a:r>
            <a:r>
              <a:rPr lang="en-US" sz="1400" dirty="0"/>
              <a:t>, 17–44. Lexington Books</a:t>
            </a:r>
            <a:r>
              <a:rPr lang="en-US" sz="1400" dirty="0" smtClean="0"/>
              <a:t>.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Sailor</a:t>
            </a:r>
            <a:r>
              <a:rPr lang="en-US" sz="1400" dirty="0" smtClean="0"/>
              <a:t>, Craig &amp; Valentina </a:t>
            </a:r>
            <a:r>
              <a:rPr lang="en-US" sz="1400" dirty="0" err="1" smtClean="0"/>
              <a:t>Colasanti</a:t>
            </a:r>
            <a:r>
              <a:rPr lang="en-US" sz="1400" dirty="0" smtClean="0"/>
              <a:t>. 2020. Are </a:t>
            </a:r>
            <a:r>
              <a:rPr lang="en-US" sz="1400" dirty="0"/>
              <a:t>syntax and semantics modality-blind? Testing </a:t>
            </a:r>
            <a:r>
              <a:rPr lang="en-US" sz="1400" dirty="0" err="1"/>
              <a:t>Esipova’s</a:t>
            </a:r>
            <a:r>
              <a:rPr lang="en-US" sz="1400" dirty="0"/>
              <a:t> Conjecture with ellipsis, </a:t>
            </a:r>
            <a:r>
              <a:rPr lang="en-US" sz="1400" i="1" dirty="0"/>
              <a:t>CASTL </a:t>
            </a:r>
            <a:r>
              <a:rPr lang="en-US" sz="1400" i="1" dirty="0" err="1"/>
              <a:t>FishFeed</a:t>
            </a:r>
            <a:r>
              <a:rPr lang="en-US" sz="1400" dirty="0"/>
              <a:t>, </a:t>
            </a:r>
            <a:r>
              <a:rPr lang="en-US" sz="1400" dirty="0" err="1" smtClean="0"/>
              <a:t>UiT</a:t>
            </a:r>
            <a:r>
              <a:rPr lang="en-US" sz="1400" dirty="0"/>
              <a:t>. </a:t>
            </a:r>
            <a:r>
              <a:rPr lang="en-US" sz="1400" dirty="0">
                <a:hlinkClick r:id="rId6"/>
              </a:rPr>
              <a:t>http://</a:t>
            </a:r>
            <a:r>
              <a:rPr lang="en-US" sz="1400" dirty="0" smtClean="0">
                <a:hlinkClick r:id="rId6"/>
              </a:rPr>
              <a:t>www.craigsailor.net/papers/gestural_ellipsis_handout.pdf</a:t>
            </a:r>
            <a:r>
              <a:rPr lang="en-US" sz="1400" dirty="0" smtClean="0"/>
              <a:t>  </a:t>
            </a:r>
            <a:endParaRPr lang="en-US" sz="1400" dirty="0" smtClean="0"/>
          </a:p>
          <a:p>
            <a:pPr marL="0" indent="0">
              <a:buNone/>
            </a:pPr>
            <a:r>
              <a:rPr lang="nb-NO" sz="1400" dirty="0"/>
              <a:t>Schlenker, Philippe. 2007. </a:t>
            </a:r>
            <a:r>
              <a:rPr lang="nb-NO" sz="1400" dirty="0" err="1"/>
              <a:t>Expressive</a:t>
            </a:r>
            <a:r>
              <a:rPr lang="nb-NO" sz="1400" dirty="0"/>
              <a:t> </a:t>
            </a:r>
            <a:r>
              <a:rPr lang="nb-NO" sz="1400" dirty="0" err="1"/>
              <a:t>presuppositions</a:t>
            </a:r>
            <a:r>
              <a:rPr lang="nb-NO" sz="1400" dirty="0"/>
              <a:t>. </a:t>
            </a:r>
            <a:r>
              <a:rPr lang="nb-NO" sz="1400" i="1" dirty="0" err="1"/>
              <a:t>Theoretical</a:t>
            </a:r>
            <a:r>
              <a:rPr lang="nb-NO" sz="1400" i="1" dirty="0"/>
              <a:t> </a:t>
            </a:r>
            <a:r>
              <a:rPr lang="nb-NO" sz="1400" i="1" dirty="0" err="1"/>
              <a:t>Linguistics</a:t>
            </a:r>
            <a:r>
              <a:rPr lang="nb-NO" sz="1400" dirty="0"/>
              <a:t> 33(2). 237–245. </a:t>
            </a:r>
            <a:r>
              <a:rPr lang="nb-NO" sz="1400" dirty="0" smtClean="0">
                <a:hlinkClick r:id="rId7"/>
              </a:rPr>
              <a:t>https://doi.org/10.1515/TL.2007.017</a:t>
            </a:r>
            <a:r>
              <a:rPr lang="nb-NO" sz="1400" dirty="0" smtClean="0"/>
              <a:t> </a:t>
            </a:r>
            <a:endParaRPr lang="en-US" sz="1400" dirty="0"/>
          </a:p>
          <a:p>
            <a:pPr marL="0" indent="0">
              <a:buNone/>
            </a:pPr>
            <a:r>
              <a:rPr lang="en-US" sz="1400" dirty="0" err="1" smtClean="0"/>
              <a:t>Zyman</a:t>
            </a:r>
            <a:r>
              <a:rPr lang="en-US" sz="1400" dirty="0"/>
              <a:t>, Erik. 2018. Interjections select and project. </a:t>
            </a:r>
            <a:r>
              <a:rPr lang="en-US" sz="1400" i="1" dirty="0"/>
              <a:t>Snippets</a:t>
            </a:r>
            <a:r>
              <a:rPr lang="en-US" sz="1400" dirty="0"/>
              <a:t> (32). 9–11. </a:t>
            </a:r>
            <a:r>
              <a:rPr lang="en-US" sz="1400" dirty="0" smtClean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doi.org/10.7358/snip-2017-032-zymb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777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Video sources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 smtClean="0"/>
              <a:t>Primary slides:</a:t>
            </a:r>
          </a:p>
          <a:p>
            <a:pPr marL="0" indent="0">
              <a:buNone/>
            </a:pPr>
            <a:r>
              <a:rPr lang="en-US" sz="1800" dirty="0" smtClean="0"/>
              <a:t>(</a:t>
            </a:r>
            <a:r>
              <a:rPr lang="en-US" sz="1800" dirty="0" smtClean="0"/>
              <a:t>13) </a:t>
            </a:r>
            <a:r>
              <a:rPr lang="en-US" sz="1800" dirty="0" smtClean="0"/>
              <a:t>‘</a:t>
            </a:r>
            <a:r>
              <a:rPr lang="en-US" sz="1800" dirty="0"/>
              <a:t>Doctor Mike’ YouTube channel, ‘Real Doctor Reacts to ROYAL PAINS | Medical Drama Review’: </a:t>
            </a:r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youtu.be/1LIZAgv7OgU?t=258</a:t>
            </a: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 smtClean="0"/>
              <a:t>(14) </a:t>
            </a:r>
            <a:r>
              <a:rPr lang="en-US" sz="1800" dirty="0" smtClean="0"/>
              <a:t>‘Screen Rant’ YouTube channel, ‘Space Jam 2: A New Legacy Pitch Meeting</a:t>
            </a:r>
            <a:r>
              <a:rPr lang="en-US" sz="1800" dirty="0"/>
              <a:t>’: </a:t>
            </a:r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youtu.be/Zk_YKmtOYyI?t=408</a:t>
            </a: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 smtClean="0"/>
              <a:t>(</a:t>
            </a:r>
            <a:r>
              <a:rPr lang="en-US" sz="1800" dirty="0" smtClean="0"/>
              <a:t>19) </a:t>
            </a:r>
            <a:r>
              <a:rPr lang="en-US" sz="1800" dirty="0"/>
              <a:t>‘Bailey Meyers’ YouTube channel, ‘</a:t>
            </a:r>
            <a:r>
              <a:rPr lang="en-US" sz="1800" dirty="0" err="1"/>
              <a:t>GooseDrunks</a:t>
            </a:r>
            <a:r>
              <a:rPr lang="en-US" sz="1800" dirty="0"/>
              <a:t> - Say Cheese and Die!’: </a:t>
            </a:r>
            <a:r>
              <a:rPr lang="en-US" sz="1800" dirty="0">
                <a:hlinkClick r:id="rId4"/>
              </a:rPr>
              <a:t>https://youtu.be/LhRWwMHiroE?t=1388</a:t>
            </a:r>
            <a:r>
              <a:rPr lang="en-US" sz="1800" dirty="0"/>
              <a:t>  </a:t>
            </a:r>
          </a:p>
          <a:p>
            <a:pPr marL="0" indent="0">
              <a:buNone/>
            </a:pPr>
            <a:r>
              <a:rPr lang="en-US" sz="1800" dirty="0" smtClean="0"/>
              <a:t>(</a:t>
            </a:r>
            <a:r>
              <a:rPr lang="en-US" sz="1800" dirty="0" smtClean="0"/>
              <a:t>20</a:t>
            </a:r>
            <a:r>
              <a:rPr lang="en-US" sz="1800" dirty="0" smtClean="0"/>
              <a:t>) </a:t>
            </a:r>
            <a:r>
              <a:rPr lang="en-US" sz="1800" dirty="0"/>
              <a:t>‘Mama Doctor Jones’ YouTube channel, ‘</a:t>
            </a:r>
            <a:r>
              <a:rPr lang="en-US" sz="1800" dirty="0" err="1"/>
              <a:t>ObGyn</a:t>
            </a:r>
            <a:r>
              <a:rPr lang="en-US" sz="1800" dirty="0"/>
              <a:t> Mom's 4th Baby Birth Story | Welcome, </a:t>
            </a:r>
            <a:r>
              <a:rPr lang="en-US" sz="1800" dirty="0" err="1"/>
              <a:t>Pax</a:t>
            </a:r>
            <a:r>
              <a:rPr lang="en-US" sz="1800" dirty="0"/>
              <a:t>! - </a:t>
            </a:r>
            <a:r>
              <a:rPr lang="en-US" sz="1800" dirty="0" err="1"/>
              <a:t>MamaDoctorJones</a:t>
            </a:r>
            <a:r>
              <a:rPr lang="en-US" sz="1800" dirty="0"/>
              <a:t>’: </a:t>
            </a:r>
            <a:r>
              <a:rPr lang="en-US" sz="1800" dirty="0">
                <a:hlinkClick r:id="rId5"/>
              </a:rPr>
              <a:t>https://youtu.be/dMeiPyuV_Y4?t=222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 smtClean="0"/>
              <a:t>(</a:t>
            </a:r>
            <a:r>
              <a:rPr lang="en-US" sz="1800" dirty="0" smtClean="0"/>
              <a:t>25</a:t>
            </a:r>
            <a:r>
              <a:rPr lang="en-US" sz="1800" dirty="0" smtClean="0"/>
              <a:t>) </a:t>
            </a:r>
            <a:r>
              <a:rPr lang="en-US" sz="1800" dirty="0"/>
              <a:t>‘Sherlock’, BBC, S02E02</a:t>
            </a:r>
          </a:p>
          <a:p>
            <a:pPr marL="0" indent="0">
              <a:buNone/>
            </a:pPr>
            <a:r>
              <a:rPr lang="en-US" sz="1800" dirty="0" smtClean="0"/>
              <a:t>Hidden slides:</a:t>
            </a:r>
          </a:p>
          <a:p>
            <a:pPr marL="0" indent="0">
              <a:buNone/>
            </a:pPr>
            <a:r>
              <a:rPr lang="en-US" sz="1800" dirty="0" smtClean="0"/>
              <a:t>(</a:t>
            </a:r>
            <a:r>
              <a:rPr lang="en-US" sz="1800" dirty="0"/>
              <a:t>1) </a:t>
            </a:r>
            <a:r>
              <a:rPr lang="en-US" sz="1800" dirty="0" smtClean="0"/>
              <a:t>‘Insider’ YouTube channel, ‘Former </a:t>
            </a:r>
            <a:r>
              <a:rPr lang="en-US" sz="1800" dirty="0"/>
              <a:t>NASA Astronaut Rates 10 Space Movie Scenes in Movies and TV | How Real Is It?’: </a:t>
            </a:r>
            <a:r>
              <a:rPr lang="en-US" sz="1800" dirty="0">
                <a:hlinkClick r:id="rId6"/>
              </a:rPr>
              <a:t>https://</a:t>
            </a:r>
            <a:r>
              <a:rPr lang="en-US" sz="1800" dirty="0" smtClean="0">
                <a:hlinkClick r:id="rId6"/>
              </a:rPr>
              <a:t>youtu.be/fTvZfbYj7MQ?t=301</a:t>
            </a:r>
            <a:r>
              <a:rPr lang="en-US" sz="1800" dirty="0" smtClean="0"/>
              <a:t>  </a:t>
            </a:r>
          </a:p>
          <a:p>
            <a:pPr marL="0" indent="0">
              <a:buNone/>
            </a:pPr>
            <a:r>
              <a:rPr lang="en-US" sz="1800" dirty="0" smtClean="0"/>
              <a:t>(5</a:t>
            </a:r>
            <a:r>
              <a:rPr lang="en-US" sz="1800" dirty="0"/>
              <a:t>) </a:t>
            </a:r>
            <a:r>
              <a:rPr lang="en-US" sz="1800" dirty="0" smtClean="0"/>
              <a:t>‘Last </a:t>
            </a:r>
            <a:r>
              <a:rPr lang="en-US" sz="1800" dirty="0"/>
              <a:t>Week Tonight with John Oliver’, HBO, </a:t>
            </a:r>
            <a:r>
              <a:rPr lang="en-US" sz="1800" dirty="0" smtClean="0"/>
              <a:t>S2E26</a:t>
            </a:r>
          </a:p>
          <a:p>
            <a:pPr marL="0" indent="0">
              <a:buNone/>
            </a:pPr>
            <a:r>
              <a:rPr lang="en-US" sz="1800" dirty="0" smtClean="0"/>
              <a:t>(6) </a:t>
            </a:r>
            <a:r>
              <a:rPr lang="en-US" sz="1800" dirty="0"/>
              <a:t>‘Bailey Meyers’ YouTube channel, ‘</a:t>
            </a:r>
            <a:r>
              <a:rPr lang="en-US" sz="1800" dirty="0" err="1"/>
              <a:t>GooseDrunks</a:t>
            </a:r>
            <a:r>
              <a:rPr lang="en-US" sz="1800" dirty="0"/>
              <a:t>: Ship of Ghouls ft. Jenny Nicholson’: </a:t>
            </a:r>
            <a:r>
              <a:rPr lang="en-US" sz="1800" dirty="0">
                <a:hlinkClick r:id="rId7"/>
              </a:rPr>
              <a:t>https://</a:t>
            </a:r>
            <a:r>
              <a:rPr lang="en-US" sz="1800" dirty="0" smtClean="0">
                <a:hlinkClick r:id="rId7"/>
              </a:rPr>
              <a:t>youtu.be/KhO5yvS8sS4?t=124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3693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Note on performativity and depiction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2063503"/>
          </a:xfrm>
        </p:spPr>
        <p:txBody>
          <a:bodyPr>
            <a:normAutofit/>
          </a:bodyPr>
          <a:lstStyle/>
          <a:p>
            <a:pPr marL="0" indent="0" defTabSz="182880">
              <a:buNone/>
            </a:pPr>
            <a:r>
              <a:rPr lang="en-US" sz="2400" dirty="0" smtClean="0"/>
              <a:t>How does the notion of performativity connect to the notions of </a:t>
            </a:r>
            <a:r>
              <a:rPr lang="en-US" sz="2400" b="1" dirty="0" smtClean="0">
                <a:solidFill>
                  <a:srgbClr val="C00000"/>
                </a:solidFill>
              </a:rPr>
              <a:t>description</a:t>
            </a:r>
            <a:r>
              <a:rPr lang="en-US" sz="2400" dirty="0" smtClean="0"/>
              <a:t> vs. </a:t>
            </a:r>
            <a:r>
              <a:rPr lang="en-US" sz="2400" b="1" dirty="0" smtClean="0">
                <a:solidFill>
                  <a:srgbClr val="C00000"/>
                </a:solidFill>
              </a:rPr>
              <a:t>depiction </a:t>
            </a:r>
            <a:r>
              <a:rPr lang="en-US" sz="2400" dirty="0" smtClean="0"/>
              <a:t>(</a:t>
            </a:r>
            <a:r>
              <a:rPr lang="en-US" sz="2400" dirty="0" err="1" smtClean="0"/>
              <a:t>Dingemanse</a:t>
            </a:r>
            <a:r>
              <a:rPr lang="en-US" sz="2400" dirty="0" smtClean="0"/>
              <a:t> 2015, Clark 2016, Davidson 2022, a.o.)?</a:t>
            </a:r>
          </a:p>
          <a:p>
            <a:pPr marL="0" indent="0" defTabSz="182880">
              <a:buNone/>
            </a:pPr>
            <a:r>
              <a:rPr lang="en-US" sz="2400" dirty="0" smtClean="0"/>
              <a:t>(1)		It explodes. / It goes boom. (description)</a:t>
            </a:r>
          </a:p>
          <a:p>
            <a:pPr marL="0" indent="0" defTabSz="182880">
              <a:buNone/>
            </a:pPr>
            <a:r>
              <a:rPr lang="en-US" sz="2400" dirty="0" smtClean="0"/>
              <a:t>(2)		But </a:t>
            </a:r>
            <a:r>
              <a:rPr lang="en-US" sz="2400" dirty="0"/>
              <a:t>the big thing is they blow up the Death Star, right? Which is awesome, and </a:t>
            </a:r>
            <a:r>
              <a:rPr lang="en-US" sz="2400" dirty="0" smtClean="0"/>
              <a:t>			it </a:t>
            </a:r>
            <a:r>
              <a:rPr lang="en-US" sz="2400" dirty="0"/>
              <a:t>goes </a:t>
            </a:r>
            <a:r>
              <a:rPr lang="en-US" sz="2400" dirty="0" smtClean="0"/>
              <a:t>DEMONSTRATION. (depiction)</a:t>
            </a:r>
          </a:p>
        </p:txBody>
      </p:sp>
      <p:pic>
        <p:nvPicPr>
          <p:cNvPr id="4" name="deathst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1" y="3381377"/>
            <a:ext cx="4876799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198" y="3754192"/>
            <a:ext cx="5536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Depiction necessarily has a performative component (“direct sensory experience”), but the reverse isn’t necessarily true (arbitrary meaning-form mappings can have strong performative effects).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9145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More on expressive degree modifiers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lnSpcReduction="10000"/>
          </a:bodyPr>
          <a:lstStyle/>
          <a:p>
            <a:pPr marL="0" indent="0" defTabSz="180000">
              <a:buNone/>
            </a:pPr>
            <a:r>
              <a:rPr lang="en-US" sz="2400" dirty="0" smtClean="0"/>
              <a:t>“</a:t>
            </a:r>
            <a:r>
              <a:rPr lang="en-US" sz="2400" dirty="0"/>
              <a:t>S</a:t>
            </a:r>
            <a:r>
              <a:rPr lang="en-US" sz="2400" dirty="0" smtClean="0"/>
              <a:t>trong” expressive intensifiers preserve their potential to be performative outlets for affect, which can be caused by/directed at </a:t>
            </a:r>
            <a:r>
              <a:rPr lang="en-US" sz="2400" dirty="0" err="1" smtClean="0"/>
              <a:t>smth</a:t>
            </a:r>
            <a:r>
              <a:rPr lang="en-US" sz="2400" dirty="0" smtClean="0"/>
              <a:t> utterance-external:</a:t>
            </a:r>
          </a:p>
          <a:p>
            <a:pPr marL="0" indent="0" defTabSz="180000">
              <a:buNone/>
            </a:pPr>
            <a:r>
              <a:rPr lang="en-US" sz="2400" dirty="0" smtClean="0"/>
              <a:t>(</a:t>
            </a:r>
            <a:r>
              <a:rPr lang="en-US" sz="2400" dirty="0"/>
              <a:t>3</a:t>
            </a:r>
            <a:r>
              <a:rPr lang="en-US" sz="2400" dirty="0" smtClean="0"/>
              <a:t>)</a:t>
            </a:r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i="1" dirty="0" smtClean="0"/>
              <a:t>Context</a:t>
            </a:r>
            <a:r>
              <a:rPr lang="en-US" sz="2400" i="1" dirty="0"/>
              <a:t>: Daniel Craig, in an interview, when asked if Phoebe </a:t>
            </a:r>
            <a:r>
              <a:rPr lang="en-US" sz="2400" i="1" dirty="0" smtClean="0"/>
              <a:t>Waller-Bridge 						was </a:t>
            </a:r>
            <a:r>
              <a:rPr lang="en-US" sz="2400" i="1" dirty="0"/>
              <a:t>a </a:t>
            </a:r>
            <a:r>
              <a:rPr lang="nb-NO" sz="2400" i="1" dirty="0"/>
              <a:t>“</a:t>
            </a:r>
            <a:r>
              <a:rPr lang="nb-NO" sz="2400" i="1" dirty="0" smtClean="0"/>
              <a:t>diversity hire</a:t>
            </a:r>
            <a:r>
              <a:rPr lang="nb-NO" sz="2400" i="1" dirty="0"/>
              <a:t>” for ‘Bond’:</a:t>
            </a:r>
          </a:p>
          <a:p>
            <a:pPr marL="457200" lvl="1" indent="0" defTabSz="180000">
              <a:spcBef>
                <a:spcPts val="0"/>
              </a:spcBef>
              <a:buNone/>
            </a:pPr>
            <a:r>
              <a:rPr lang="en-US" dirty="0" smtClean="0"/>
              <a:t>	Look</a:t>
            </a:r>
            <a:r>
              <a:rPr lang="en-US" dirty="0"/>
              <a:t>, we’re having a conversation about Phoebe’s gender here, which </a:t>
            </a:r>
            <a:r>
              <a:rPr lang="en-US" dirty="0" smtClean="0"/>
              <a:t>is 						</a:t>
            </a:r>
            <a:r>
              <a:rPr lang="en-US" dirty="0" smtClean="0">
                <a:solidFill>
                  <a:srgbClr val="C00000"/>
                </a:solidFill>
              </a:rPr>
              <a:t>fucking</a:t>
            </a:r>
            <a:r>
              <a:rPr lang="en-US" dirty="0" smtClean="0"/>
              <a:t> </a:t>
            </a:r>
            <a:r>
              <a:rPr lang="en-US" dirty="0"/>
              <a:t>ridiculous</a:t>
            </a:r>
            <a:r>
              <a:rPr lang="en-US" dirty="0" smtClean="0"/>
              <a:t>. She’s </a:t>
            </a:r>
            <a:r>
              <a:rPr lang="en-US" dirty="0"/>
              <a:t>a great writer. Why shouldn’t we get Phoebe onto </a:t>
            </a:r>
            <a:r>
              <a:rPr lang="en-US" dirty="0" smtClean="0"/>
              <a:t>				Bond</a:t>
            </a:r>
            <a:r>
              <a:rPr lang="en-US" dirty="0"/>
              <a:t>? (...) I know where </a:t>
            </a:r>
            <a:r>
              <a:rPr lang="en-US" dirty="0" smtClean="0"/>
              <a:t>you’re going</a:t>
            </a:r>
            <a:r>
              <a:rPr lang="en-US" dirty="0"/>
              <a:t>, but I don’t actually want to have that </a:t>
            </a:r>
            <a:r>
              <a:rPr lang="en-US" dirty="0" smtClean="0"/>
              <a:t>			conversation</a:t>
            </a:r>
            <a:r>
              <a:rPr lang="en-US" dirty="0"/>
              <a:t>. I know what you’re trying to do</a:t>
            </a:r>
            <a:r>
              <a:rPr lang="en-US" dirty="0" smtClean="0"/>
              <a:t>, but </a:t>
            </a:r>
            <a:r>
              <a:rPr lang="en-US" dirty="0"/>
              <a:t>it’s wrong. It’s absolutely </a:t>
            </a:r>
            <a:r>
              <a:rPr lang="en-US" dirty="0" smtClean="0"/>
              <a:t>			wrong</a:t>
            </a:r>
            <a:r>
              <a:rPr lang="en-US" dirty="0"/>
              <a:t>. She’s a </a:t>
            </a:r>
            <a:r>
              <a:rPr lang="en-US" dirty="0">
                <a:solidFill>
                  <a:srgbClr val="C00000"/>
                </a:solidFill>
              </a:rPr>
              <a:t>fucking</a:t>
            </a:r>
            <a:r>
              <a:rPr lang="en-US" dirty="0"/>
              <a:t> great writer. One of the best </a:t>
            </a:r>
            <a:r>
              <a:rPr lang="en-US" dirty="0" smtClean="0"/>
              <a:t>English writers </a:t>
            </a:r>
            <a:r>
              <a:rPr lang="en-US" dirty="0"/>
              <a:t>around. </a:t>
            </a:r>
          </a:p>
          <a:p>
            <a:pPr marL="457200" lvl="1" indent="0" defTabSz="180000">
              <a:spcBef>
                <a:spcPts val="0"/>
              </a:spcBef>
              <a:buNone/>
            </a:pPr>
            <a:r>
              <a:rPr lang="en-US" sz="1400" dirty="0"/>
              <a:t>	</a:t>
            </a:r>
            <a:r>
              <a:rPr lang="nb-NO" sz="1400" dirty="0" smtClean="0"/>
              <a:t>(</a:t>
            </a:r>
            <a:r>
              <a:rPr lang="nb-NO" sz="1400" dirty="0">
                <a:hlinkClick r:id="rId2"/>
              </a:rPr>
              <a:t>https://www.esquire.com/entertainment/movies/a29696991/daniel-craig-phoebe-waller-bridge-james-bond-diversity-hire</a:t>
            </a:r>
            <a:r>
              <a:rPr lang="nb-NO" sz="1400" dirty="0" smtClean="0">
                <a:hlinkClick r:id="rId2"/>
              </a:rPr>
              <a:t>/</a:t>
            </a:r>
            <a:r>
              <a:rPr lang="nb-NO" sz="1400" dirty="0" smtClean="0"/>
              <a:t>)</a:t>
            </a:r>
          </a:p>
          <a:p>
            <a:pPr marL="0" indent="0" defTabSz="180000">
              <a:buNone/>
            </a:pPr>
            <a:r>
              <a:rPr lang="en-US" sz="2400" dirty="0" smtClean="0"/>
              <a:t>(4)		</a:t>
            </a:r>
            <a:r>
              <a:rPr lang="en-US" sz="2400" i="1" dirty="0" smtClean="0"/>
              <a:t>Context: The speaker is </a:t>
            </a:r>
            <a:r>
              <a:rPr lang="en-US" sz="2400" i="1" dirty="0"/>
              <a:t>having </a:t>
            </a:r>
            <a:r>
              <a:rPr lang="en-US" sz="2400" i="1" dirty="0" smtClean="0"/>
              <a:t>a general </a:t>
            </a:r>
            <a:r>
              <a:rPr lang="en-US" sz="2400" i="1" dirty="0"/>
              <a:t>emotional </a:t>
            </a:r>
            <a:r>
              <a:rPr lang="en-US" sz="2400" i="1" dirty="0" smtClean="0"/>
              <a:t>breakdown.</a:t>
            </a:r>
            <a:r>
              <a:rPr lang="en-US" sz="2400" dirty="0" smtClean="0"/>
              <a:t>	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I </a:t>
            </a:r>
            <a:r>
              <a:rPr lang="en-US" sz="2400" dirty="0"/>
              <a:t>was a fucking great detective who loved her fucking job</a:t>
            </a:r>
            <a:r>
              <a:rPr lang="en-US" sz="2400" dirty="0" smtClean="0"/>
              <a:t>. 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</a:t>
            </a:r>
            <a:r>
              <a:rPr lang="nb-NO" sz="2400" dirty="0" smtClean="0"/>
              <a:t>(‘Dexter’, Showtime, S6E4)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31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A non-reaction-based gestural degree modifier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Like other strategies of meaning expression, performative-reaction-based degree modification is not channel/mode-specific:</a:t>
            </a:r>
          </a:p>
          <a:p>
            <a:pPr defTabSz="180000"/>
            <a:r>
              <a:rPr lang="en-US" sz="2400" dirty="0" smtClean="0"/>
              <a:t>We’ve seen its manifestation both for “words” and “non-words”</a:t>
            </a:r>
          </a:p>
          <a:p>
            <a:pPr defTabSz="180000"/>
            <a:r>
              <a:rPr lang="en-US" sz="2400" dirty="0" smtClean="0"/>
              <a:t>We can also have, e.g., gestural degree modifiers that are not reaction-based:</a:t>
            </a:r>
            <a:endParaRPr lang="en-US" sz="2400" dirty="0"/>
          </a:p>
          <a:p>
            <a:pPr marL="0" indent="0" defTabSz="180000">
              <a:buNone/>
            </a:pPr>
            <a:r>
              <a:rPr lang="en-US" sz="2400" dirty="0" smtClean="0"/>
              <a:t>(5)		That’s still not as dumb as the Apple Watch, but it’s dumb. Not [that 											dumb]_POINT, [but dumb]_LEVEL-GESTURE.</a:t>
            </a:r>
            <a:endParaRPr lang="en-US" sz="2400" dirty="0"/>
          </a:p>
        </p:txBody>
      </p:sp>
      <p:pic>
        <p:nvPicPr>
          <p:cNvPr id="4" name="dum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1" y="3832226"/>
            <a:ext cx="487679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A subtler example of negative affect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(6)		</a:t>
            </a:r>
            <a:r>
              <a:rPr lang="en-US" sz="2400" i="1" dirty="0" smtClean="0"/>
              <a:t>Context: The speaker is reading a line from the POV of a pre-teen.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Glenn sometimes acts like a wimp, but he’s more fun than 																	[parents]_PROSODIC-EYEROLL. </a:t>
            </a:r>
          </a:p>
          <a:p>
            <a:pPr marL="0" indent="0" defTabSz="180000">
              <a:buNone/>
            </a:pPr>
            <a:r>
              <a:rPr lang="en-US" sz="2600" dirty="0" smtClean="0"/>
              <a:t>				</a:t>
            </a:r>
            <a:endParaRPr lang="en-US" sz="2600" dirty="0"/>
          </a:p>
        </p:txBody>
      </p:sp>
      <p:pic>
        <p:nvPicPr>
          <p:cNvPr id="5" name="pare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189" y="2841315"/>
            <a:ext cx="487679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1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Intro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Performative</a:t>
            </a:r>
            <a:r>
              <a:rPr lang="en-US" sz="2400" dirty="0" smtClean="0"/>
              <a:t> expression of meaning: </a:t>
            </a:r>
          </a:p>
          <a:p>
            <a:r>
              <a:rPr lang="en-US" sz="2400" dirty="0" smtClean="0"/>
              <a:t>Intuitive difference, e.g., b/n expressing one’s feelings vs. talking about them:</a:t>
            </a:r>
          </a:p>
          <a:p>
            <a:pPr marL="0" indent="0" defTabSz="182880">
              <a:buNone/>
            </a:pPr>
            <a:r>
              <a:rPr lang="en-US" sz="2400" dirty="0" smtClean="0"/>
              <a:t>(1)</a:t>
            </a:r>
            <a:r>
              <a:rPr lang="en-US" sz="2400" dirty="0" smtClean="0"/>
              <a:t>		Damn! / Fuck! / Ouch! / </a:t>
            </a:r>
            <a:r>
              <a:rPr lang="en-US" sz="2400" dirty="0" err="1" smtClean="0"/>
              <a:t>Eww</a:t>
            </a:r>
            <a:r>
              <a:rPr lang="en-US" sz="2400" dirty="0" smtClean="0"/>
              <a:t>! / Etc.</a:t>
            </a:r>
          </a:p>
          <a:p>
            <a:pPr marL="0" indent="0" defTabSz="182880">
              <a:buNone/>
            </a:pPr>
            <a:r>
              <a:rPr lang="en-US" sz="2400" dirty="0" smtClean="0"/>
              <a:t>(2)</a:t>
            </a:r>
            <a:r>
              <a:rPr lang="en-US" sz="2400" dirty="0" smtClean="0"/>
              <a:t>		I am {angry / frustrated / in pain / disgusted / etc.}.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speaker achieves their expressive </a:t>
            </a:r>
            <a:r>
              <a:rPr lang="en-US" sz="2400" dirty="0" smtClean="0"/>
              <a:t>goal (e.g., letting out their feelings) by virtue of performing a certain act (e.g., producing a certain linguistic form) and can’t </a:t>
            </a:r>
            <a:r>
              <a:rPr lang="en-US" sz="2400" dirty="0"/>
              <a:t>do so w/o </a:t>
            </a:r>
            <a:r>
              <a:rPr lang="en-US" sz="2400" dirty="0" smtClean="0"/>
              <a:t>performing this act</a:t>
            </a:r>
          </a:p>
          <a:p>
            <a:pPr lvl="1"/>
            <a:r>
              <a:rPr lang="en-US" sz="2000" dirty="0" smtClean="0"/>
              <a:t>E.g., if you want to let out your frustration by swearing, you have to actually swear; if you want to build rapport w/addressee by using rising intonation on declaratives, you have to actually use it; etc.</a:t>
            </a:r>
          </a:p>
        </p:txBody>
      </p:sp>
    </p:spTree>
    <p:extLst>
      <p:ext uri="{BB962C8B-B14F-4D97-AF65-F5344CB8AC3E}">
        <p14:creationId xmlns:p14="http://schemas.microsoft.com/office/powerpoint/2010/main" val="324136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Intro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Structure of this talk:</a:t>
            </a:r>
          </a:p>
          <a:p>
            <a:pPr defTabSz="180000"/>
            <a:r>
              <a:rPr lang="en-US" sz="2400" dirty="0" smtClean="0"/>
              <a:t>Architectural differences b/n performatively expressed meaning and truth-conditional meaning: ellipsis/anaphora</a:t>
            </a:r>
            <a:r>
              <a:rPr lang="en-US" sz="2400" dirty="0" smtClean="0"/>
              <a:t>	</a:t>
            </a:r>
            <a:r>
              <a:rPr lang="en-US" sz="2400" dirty="0" smtClean="0"/>
              <a:t>; compositionality </a:t>
            </a:r>
          </a:p>
          <a:p>
            <a:pPr defTabSz="180000"/>
            <a:r>
              <a:rPr lang="en-US" sz="2400" dirty="0" smtClean="0"/>
              <a:t>Implications of these differences for how we should model performatively expressed meaning</a:t>
            </a:r>
          </a:p>
          <a:p>
            <a:pPr defTabSz="180000"/>
            <a:r>
              <a:rPr lang="en-US" sz="2400" dirty="0" smtClean="0"/>
              <a:t>Going from performative expression of meaning to demonstrations of such expression within truth-conditional content (“from performatives to performances”) </a:t>
            </a:r>
            <a:endParaRPr lang="en-US" sz="2400" dirty="0" smtClean="0"/>
          </a:p>
          <a:p>
            <a:pPr defTabSz="180000"/>
            <a:r>
              <a:rPr lang="en-US" sz="2400" dirty="0" smtClean="0"/>
              <a:t>Concluding remarks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2333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compositionality</a:t>
            </a:r>
          </a:p>
          <a:p>
            <a:pPr marL="0" indent="0">
              <a:buNone/>
            </a:pPr>
            <a:r>
              <a:rPr lang="en-US" sz="2400" dirty="0"/>
              <a:t>Modeling of performative content</a:t>
            </a:r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76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ellipsis/anaphora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Performative </a:t>
            </a:r>
            <a:r>
              <a:rPr lang="en-US" sz="2400" dirty="0"/>
              <a:t>content (i.e., content that get expressed performatively) </a:t>
            </a:r>
            <a:r>
              <a:rPr lang="en-US" sz="2400" dirty="0" smtClean="0"/>
              <a:t>is lost during ellipsis/anaphora resolution, as </a:t>
            </a:r>
            <a:r>
              <a:rPr lang="en-US" sz="2400" dirty="0" smtClean="0"/>
              <a:t>these phenomena rely </a:t>
            </a:r>
            <a:r>
              <a:rPr lang="en-US" sz="2400" dirty="0" smtClean="0"/>
              <a:t>on not saying the thing. E.g.:</a:t>
            </a:r>
          </a:p>
          <a:p>
            <a:pPr marL="0" indent="0" defTabSz="182880">
              <a:buNone/>
            </a:pPr>
            <a:r>
              <a:rPr lang="en-US" sz="2400" dirty="0" smtClean="0"/>
              <a:t>(3)</a:t>
            </a:r>
            <a:r>
              <a:rPr lang="en-US" sz="2400" dirty="0" smtClean="0"/>
              <a:t>		A:	Did </a:t>
            </a:r>
            <a:r>
              <a:rPr lang="en-US" sz="2400" dirty="0"/>
              <a:t>you bring a fucking gun to my </a:t>
            </a:r>
            <a:r>
              <a:rPr lang="en-US" sz="2400" dirty="0" smtClean="0"/>
              <a:t>house?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B:	No</a:t>
            </a:r>
            <a:r>
              <a:rPr lang="en-US" sz="2400" dirty="0"/>
              <a:t>, I didn't. / Yes, I did. / Yes, I did so. / Yes, I brought one</a:t>
            </a:r>
            <a:r>
              <a:rPr lang="en-US" sz="2400" dirty="0" smtClean="0"/>
              <a:t>. 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</a:t>
            </a:r>
            <a:r>
              <a:rPr lang="en-US" sz="2400" dirty="0" smtClean="0"/>
              <a:t>(i)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sz="2400" dirty="0" smtClean="0">
                <a:ea typeface="Segoe UI Symbol" panose="020B0502040204020203" pitchFamily="34" charset="0"/>
              </a:rPr>
              <a:t> </a:t>
            </a:r>
            <a:r>
              <a:rPr lang="en-US" sz="2400" dirty="0" smtClean="0"/>
              <a:t>A </a:t>
            </a:r>
            <a:r>
              <a:rPr lang="en-US" sz="2400" dirty="0"/>
              <a:t>is experiencing strong emotions. </a:t>
            </a:r>
            <a:r>
              <a:rPr lang="en-US" sz="2400" dirty="0" smtClean="0"/>
              <a:t>(ii)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↛</a:t>
            </a:r>
            <a:r>
              <a:rPr lang="en-US" sz="2400" dirty="0" smtClean="0"/>
              <a:t> </a:t>
            </a:r>
            <a:r>
              <a:rPr lang="en-US" sz="2400" dirty="0" smtClean="0"/>
              <a:t>B </a:t>
            </a:r>
            <a:r>
              <a:rPr lang="en-US" sz="2400" dirty="0"/>
              <a:t>is experiencing </a:t>
            </a:r>
            <a:r>
              <a:rPr lang="en-US" sz="2400" dirty="0" smtClean="0"/>
              <a:t>strong 									emotions</a:t>
            </a:r>
            <a:r>
              <a:rPr lang="en-US" sz="2400" dirty="0"/>
              <a:t>.  </a:t>
            </a:r>
            <a:endParaRPr lang="en-US" sz="2400" dirty="0" smtClean="0"/>
          </a:p>
          <a:p>
            <a:pPr marL="0" indent="0" defTabSz="182880">
              <a:buNone/>
            </a:pPr>
            <a:r>
              <a:rPr lang="en-US" sz="2400" dirty="0" smtClean="0"/>
              <a:t>Cf., e.g., for presuppositions of items like </a:t>
            </a:r>
            <a:r>
              <a:rPr lang="en-US" sz="2400" i="1" dirty="0" smtClean="0"/>
              <a:t>stop </a:t>
            </a:r>
            <a:r>
              <a:rPr lang="en-US" sz="2400" dirty="0" smtClean="0"/>
              <a:t>or </a:t>
            </a:r>
            <a:r>
              <a:rPr lang="en-US" sz="2400" i="1" dirty="0" smtClean="0"/>
              <a:t>regret</a:t>
            </a:r>
            <a:r>
              <a:rPr lang="en-US" sz="2400" dirty="0" smtClean="0"/>
              <a:t>:</a:t>
            </a:r>
          </a:p>
          <a:p>
            <a:pPr marL="0" indent="0" defTabSz="182880">
              <a:buNone/>
            </a:pPr>
            <a:r>
              <a:rPr lang="en-US" sz="2400" dirty="0" smtClean="0"/>
              <a:t>(4)		a.	Pam </a:t>
            </a:r>
            <a:r>
              <a:rPr lang="en-US" sz="2400" dirty="0"/>
              <a:t>stopped smoking, {but Kim didn’t / and Kim did, too / and so </a:t>
            </a:r>
            <a:r>
              <a:rPr lang="en-US" sz="2400" dirty="0" smtClean="0"/>
              <a:t>did Kim}.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	(i) → Pam </a:t>
            </a:r>
            <a:r>
              <a:rPr lang="en-US" sz="2400" dirty="0"/>
              <a:t>used to </a:t>
            </a:r>
            <a:r>
              <a:rPr lang="en-US" sz="2400" dirty="0" smtClean="0"/>
              <a:t>smoke. (ii) → </a:t>
            </a:r>
            <a:r>
              <a:rPr lang="en-US" sz="2400" dirty="0"/>
              <a:t>Kim used to </a:t>
            </a:r>
            <a:r>
              <a:rPr lang="en-US" sz="2400" dirty="0" smtClean="0"/>
              <a:t>smoke.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/>
              <a:t>		b.	</a:t>
            </a:r>
            <a:r>
              <a:rPr lang="en-US" sz="2400" dirty="0" smtClean="0"/>
              <a:t>Bo </a:t>
            </a:r>
            <a:r>
              <a:rPr lang="en-US" sz="2400" dirty="0"/>
              <a:t>regrets leaving, {but </a:t>
            </a:r>
            <a:r>
              <a:rPr lang="en-US" sz="2400" dirty="0" smtClean="0"/>
              <a:t>Jo </a:t>
            </a:r>
            <a:r>
              <a:rPr lang="en-US" sz="2400" dirty="0"/>
              <a:t>doesn’t / and </a:t>
            </a:r>
            <a:r>
              <a:rPr lang="en-US" sz="2400" dirty="0" smtClean="0"/>
              <a:t>Jo </a:t>
            </a:r>
            <a:r>
              <a:rPr lang="en-US" sz="2400" dirty="0"/>
              <a:t>does, too / and </a:t>
            </a:r>
            <a:r>
              <a:rPr lang="en-US" sz="2400" dirty="0" smtClean="0"/>
              <a:t>so does Jo}.</a:t>
            </a:r>
            <a:endParaRPr lang="en-US" sz="2400" dirty="0"/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	(</a:t>
            </a:r>
            <a:r>
              <a:rPr lang="en-US" sz="2400" dirty="0"/>
              <a:t>i) → </a:t>
            </a:r>
            <a:r>
              <a:rPr lang="en-US" sz="2400" dirty="0" smtClean="0"/>
              <a:t>Bo </a:t>
            </a:r>
            <a:r>
              <a:rPr lang="en-US" sz="2400" dirty="0"/>
              <a:t>left. (ii) → </a:t>
            </a:r>
            <a:r>
              <a:rPr lang="en-US" sz="2400" dirty="0" smtClean="0"/>
              <a:t>Jo </a:t>
            </a:r>
            <a:r>
              <a:rPr lang="en-US" sz="2400" dirty="0"/>
              <a:t>left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83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ellipsis/anaphora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2880">
              <a:buNone/>
            </a:pPr>
            <a:r>
              <a:rPr lang="en-US" sz="2400" dirty="0" smtClean="0"/>
              <a:t>Note </a:t>
            </a:r>
            <a:r>
              <a:rPr lang="en-US" sz="2400" dirty="0" smtClean="0"/>
              <a:t>of caution: if a meaning effect is purely performative, it necessarily gets lost during ellipsis/anaphora resolution; the reverse isn’t true: some truth-conditional content can be ignored during ellipsis/anaphora resolution, as </a:t>
            </a:r>
            <a:r>
              <a:rPr lang="en-US" sz="2400" dirty="0" smtClean="0"/>
              <a:t>well, so </a:t>
            </a:r>
            <a:r>
              <a:rPr lang="en-US" sz="2400" dirty="0" smtClean="0"/>
              <a:t>the entailment only goes in one </a:t>
            </a:r>
            <a:r>
              <a:rPr lang="en-US" sz="2400" dirty="0" smtClean="0"/>
              <a:t>direction</a:t>
            </a:r>
            <a:r>
              <a:rPr lang="en-US" sz="2400" dirty="0"/>
              <a:t>. </a:t>
            </a:r>
            <a:endParaRPr lang="en-US" sz="2400" dirty="0" smtClean="0"/>
          </a:p>
          <a:p>
            <a:pPr marL="0" indent="0" defTabSz="182880">
              <a:buNone/>
            </a:pPr>
            <a:r>
              <a:rPr lang="en-US" sz="2400" dirty="0" smtClean="0"/>
              <a:t>E.g</a:t>
            </a:r>
            <a:r>
              <a:rPr lang="en-US" sz="2400" dirty="0"/>
              <a:t>., </a:t>
            </a:r>
            <a:r>
              <a:rPr lang="en-US" sz="2400" dirty="0" smtClean="0"/>
              <a:t>truth-conditional, but non-restricting modifiers (see </a:t>
            </a:r>
            <a:r>
              <a:rPr lang="en-US" sz="2400" dirty="0"/>
              <a:t>Esipova 2019, Sailor &amp; </a:t>
            </a:r>
            <a:r>
              <a:rPr lang="en-US" sz="2400" dirty="0" err="1"/>
              <a:t>Colasanti</a:t>
            </a:r>
            <a:r>
              <a:rPr lang="en-US" sz="2400" dirty="0"/>
              <a:t> 2020</a:t>
            </a:r>
            <a:r>
              <a:rPr lang="en-US" sz="2400" dirty="0" smtClean="0"/>
              <a:t>):</a:t>
            </a:r>
          </a:p>
          <a:p>
            <a:pPr marL="0" indent="0" defTabSz="182880">
              <a:buNone/>
            </a:pPr>
            <a:r>
              <a:rPr lang="en-US" sz="2400" dirty="0" smtClean="0"/>
              <a:t>(5)		</a:t>
            </a:r>
            <a:r>
              <a:rPr lang="en-US" sz="2400" i="1" dirty="0" smtClean="0"/>
              <a:t>Context</a:t>
            </a:r>
            <a:r>
              <a:rPr lang="en-US" sz="2400" i="1" dirty="0"/>
              <a:t>: A loves all scotch; they are in a bar with B.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A:	Could </a:t>
            </a:r>
            <a:r>
              <a:rPr lang="en-US" sz="2400" dirty="0"/>
              <a:t>you get me another delicious shot of Laphroaig?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B:	OK</a:t>
            </a:r>
            <a:r>
              <a:rPr lang="en-US" sz="2400" dirty="0"/>
              <a:t>, I {will / will do so / will get you one}. (I don’t know </a:t>
            </a:r>
            <a:r>
              <a:rPr lang="en-US" sz="2400" dirty="0" smtClean="0"/>
              <a:t>how you </a:t>
            </a:r>
            <a:r>
              <a:rPr lang="en-US" sz="2400" dirty="0"/>
              <a:t>drink this </a:t>
            </a:r>
            <a:r>
              <a:rPr lang="en-US" sz="2400" dirty="0" smtClean="0"/>
              <a:t>							stuff</a:t>
            </a:r>
            <a:r>
              <a:rPr lang="en-US" sz="2400" dirty="0"/>
              <a:t>, it’s disgusting</a:t>
            </a:r>
            <a:r>
              <a:rPr lang="en-US" sz="2400" dirty="0" smtClean="0"/>
              <a:t>.)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	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↛ </a:t>
            </a:r>
            <a:r>
              <a:rPr lang="en-US" sz="2400" dirty="0" smtClean="0"/>
              <a:t>B </a:t>
            </a:r>
            <a:r>
              <a:rPr lang="en-US" sz="2400" dirty="0"/>
              <a:t>considers all (or any) shots of Laphroaig delicious</a:t>
            </a:r>
            <a:r>
              <a:rPr lang="en-US" sz="2400" dirty="0" smtClean="0"/>
              <a:t>.</a:t>
            </a:r>
            <a:endParaRPr lang="en-US" sz="2400" dirty="0"/>
          </a:p>
          <a:p>
            <a:pPr marL="0" indent="0" defTabSz="18288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27949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ellipsis/anaphora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7566498" cy="4486274"/>
          </a:xfrm>
        </p:spPr>
        <p:txBody>
          <a:bodyPr>
            <a:normAutofit lnSpcReduction="10000"/>
          </a:bodyPr>
          <a:lstStyle/>
          <a:p>
            <a:pPr marL="0" indent="0" defTabSz="182880">
              <a:buNone/>
            </a:pPr>
            <a:r>
              <a:rPr lang="en-US" sz="2400" dirty="0" smtClean="0"/>
              <a:t>See </a:t>
            </a:r>
            <a:r>
              <a:rPr lang="en-US" sz="2400" dirty="0" smtClean="0"/>
              <a:t>also Esipova </a:t>
            </a:r>
            <a:r>
              <a:rPr lang="en-US" sz="2400" dirty="0" smtClean="0"/>
              <a:t>2022 for experimental data on </a:t>
            </a:r>
            <a:r>
              <a:rPr lang="en-US" sz="2400" dirty="0" smtClean="0"/>
              <a:t>the prejudice component of slurs under </a:t>
            </a:r>
            <a:r>
              <a:rPr lang="en-US" sz="2400" dirty="0" smtClean="0"/>
              <a:t>ellipsis/anaphora, </a:t>
            </a:r>
            <a:r>
              <a:rPr lang="en-US" sz="2400" dirty="0" smtClean="0"/>
              <a:t>suggesting that it is partially, but not fully </a:t>
            </a:r>
            <a:r>
              <a:rPr lang="en-US" sz="2400" dirty="0" smtClean="0"/>
              <a:t>performative:</a:t>
            </a:r>
          </a:p>
          <a:p>
            <a:pPr marL="0" indent="0" defTabSz="182880">
              <a:buNone/>
            </a:pPr>
            <a:r>
              <a:rPr lang="en-US" sz="2400" dirty="0" smtClean="0"/>
              <a:t>(6)		</a:t>
            </a:r>
            <a:r>
              <a:rPr lang="en-US" sz="2400" i="1" dirty="0" smtClean="0"/>
              <a:t>Context: We are </a:t>
            </a:r>
            <a:r>
              <a:rPr lang="en-US" sz="2400" i="1" dirty="0"/>
              <a:t>in a fictional universe where humans </a:t>
            </a:r>
            <a:r>
              <a:rPr lang="en-US" sz="2400" i="1" dirty="0" smtClean="0"/>
              <a:t>				co-exist with centaurs, dwarves</a:t>
            </a:r>
            <a:r>
              <a:rPr lang="en-US" sz="2400" i="1" dirty="0"/>
              <a:t>, elves, orcs, etc. </a:t>
            </a:r>
            <a:r>
              <a:rPr lang="en-US" sz="2400" i="1" dirty="0" smtClean="0"/>
              <a:t>The 					exchange happens in </a:t>
            </a:r>
            <a:r>
              <a:rPr lang="en-US" sz="2400" i="1" dirty="0"/>
              <a:t>the context of </a:t>
            </a:r>
            <a:r>
              <a:rPr lang="en-US" sz="2400" i="1" dirty="0" smtClean="0"/>
              <a:t>a criminal 									investigation. ‘</a:t>
            </a:r>
            <a:r>
              <a:rPr lang="en-US" sz="2400" i="1" dirty="0" err="1"/>
              <a:t>Tusky</a:t>
            </a:r>
            <a:r>
              <a:rPr lang="en-US" sz="2400" i="1" dirty="0"/>
              <a:t>’ is a slur for orcs.</a:t>
            </a:r>
          </a:p>
          <a:p>
            <a:pPr marL="0" indent="0" defTabSz="182880">
              <a:buNone/>
            </a:pPr>
            <a:r>
              <a:rPr lang="en-US" sz="2400" dirty="0" smtClean="0"/>
              <a:t>			Detective</a:t>
            </a:r>
            <a:r>
              <a:rPr lang="en-US" sz="2400" dirty="0"/>
              <a:t>: Did you see a </a:t>
            </a:r>
            <a:r>
              <a:rPr lang="en-US" sz="2400" dirty="0" err="1"/>
              <a:t>tusky</a:t>
            </a:r>
            <a:r>
              <a:rPr lang="en-US" sz="2400" dirty="0"/>
              <a:t>?</a:t>
            </a:r>
          </a:p>
          <a:p>
            <a:pPr marL="0" indent="0" defTabSz="182880">
              <a:buNone/>
            </a:pPr>
            <a:r>
              <a:rPr lang="en-US" sz="2400" dirty="0" smtClean="0"/>
              <a:t>			Witness</a:t>
            </a:r>
            <a:r>
              <a:rPr lang="en-US" sz="2400" dirty="0"/>
              <a:t>: Yes. (‘Bare’) / Yes, I did. (‘VPE’) / Yes, I saw </a:t>
            </a:r>
            <a:r>
              <a:rPr lang="en-US" sz="2400" dirty="0" smtClean="0"/>
              <a:t>						one</a:t>
            </a:r>
            <a:r>
              <a:rPr lang="en-US" sz="2400" dirty="0"/>
              <a:t>. (‘One’) </a:t>
            </a:r>
            <a:r>
              <a:rPr lang="en-US" sz="2400" dirty="0" smtClean="0"/>
              <a:t>/ Yes</a:t>
            </a:r>
            <a:r>
              <a:rPr lang="en-US" sz="2400" dirty="0"/>
              <a:t>, I saw </a:t>
            </a:r>
            <a:r>
              <a:rPr lang="en-US" sz="2400" dirty="0" smtClean="0"/>
              <a:t>a </a:t>
            </a:r>
            <a:r>
              <a:rPr lang="en-US" sz="2400" dirty="0" err="1" smtClean="0"/>
              <a:t>tusky</a:t>
            </a:r>
            <a:r>
              <a:rPr lang="en-US" sz="2400" dirty="0"/>
              <a:t>. (‘Slur’) / Yes, I saw an </a:t>
            </a:r>
            <a:r>
              <a:rPr lang="en-US" sz="2400" dirty="0" smtClean="0"/>
              <a:t>				orc</a:t>
            </a:r>
            <a:r>
              <a:rPr lang="en-US" sz="2400" dirty="0"/>
              <a:t>. (‘</a:t>
            </a:r>
            <a:r>
              <a:rPr lang="en-US" sz="2400" dirty="0" err="1"/>
              <a:t>Nonslur</a:t>
            </a:r>
            <a:r>
              <a:rPr lang="en-US" sz="2400" dirty="0" smtClean="0"/>
              <a:t>’)</a:t>
            </a:r>
          </a:p>
          <a:p>
            <a:pPr marL="0" indent="0" defTabSz="182880">
              <a:buNone/>
            </a:pPr>
            <a:r>
              <a:rPr lang="en-US" sz="2400" i="1" dirty="0" smtClean="0"/>
              <a:t>			Question</a:t>
            </a:r>
            <a:r>
              <a:rPr lang="en-US" sz="2400" i="1" dirty="0"/>
              <a:t>: How likely do you think that this witness is </a:t>
            </a:r>
            <a:r>
              <a:rPr lang="en-US" sz="2400" i="1" dirty="0" smtClean="0"/>
              <a:t>					prejudiced </a:t>
            </a:r>
            <a:r>
              <a:rPr lang="en-US" sz="2400" i="1" dirty="0"/>
              <a:t>against orcs?</a:t>
            </a:r>
          </a:p>
          <a:p>
            <a:pPr marL="0" indent="0" defTabSz="182880">
              <a:buNone/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698" y="2105022"/>
            <a:ext cx="32004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grey hyperlink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F7F7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A1D2CB9-5E25-0148-A264-6DDC496856F7}">
  <we:reference id="wa104380121" version="2.0.0.0" store="en-US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72904</TotalTime>
  <Words>4260</Words>
  <Application>Microsoft Office PowerPoint</Application>
  <PresentationFormat>Widescreen</PresentationFormat>
  <Paragraphs>244</Paragraphs>
  <Slides>37</Slides>
  <Notes>0</Notes>
  <HiddenSlides>4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Segoe UI Symbol</vt:lpstr>
      <vt:lpstr>Wingdings</vt:lpstr>
      <vt:lpstr>Office Theme</vt:lpstr>
      <vt:lpstr>Performative expression of meaning  and the architecture of grammar</vt:lpstr>
      <vt:lpstr>PowerPoint Presentation</vt:lpstr>
      <vt:lpstr>PowerPoint Presentation</vt:lpstr>
      <vt:lpstr>Intro</vt:lpstr>
      <vt:lpstr>Intro</vt:lpstr>
      <vt:lpstr>PowerPoint Presentation</vt:lpstr>
      <vt:lpstr>Performative content and ellipsis/anaphora</vt:lpstr>
      <vt:lpstr>Performative content and ellipsis/anaphora</vt:lpstr>
      <vt:lpstr>Performative content and ellipsis/anaphora</vt:lpstr>
      <vt:lpstr>PowerPoint Presentation</vt:lpstr>
      <vt:lpstr>Performative content and compositionality</vt:lpstr>
      <vt:lpstr>Performative content and compositionality</vt:lpstr>
      <vt:lpstr>Performative content and compositionality</vt:lpstr>
      <vt:lpstr>PowerPoint Presentation</vt:lpstr>
      <vt:lpstr>Modeling of performative content</vt:lpstr>
      <vt:lpstr>PowerPoint Presentation</vt:lpstr>
      <vt:lpstr>From performatives to performances</vt:lpstr>
      <vt:lpstr>From performatives to performances</vt:lpstr>
      <vt:lpstr>From performatives to performances: degree modifiers</vt:lpstr>
      <vt:lpstr>From performatives to performances: degree modifiers</vt:lpstr>
      <vt:lpstr>From performatives to performances: degree modifiers</vt:lpstr>
      <vt:lpstr>From performatives to performances: degree modifiers</vt:lpstr>
      <vt:lpstr>From performatives to performances: more on OO </vt:lpstr>
      <vt:lpstr>From performatives to performances: more on OO </vt:lpstr>
      <vt:lpstr>From performatives to performances: negative affect </vt:lpstr>
      <vt:lpstr>From performatives to performances: negative affect </vt:lpstr>
      <vt:lpstr>From performatives to performances: interjections </vt:lpstr>
      <vt:lpstr>From performatives to performances: rituals</vt:lpstr>
      <vt:lpstr>PowerPoint Presentation</vt:lpstr>
      <vt:lpstr>Outro</vt:lpstr>
      <vt:lpstr>References</vt:lpstr>
      <vt:lpstr>References</vt:lpstr>
      <vt:lpstr>Video sources</vt:lpstr>
      <vt:lpstr>Note on performativity and depiction</vt:lpstr>
      <vt:lpstr>More on expressive degree modifiers</vt:lpstr>
      <vt:lpstr>A non-reaction-based gestural degree modifier</vt:lpstr>
      <vt:lpstr>A subtler example of negative affect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 Language Linguistics</dc:title>
  <dc:creator>Masha Esipova</dc:creator>
  <cp:lastModifiedBy>Mariia Esipova</cp:lastModifiedBy>
  <cp:revision>820</cp:revision>
  <dcterms:created xsi:type="dcterms:W3CDTF">2018-06-16T14:12:39Z</dcterms:created>
  <dcterms:modified xsi:type="dcterms:W3CDTF">2022-03-09T09:38:25Z</dcterms:modified>
</cp:coreProperties>
</file>