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324" r:id="rId3"/>
    <p:sldId id="511" r:id="rId4"/>
    <p:sldId id="553" r:id="rId5"/>
    <p:sldId id="597" r:id="rId6"/>
    <p:sldId id="593" r:id="rId7"/>
    <p:sldId id="580" r:id="rId8"/>
    <p:sldId id="596" r:id="rId9"/>
    <p:sldId id="598" r:id="rId10"/>
    <p:sldId id="559" r:id="rId11"/>
    <p:sldId id="581" r:id="rId12"/>
    <p:sldId id="599" r:id="rId13"/>
    <p:sldId id="582" r:id="rId14"/>
    <p:sldId id="585" r:id="rId15"/>
    <p:sldId id="586" r:id="rId16"/>
    <p:sldId id="583" r:id="rId17"/>
    <p:sldId id="584" r:id="rId18"/>
    <p:sldId id="601" r:id="rId19"/>
    <p:sldId id="602" r:id="rId20"/>
    <p:sldId id="560" r:id="rId21"/>
    <p:sldId id="557" r:id="rId22"/>
    <p:sldId id="604" r:id="rId23"/>
    <p:sldId id="605" r:id="rId24"/>
    <p:sldId id="608" r:id="rId25"/>
    <p:sldId id="603" r:id="rId26"/>
    <p:sldId id="611" r:id="rId27"/>
    <p:sldId id="609" r:id="rId28"/>
    <p:sldId id="612" r:id="rId29"/>
    <p:sldId id="614" r:id="rId30"/>
    <p:sldId id="613" r:id="rId31"/>
    <p:sldId id="616" r:id="rId32"/>
    <p:sldId id="615" r:id="rId33"/>
    <p:sldId id="588" r:id="rId34"/>
    <p:sldId id="561" r:id="rId35"/>
    <p:sldId id="355" r:id="rId36"/>
    <p:sldId id="544" r:id="rId37"/>
    <p:sldId id="61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86E1AF-A120-4D8A-B848-DF196F946976}">
          <p14:sldIdLst>
            <p14:sldId id="286"/>
            <p14:sldId id="324"/>
          </p14:sldIdLst>
        </p14:section>
        <p14:section name="Intro" id="{880AAE83-F071-4449-9141-732FEF91B113}">
          <p14:sldIdLst>
            <p14:sldId id="511"/>
            <p14:sldId id="553"/>
            <p14:sldId id="597"/>
          </p14:sldIdLst>
        </p14:section>
        <p14:section name="TC vs. NTC affective meaning" id="{E41A8A28-0D4D-4C59-8A2B-ED7C121C8AE2}">
          <p14:sldIdLst>
            <p14:sldId id="593"/>
            <p14:sldId id="580"/>
            <p14:sldId id="596"/>
            <p14:sldId id="598"/>
          </p14:sldIdLst>
        </p14:section>
        <p14:section name="TC vs. NTC affective meaning in the architecture of grammar" id="{6AC7A0A5-22F7-47CC-B4AE-31185695B2BA}">
          <p14:sldIdLst>
            <p14:sldId id="559"/>
            <p14:sldId id="581"/>
            <p14:sldId id="599"/>
            <p14:sldId id="582"/>
            <p14:sldId id="585"/>
            <p14:sldId id="586"/>
            <p14:sldId id="583"/>
            <p14:sldId id="584"/>
            <p14:sldId id="601"/>
            <p14:sldId id="602"/>
          </p14:sldIdLst>
        </p14:section>
        <p14:section name="TC and NTC meanings expressed through secondary channels" id="{74F03768-684D-4939-BA25-3008C50B0D92}">
          <p14:sldIdLst>
            <p14:sldId id="560"/>
            <p14:sldId id="557"/>
            <p14:sldId id="604"/>
            <p14:sldId id="605"/>
            <p14:sldId id="608"/>
            <p14:sldId id="603"/>
            <p14:sldId id="611"/>
            <p14:sldId id="609"/>
            <p14:sldId id="612"/>
            <p14:sldId id="614"/>
            <p14:sldId id="613"/>
            <p14:sldId id="616"/>
            <p14:sldId id="615"/>
            <p14:sldId id="588"/>
          </p14:sldIdLst>
        </p14:section>
        <p14:section name="Outro" id="{CF72C0FD-CFA4-F64F-9EEB-EBF071A8AC3D}">
          <p14:sldIdLst>
            <p14:sldId id="561"/>
            <p14:sldId id="355"/>
          </p14:sldIdLst>
        </p14:section>
        <p14:section name="References" id="{DB446B7D-8C9B-4541-966A-2C24092352FA}">
          <p14:sldIdLst>
            <p14:sldId id="544"/>
            <p14:sldId id="61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ha Esipova" initials="ME" lastIdx="1" clrIdx="0">
    <p:extLst>
      <p:ext uri="{19B8F6BF-5375-455C-9EA6-DF929625EA0E}">
        <p15:presenceInfo xmlns:p15="http://schemas.microsoft.com/office/powerpoint/2012/main" userId="S::mesipova@princeton.edu::9540ce15-ef9a-4d98-a077-4af5c3496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1" autoAdjust="0"/>
    <p:restoredTop sz="94660"/>
  </p:normalViewPr>
  <p:slideViewPr>
    <p:cSldViewPr snapToGrid="0">
      <p:cViewPr varScale="1">
        <p:scale>
          <a:sx n="127" d="100"/>
          <a:sy n="127" d="100"/>
        </p:scale>
        <p:origin x="293" y="82"/>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387973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93557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117237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28897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385694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248081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99931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373290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1446484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313602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F80739-852B-4838-A11E-B17C0B3609A2}" type="datetimeFigureOut">
              <a:rPr lang="en-US" smtClean="0"/>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C2E1A8-F9E5-40EC-91A8-1269AD871732}" type="slidenum">
              <a:rPr lang="en-US" smtClean="0"/>
              <a:t>‹#›</a:t>
            </a:fld>
            <a:endParaRPr lang="en-US" dirty="0"/>
          </a:p>
        </p:txBody>
      </p:sp>
    </p:spTree>
    <p:extLst>
      <p:ext uri="{BB962C8B-B14F-4D97-AF65-F5344CB8AC3E}">
        <p14:creationId xmlns:p14="http://schemas.microsoft.com/office/powerpoint/2010/main" val="315334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80739-852B-4838-A11E-B17C0B3609A2}" type="datetimeFigureOut">
              <a:rPr lang="en-US" smtClean="0"/>
              <a:t>3/24/2021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2E1A8-F9E5-40EC-91A8-1269AD871732}" type="slidenum">
              <a:rPr lang="en-US" smtClean="0"/>
              <a:t>‹#›</a:t>
            </a:fld>
            <a:endParaRPr lang="en-US" dirty="0"/>
          </a:p>
        </p:txBody>
      </p:sp>
    </p:spTree>
    <p:extLst>
      <p:ext uri="{BB962C8B-B14F-4D97-AF65-F5344CB8AC3E}">
        <p14:creationId xmlns:p14="http://schemas.microsoft.com/office/powerpoint/2010/main" val="82697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esquire.com/entertainment/movies/a29696991/daniel-craig-phoebe-waller-bridge-james-bond-diversity-hir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515/TL.2007.011" TargetMode="External"/><Relationship Id="rId3" Type="http://schemas.openxmlformats.org/officeDocument/2006/relationships/hyperlink" Target="https://ling.auf.net/lingbuzz/004676" TargetMode="External"/><Relationship Id="rId7" Type="http://schemas.openxmlformats.org/officeDocument/2006/relationships/hyperlink" Target="https://doi.org/10.1093/acprof:oso/9780199273829.001.0001" TargetMode="External"/><Relationship Id="rId2" Type="http://schemas.openxmlformats.org/officeDocument/2006/relationships/hyperlink" Target="https://doi.org/10.3765/plsa.v4i1.4462" TargetMode="External"/><Relationship Id="rId1" Type="http://schemas.openxmlformats.org/officeDocument/2006/relationships/slideLayout" Target="../slideLayouts/slideLayout2.xml"/><Relationship Id="rId6" Type="http://schemas.openxmlformats.org/officeDocument/2006/relationships/hyperlink" Target="https://www.vice.com/en_us/article/jpyajg/the-clap-and-the-clap-back-how-twitter-erased-black-culture-froman-emoji" TargetMode="External"/><Relationship Id="rId11" Type="http://schemas.openxmlformats.org/officeDocument/2006/relationships/hyperlink" Target="https://makingnoiseandhearingthings.com/2017/07/13/" TargetMode="External"/><Relationship Id="rId5" Type="http://schemas.openxmlformats.org/officeDocument/2006/relationships/hyperlink" Target="https://ling.auf.net/lingbuzz/004905" TargetMode="External"/><Relationship Id="rId10" Type="http://schemas.openxmlformats.org/officeDocument/2006/relationships/hyperlink" Target="https://doi.org/10.14288/1.0066282" TargetMode="External"/><Relationship Id="rId4" Type="http://schemas.openxmlformats.org/officeDocument/2006/relationships/hyperlink" Target="https://doi.org/10.3765/salt.v29i0.4600" TargetMode="External"/><Relationship Id="rId9" Type="http://schemas.openxmlformats.org/officeDocument/2006/relationships/hyperlink" Target="https://doi.org/10.1515/TL.2007.01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dMeiPyuV_Y4?t=222" TargetMode="External"/><Relationship Id="rId2" Type="http://schemas.openxmlformats.org/officeDocument/2006/relationships/hyperlink" Target="https://youtu.be/LhRWwMHiroE?t=1388" TargetMode="External"/><Relationship Id="rId1" Type="http://schemas.openxmlformats.org/officeDocument/2006/relationships/slideLayout" Target="../slideLayouts/slideLayout2.xml"/><Relationship Id="rId4" Type="http://schemas.openxmlformats.org/officeDocument/2006/relationships/hyperlink" Target="https://youtu.be/KhO5yvS8sS4?t=12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spect="1"/>
          </p:cNvSpPr>
          <p:nvPr/>
        </p:nvSpPr>
        <p:spPr>
          <a:xfrm>
            <a:off x="681990" y="205740"/>
            <a:ext cx="10828020" cy="4811443"/>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p:txBody>
          <a:bodyPr>
            <a:normAutofit/>
          </a:bodyPr>
          <a:lstStyle/>
          <a:p>
            <a:r>
              <a:rPr lang="en-US" sz="4000" b="1" dirty="0"/>
              <a:t>Facts and </a:t>
            </a:r>
            <a:r>
              <a:rPr lang="en-US" sz="4000" b="1" dirty="0" smtClean="0"/>
              <a:t>feelings</a:t>
            </a:r>
            <a:r>
              <a:rPr lang="en-US" sz="4000" b="1" dirty="0"/>
              <a:t>: </a:t>
            </a:r>
            <a:r>
              <a:rPr lang="en-US" sz="4000" b="1" dirty="0" smtClean="0"/>
              <a:t/>
            </a:r>
            <a:br>
              <a:rPr lang="en-US" sz="4000" b="1" dirty="0" smtClean="0"/>
            </a:br>
            <a:r>
              <a:rPr lang="en-US" sz="4000" b="1" dirty="0"/>
              <a:t>a</a:t>
            </a:r>
            <a:r>
              <a:rPr lang="en-US" sz="4000" b="1" dirty="0" smtClean="0"/>
              <a:t> cross-channel typology </a:t>
            </a:r>
            <a:r>
              <a:rPr lang="en-US" sz="4000" b="1" dirty="0"/>
              <a:t>of </a:t>
            </a:r>
            <a:r>
              <a:rPr lang="en-US" sz="4000" b="1" dirty="0" smtClean="0"/>
              <a:t>affective content </a:t>
            </a:r>
            <a:endParaRPr lang="en-US" sz="4000" b="1" dirty="0"/>
          </a:p>
        </p:txBody>
      </p:sp>
      <p:sp>
        <p:nvSpPr>
          <p:cNvPr id="3" name="Subtitle 2"/>
          <p:cNvSpPr>
            <a:spLocks noGrp="1"/>
          </p:cNvSpPr>
          <p:nvPr>
            <p:ph type="subTitle" idx="1"/>
          </p:nvPr>
        </p:nvSpPr>
        <p:spPr>
          <a:xfrm>
            <a:off x="1524000" y="4025590"/>
            <a:ext cx="9144000" cy="1232210"/>
          </a:xfrm>
        </p:spPr>
        <p:txBody>
          <a:bodyPr>
            <a:normAutofit/>
          </a:bodyPr>
          <a:lstStyle/>
          <a:p>
            <a:r>
              <a:rPr lang="en-US" sz="2800" b="1" dirty="0" smtClean="0">
                <a:latin typeface="+mj-lt"/>
              </a:rPr>
              <a:t>Maria </a:t>
            </a:r>
            <a:r>
              <a:rPr lang="en-US" sz="2800" b="1" dirty="0">
                <a:latin typeface="+mj-lt"/>
              </a:rPr>
              <a:t>Esipova </a:t>
            </a:r>
            <a:r>
              <a:rPr lang="en-US" sz="2800" b="1" dirty="0" smtClean="0">
                <a:latin typeface="+mj-lt"/>
              </a:rPr>
              <a:t>(University of Oslo)</a:t>
            </a:r>
            <a:endParaRPr lang="en-US" sz="2800" b="1" dirty="0">
              <a:latin typeface="+mj-lt"/>
            </a:endParaRPr>
          </a:p>
          <a:p>
            <a:r>
              <a:rPr lang="en-US" sz="2800" b="1" dirty="0" smtClean="0">
                <a:latin typeface="+mj-lt"/>
              </a:rPr>
              <a:t>March 24, 2021</a:t>
            </a:r>
            <a:endParaRPr lang="en-US" sz="2800" b="1"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1784" y="6032616"/>
            <a:ext cx="2194216" cy="3713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9702" y="5532810"/>
            <a:ext cx="1306106" cy="871106"/>
          </a:xfrm>
          <a:prstGeom prst="rect">
            <a:avLst/>
          </a:prstGeom>
        </p:spPr>
      </p:pic>
    </p:spTree>
    <p:extLst>
      <p:ext uri="{BB962C8B-B14F-4D97-AF65-F5344CB8AC3E}">
        <p14:creationId xmlns:p14="http://schemas.microsoft.com/office/powerpoint/2010/main" val="2230002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2400" dirty="0"/>
              <a:t>Intro</a:t>
            </a:r>
          </a:p>
          <a:p>
            <a:pPr marL="0" indent="0">
              <a:buNone/>
            </a:pPr>
            <a:r>
              <a:rPr lang="en-US" sz="2400" dirty="0"/>
              <a:t>Truth-conditional vs. non-truth-conditional affective meaning </a:t>
            </a:r>
          </a:p>
          <a:p>
            <a:pPr marL="0" indent="0">
              <a:buNone/>
            </a:pPr>
            <a:r>
              <a:rPr lang="en-US" sz="2400" dirty="0">
                <a:solidFill>
                  <a:srgbClr val="C00000"/>
                </a:solidFill>
              </a:rPr>
              <a:t>TC vs. NTC affective meaning in the architecture of grammar </a:t>
            </a:r>
          </a:p>
          <a:p>
            <a:pPr marL="0" indent="0">
              <a:buNone/>
            </a:pPr>
            <a:r>
              <a:rPr lang="en-US" sz="2400" dirty="0"/>
              <a:t>TC vs. NTC affective meaning conveyed through “secondary” channels</a:t>
            </a:r>
          </a:p>
          <a:p>
            <a:pPr marL="0" indent="0">
              <a:buNone/>
            </a:pPr>
            <a:r>
              <a:rPr lang="en-US" sz="2400" dirty="0"/>
              <a:t>Outro</a:t>
            </a:r>
          </a:p>
        </p:txBody>
      </p:sp>
    </p:spTree>
    <p:extLst>
      <p:ext uri="{BB962C8B-B14F-4D97-AF65-F5344CB8AC3E}">
        <p14:creationId xmlns:p14="http://schemas.microsoft.com/office/powerpoint/2010/main" val="1368907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At-issue/not-at-issue vs. N/A</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lnSpcReduction="10000"/>
          </a:bodyPr>
          <a:lstStyle/>
          <a:p>
            <a:pPr marL="0" indent="0" defTabSz="180000">
              <a:buClr>
                <a:schemeClr val="tx1"/>
              </a:buClr>
              <a:buNone/>
            </a:pPr>
            <a:r>
              <a:rPr lang="en-US" sz="2400" dirty="0" smtClean="0"/>
              <a:t>Both expressive (i.e., NTC) adjectives in (3) and TC evaluative adjectives in (4) can be used to convey something about the speaker’s attitude towards Lea’s only dog, but only TC evaluative adjectives can be used to pick out a dog out of a larger set:</a:t>
            </a:r>
            <a:endParaRPr lang="en-US" sz="2400" dirty="0"/>
          </a:p>
          <a:p>
            <a:pPr marL="0" indent="0" defTabSz="180000">
              <a:buClr>
                <a:schemeClr val="tx1"/>
              </a:buClr>
              <a:buNone/>
            </a:pPr>
            <a:r>
              <a:rPr lang="en-US" sz="2400" dirty="0" smtClean="0"/>
              <a:t>(3)		Lea didn’t bring her {fucking / bloody / (god)damn} dog.</a:t>
            </a:r>
          </a:p>
          <a:p>
            <a:pPr marL="0" indent="0" defTabSz="90000">
              <a:spcBef>
                <a:spcPts val="0"/>
              </a:spcBef>
              <a:buClr>
                <a:schemeClr val="tx1"/>
              </a:buClr>
              <a:buNone/>
            </a:pPr>
            <a:r>
              <a:rPr lang="en-US" sz="2400" dirty="0" smtClean="0"/>
              <a:t>						= Lea didn’t bring her dog. </a:t>
            </a:r>
            <a:endParaRPr lang="en-US" sz="2400" dirty="0"/>
          </a:p>
          <a:p>
            <a:pPr marL="0" indent="0" defTabSz="90000">
              <a:spcBef>
                <a:spcPts val="0"/>
              </a:spcBef>
              <a:buClr>
                <a:schemeClr val="tx1"/>
              </a:buClr>
              <a:buNone/>
            </a:pPr>
            <a:r>
              <a:rPr lang="en-US" sz="2400" dirty="0" smtClean="0"/>
              <a:t>						→ The speaker has an attitude towards Lea’s dog. </a:t>
            </a:r>
          </a:p>
          <a:p>
            <a:pPr marL="0" indent="0" defTabSz="180000">
              <a:buClr>
                <a:schemeClr val="tx1"/>
              </a:buClr>
              <a:buNone/>
            </a:pPr>
            <a:r>
              <a:rPr lang="en-US" sz="2400" dirty="0" smtClean="0"/>
              <a:t>(4)</a:t>
            </a:r>
            <a:r>
              <a:rPr lang="en-US" sz="2400" dirty="0"/>
              <a:t>	</a:t>
            </a:r>
            <a:r>
              <a:rPr lang="en-US" sz="2400" dirty="0" smtClean="0"/>
              <a:t>	</a:t>
            </a:r>
            <a:r>
              <a:rPr lang="en-US" sz="2400" i="1" dirty="0" smtClean="0"/>
              <a:t>Context: Lea only has one dog.</a:t>
            </a:r>
            <a:endParaRPr lang="en-US" sz="2400" dirty="0" smtClean="0"/>
          </a:p>
          <a:p>
            <a:pPr marL="0" indent="0" defTabSz="90000">
              <a:spcBef>
                <a:spcPts val="0"/>
              </a:spcBef>
              <a:buClr>
                <a:schemeClr val="tx1"/>
              </a:buClr>
              <a:buNone/>
            </a:pPr>
            <a:r>
              <a:rPr lang="en-US" sz="2400" dirty="0" smtClean="0"/>
              <a:t>						Lea didn’t bring her {lovely / awesome / obnoxious / disgusting} dog.</a:t>
            </a:r>
          </a:p>
          <a:p>
            <a:pPr marL="0" indent="0" defTabSz="90000">
              <a:spcBef>
                <a:spcPts val="0"/>
              </a:spcBef>
              <a:buClr>
                <a:schemeClr val="tx1"/>
              </a:buClr>
              <a:buNone/>
            </a:pPr>
            <a:r>
              <a:rPr lang="en-US" sz="2400" dirty="0" smtClean="0"/>
              <a:t>						= </a:t>
            </a:r>
            <a:r>
              <a:rPr lang="en-US" sz="2400" dirty="0"/>
              <a:t>Lea didn’t bring her </a:t>
            </a:r>
            <a:r>
              <a:rPr lang="en-US" sz="2400" dirty="0" smtClean="0"/>
              <a:t>dog. </a:t>
            </a:r>
          </a:p>
          <a:p>
            <a:pPr marL="0" indent="0" defTabSz="90000">
              <a:spcBef>
                <a:spcPts val="0"/>
              </a:spcBef>
              <a:buClr>
                <a:schemeClr val="tx1"/>
              </a:buClr>
              <a:buNone/>
            </a:pPr>
            <a:r>
              <a:rPr lang="en-US" sz="2400" dirty="0"/>
              <a:t>	</a:t>
            </a:r>
            <a:r>
              <a:rPr lang="en-US" sz="2400" dirty="0" smtClean="0"/>
              <a:t>					→ </a:t>
            </a:r>
            <a:r>
              <a:rPr lang="en-US" sz="2400" dirty="0"/>
              <a:t>The speaker has </a:t>
            </a:r>
            <a:r>
              <a:rPr lang="en-US" sz="2400" dirty="0" smtClean="0"/>
              <a:t>an attitude </a:t>
            </a:r>
            <a:r>
              <a:rPr lang="en-US" sz="2400" dirty="0"/>
              <a:t>towards Lea’s dog</a:t>
            </a:r>
            <a:r>
              <a:rPr lang="en-US" sz="2400" dirty="0" smtClean="0"/>
              <a:t>. </a:t>
            </a:r>
          </a:p>
          <a:p>
            <a:pPr marL="0" indent="0" defTabSz="180000">
              <a:buClr>
                <a:schemeClr val="tx1"/>
              </a:buClr>
              <a:buNone/>
            </a:pPr>
            <a:r>
              <a:rPr lang="en-US" sz="2400" dirty="0"/>
              <a:t>(5)		A:	</a:t>
            </a:r>
            <a:r>
              <a:rPr lang="en-US" sz="2400" dirty="0" smtClean="0"/>
              <a:t>Which </a:t>
            </a:r>
            <a:r>
              <a:rPr lang="en-US" sz="2400" dirty="0"/>
              <a:t>of her dogs is Lea bringing?</a:t>
            </a:r>
          </a:p>
          <a:p>
            <a:pPr marL="0" indent="0" defTabSz="180000">
              <a:spcBef>
                <a:spcPts val="0"/>
              </a:spcBef>
              <a:buClr>
                <a:schemeClr val="tx1"/>
              </a:buClr>
              <a:buNone/>
            </a:pPr>
            <a:r>
              <a:rPr lang="en-US" sz="2400" dirty="0"/>
              <a:t>			</a:t>
            </a:r>
            <a:r>
              <a:rPr lang="en-US" sz="2400" dirty="0" smtClean="0"/>
              <a:t>B</a:t>
            </a:r>
            <a:r>
              <a:rPr lang="en-US" sz="2400" dirty="0"/>
              <a:t>:	</a:t>
            </a:r>
            <a:r>
              <a:rPr lang="en-US" sz="2400" dirty="0" smtClean="0"/>
              <a:t>The </a:t>
            </a:r>
            <a:r>
              <a:rPr lang="en-US" sz="2400" dirty="0"/>
              <a:t>{lovely, awesome, obnoxious, disgusting, #fucking, #bloody</a:t>
            </a:r>
            <a:r>
              <a:rPr lang="en-US" sz="2400" dirty="0" smtClean="0"/>
              <a:t>, 													*(</a:t>
            </a:r>
            <a:r>
              <a:rPr lang="en-US" sz="2400" dirty="0"/>
              <a:t>god)damn} </a:t>
            </a:r>
            <a:r>
              <a:rPr lang="nb-NO" sz="2400" dirty="0" err="1"/>
              <a:t>one</a:t>
            </a:r>
            <a:r>
              <a:rPr lang="nb-NO" sz="2400" dirty="0" smtClean="0"/>
              <a:t>.</a:t>
            </a:r>
            <a:endParaRPr lang="nb-NO" sz="2400" dirty="0"/>
          </a:p>
        </p:txBody>
      </p:sp>
    </p:spTree>
    <p:extLst>
      <p:ext uri="{BB962C8B-B14F-4D97-AF65-F5344CB8AC3E}">
        <p14:creationId xmlns:p14="http://schemas.microsoft.com/office/powerpoint/2010/main" val="31561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At-issue/not-at-issue vs. N/A</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Clr>
                <a:schemeClr val="tx1"/>
              </a:buClr>
              <a:buNone/>
            </a:pPr>
            <a:r>
              <a:rPr lang="en-US" sz="2400" dirty="0" smtClean="0"/>
              <a:t>In linguistic terms, TC meanings can be </a:t>
            </a:r>
            <a:r>
              <a:rPr lang="en-US" sz="2400" b="1" dirty="0" smtClean="0">
                <a:solidFill>
                  <a:srgbClr val="C00000"/>
                </a:solidFill>
              </a:rPr>
              <a:t>at-issue </a:t>
            </a:r>
            <a:r>
              <a:rPr lang="en-US" sz="2400" dirty="0" smtClean="0"/>
              <a:t>(≈ actively contributing to addressing some current issue) or </a:t>
            </a:r>
            <a:r>
              <a:rPr lang="en-US" sz="2400" b="1" dirty="0" smtClean="0">
                <a:solidFill>
                  <a:srgbClr val="C00000"/>
                </a:solidFill>
              </a:rPr>
              <a:t>not-at-issue</a:t>
            </a:r>
            <a:r>
              <a:rPr lang="en-US" sz="2400" dirty="0" smtClean="0"/>
              <a:t>, but NTC meanings aren’t meant to address any issues, so this distinction is N/A. </a:t>
            </a:r>
          </a:p>
          <a:p>
            <a:pPr marL="0" indent="0" defTabSz="90000">
              <a:buClr>
                <a:schemeClr val="tx1"/>
              </a:buClr>
              <a:buNone/>
            </a:pPr>
            <a:r>
              <a:rPr lang="en-US" sz="2400" dirty="0" smtClean="0"/>
              <a:t>So, NTC meanings should be modeled in a way that doesn’t allow them to ever be at-issue.</a:t>
            </a:r>
          </a:p>
          <a:p>
            <a:pPr lvl="1" defTabSz="90000">
              <a:buClr>
                <a:schemeClr val="tx1"/>
              </a:buClr>
              <a:buFont typeface="Wingdings" panose="05000000000000000000" pitchFamily="2" charset="2"/>
              <a:buChar char="Ø"/>
            </a:pPr>
            <a:r>
              <a:rPr lang="en-US" sz="2000" dirty="0" smtClean="0"/>
              <a:t>NB for linguists: Potts 2007 accomplishes that; Potts 2005 does, too, but it’s not a good result for supplements; Schlenker 2007 doesn’t accomplish that. Also, see Esipova 2019a,b for more on non-restricting TC adjectives, evaluative or not.</a:t>
            </a:r>
            <a:endParaRPr lang="nb-NO" sz="2000" dirty="0" smtClean="0"/>
          </a:p>
        </p:txBody>
      </p:sp>
    </p:spTree>
    <p:extLst>
      <p:ext uri="{BB962C8B-B14F-4D97-AF65-F5344CB8AC3E}">
        <p14:creationId xmlns:p14="http://schemas.microsoft.com/office/powerpoint/2010/main" val="41311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NTC meanings as “parasites”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lnSpcReduction="10000"/>
          </a:bodyPr>
          <a:lstStyle/>
          <a:p>
            <a:pPr marL="0" indent="0">
              <a:buNone/>
            </a:pPr>
            <a:r>
              <a:rPr lang="en-US" sz="2400" dirty="0" smtClean="0"/>
              <a:t>NTC meanings can “parasitize” on TC </a:t>
            </a:r>
            <a:r>
              <a:rPr lang="en-US" sz="2400" dirty="0"/>
              <a:t>utterances in various ways </a:t>
            </a:r>
            <a:r>
              <a:rPr lang="en-US" sz="2400" dirty="0" smtClean="0"/>
              <a:t>without interacting with their hosts semantically.</a:t>
            </a:r>
          </a:p>
          <a:p>
            <a:pPr marL="0" indent="0">
              <a:buNone/>
            </a:pPr>
            <a:r>
              <a:rPr lang="en-US" sz="2400" dirty="0" smtClean="0"/>
              <a:t>E.g., the expressives in (6) don’t seem to convey any attitude towards the meaning of their syntactic surroundings, but rather towards something utterance-external—in contrast to TC evaluative adjectives in (7). </a:t>
            </a:r>
          </a:p>
          <a:p>
            <a:pPr marL="0" indent="0" defTabSz="90000">
              <a:buNone/>
            </a:pPr>
            <a:r>
              <a:rPr lang="en-US" sz="2400" dirty="0" smtClean="0"/>
              <a:t>(6)		Step away from my {fucking, bloody, (god)damn} dog!</a:t>
            </a:r>
          </a:p>
          <a:p>
            <a:pPr marL="0" indent="0" defTabSz="90000">
              <a:spcBef>
                <a:spcPts val="0"/>
              </a:spcBef>
              <a:buNone/>
            </a:pPr>
            <a:r>
              <a:rPr lang="en-US" sz="2400" dirty="0" smtClean="0"/>
              <a:t>					</a:t>
            </a:r>
            <a:r>
              <a:rPr lang="en-US" sz="2400" dirty="0" smtClean="0">
                <a:ea typeface="Segoe UI Symbol" panose="020B0502040204020203" pitchFamily="34" charset="0"/>
              </a:rPr>
              <a:t>↛ The speaker has a negative attitude towards their dog. </a:t>
            </a:r>
          </a:p>
          <a:p>
            <a:pPr marL="0" indent="0" defTabSz="90000">
              <a:buNone/>
            </a:pPr>
            <a:r>
              <a:rPr lang="en-US" sz="2400" dirty="0" smtClean="0">
                <a:ea typeface="Segoe UI Symbol" panose="020B0502040204020203" pitchFamily="34" charset="0"/>
              </a:rPr>
              <a:t>(7)</a:t>
            </a:r>
            <a:r>
              <a:rPr lang="en-US" sz="2400" dirty="0">
                <a:ea typeface="Segoe UI Symbol" panose="020B0502040204020203" pitchFamily="34" charset="0"/>
              </a:rPr>
              <a:t>	</a:t>
            </a:r>
            <a:r>
              <a:rPr lang="en-US" sz="2400" dirty="0" smtClean="0">
                <a:ea typeface="Segoe UI Symbol" panose="020B0502040204020203" pitchFamily="34" charset="0"/>
              </a:rPr>
              <a:t>	</a:t>
            </a:r>
            <a:r>
              <a:rPr lang="en-US" sz="2400" dirty="0" smtClean="0"/>
              <a:t>Step </a:t>
            </a:r>
            <a:r>
              <a:rPr lang="en-US" sz="2400" dirty="0"/>
              <a:t>away from my </a:t>
            </a:r>
            <a:r>
              <a:rPr lang="en-US" sz="2400" dirty="0" smtClean="0"/>
              <a:t>{lovely, disgusting} </a:t>
            </a:r>
            <a:r>
              <a:rPr lang="en-US" sz="2400" dirty="0"/>
              <a:t>dog!</a:t>
            </a:r>
            <a:endParaRPr lang="en-US" sz="2400" dirty="0" smtClean="0">
              <a:ea typeface="Segoe UI Symbol" panose="020B0502040204020203" pitchFamily="34" charset="0"/>
            </a:endParaRPr>
          </a:p>
          <a:p>
            <a:pPr marL="0" indent="0" defTabSz="90000">
              <a:spcBef>
                <a:spcPts val="0"/>
              </a:spcBef>
              <a:buNone/>
            </a:pPr>
            <a:r>
              <a:rPr lang="en-US" sz="2400" dirty="0" smtClean="0"/>
              <a:t>					</a:t>
            </a:r>
            <a:r>
              <a:rPr lang="en-US" sz="2400" dirty="0" smtClean="0">
                <a:ea typeface="Segoe UI Symbol" panose="020B0502040204020203" pitchFamily="34" charset="0"/>
              </a:rPr>
              <a:t>→ The speaker has a certain attitude towards their dog.</a:t>
            </a:r>
          </a:p>
          <a:p>
            <a:pPr marL="0" indent="0" defTabSz="90000">
              <a:buNone/>
            </a:pPr>
            <a:r>
              <a:rPr lang="en-US" sz="2400" dirty="0" smtClean="0">
                <a:ea typeface="Segoe UI Symbol" panose="020B0502040204020203" pitchFamily="34" charset="0"/>
              </a:rPr>
              <a:t>In fact, it’s not even obvious that expressives are always part of the same syntactic structure as their hosts:</a:t>
            </a:r>
          </a:p>
          <a:p>
            <a:pPr marL="0" indent="0" defTabSz="90000">
              <a:buNone/>
            </a:pPr>
            <a:r>
              <a:rPr lang="en-US" sz="2400" dirty="0" smtClean="0">
                <a:ea typeface="Segoe UI Symbol" panose="020B0502040204020203" pitchFamily="34" charset="0"/>
              </a:rPr>
              <a:t>(8)		I hope this music (never) {fucking, bloody, goddamn, *lovely, *disgusting} stops!</a:t>
            </a:r>
            <a:endParaRPr lang="en-US" sz="2400" dirty="0" smtClean="0"/>
          </a:p>
        </p:txBody>
      </p:sp>
    </p:spTree>
    <p:extLst>
      <p:ext uri="{BB962C8B-B14F-4D97-AF65-F5344CB8AC3E}">
        <p14:creationId xmlns:p14="http://schemas.microsoft.com/office/powerpoint/2010/main" val="135807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Syntactic “parasites”</a:t>
            </a:r>
            <a:endParaRPr lang="en-US" sz="3600" dirty="0">
              <a:solidFill>
                <a:srgbClr val="C00000"/>
              </a:solidFill>
            </a:endParaRPr>
          </a:p>
        </p:txBody>
      </p:sp>
      <p:sp>
        <p:nvSpPr>
          <p:cNvPr id="3" name="Content Placeholder 2"/>
          <p:cNvSpPr>
            <a:spLocks noGrp="1"/>
          </p:cNvSpPr>
          <p:nvPr>
            <p:ph idx="1"/>
          </p:nvPr>
        </p:nvSpPr>
        <p:spPr>
          <a:xfrm>
            <a:off x="838200" y="1690688"/>
            <a:ext cx="10515600" cy="5167311"/>
          </a:xfrm>
        </p:spPr>
        <p:txBody>
          <a:bodyPr>
            <a:normAutofit fontScale="92500" lnSpcReduction="10000"/>
          </a:bodyPr>
          <a:lstStyle/>
          <a:p>
            <a:pPr marL="0" indent="0">
              <a:buNone/>
            </a:pPr>
            <a:r>
              <a:rPr lang="en-US" sz="2400" dirty="0" smtClean="0"/>
              <a:t>Some NTC-meaning-bearing expressions clearly </a:t>
            </a:r>
            <a:r>
              <a:rPr lang="en-US" sz="2400" dirty="0"/>
              <a:t>integrate syntactically </a:t>
            </a:r>
            <a:r>
              <a:rPr lang="en-US" sz="2400" dirty="0" smtClean="0"/>
              <a:t>with their hosts, </a:t>
            </a:r>
            <a:r>
              <a:rPr lang="en-US" sz="2400" dirty="0"/>
              <a:t>but don’t </a:t>
            </a:r>
            <a:r>
              <a:rPr lang="en-US" sz="2400" dirty="0" smtClean="0"/>
              <a:t>have to interact </a:t>
            </a:r>
            <a:r>
              <a:rPr lang="en-US" sz="2400" dirty="0"/>
              <a:t>with their hosts </a:t>
            </a:r>
            <a:r>
              <a:rPr lang="en-US" sz="2400" dirty="0" smtClean="0"/>
              <a:t>semantically.</a:t>
            </a:r>
          </a:p>
          <a:p>
            <a:pPr marL="0" indent="0">
              <a:buNone/>
            </a:pPr>
            <a:r>
              <a:rPr lang="en-US" sz="2400" dirty="0" smtClean="0"/>
              <a:t>E.g., Russian affection-expressing (NTC) vs. derogatory/pejorative (TC) suffixes (contra </a:t>
            </a:r>
            <a:r>
              <a:rPr lang="en-US" sz="2400" dirty="0" err="1" smtClean="0"/>
              <a:t>Steriopolo</a:t>
            </a:r>
            <a:r>
              <a:rPr lang="en-US" sz="2400" dirty="0" smtClean="0"/>
              <a:t> 2008, who analyzes them all as expressives):</a:t>
            </a:r>
          </a:p>
          <a:p>
            <a:pPr marL="0" indent="0" defTabSz="90000">
              <a:buNone/>
            </a:pPr>
            <a:r>
              <a:rPr lang="en-US" sz="2200" dirty="0" smtClean="0"/>
              <a:t>(9)			</a:t>
            </a:r>
            <a:r>
              <a:rPr lang="en-US" sz="2200" i="1" dirty="0" smtClean="0"/>
              <a:t>Context: The speaker is talking to their dog.</a:t>
            </a:r>
            <a:endParaRPr lang="en-US" sz="2200" dirty="0" smtClean="0"/>
          </a:p>
          <a:p>
            <a:pPr marL="0" indent="0" defTabSz="90000">
              <a:spcBef>
                <a:spcPts val="0"/>
              </a:spcBef>
              <a:buNone/>
            </a:pPr>
            <a:r>
              <a:rPr lang="en-US" sz="2200" dirty="0" smtClean="0"/>
              <a:t>				</a:t>
            </a:r>
            <a:r>
              <a:rPr lang="en-US" sz="2200" dirty="0"/>
              <a:t>	</a:t>
            </a:r>
            <a:r>
              <a:rPr lang="en-US" sz="2200" dirty="0" smtClean="0"/>
              <a:t>	Ja</a:t>
            </a:r>
            <a:r>
              <a:rPr lang="ru-RU" sz="2200" dirty="0" smtClean="0"/>
              <a:t>	</a:t>
            </a:r>
            <a:r>
              <a:rPr lang="en-US" sz="2200" dirty="0" smtClean="0"/>
              <a:t>	</a:t>
            </a:r>
            <a:r>
              <a:rPr lang="en-US" sz="2200" dirty="0" err="1" smtClean="0"/>
              <a:t>nal</a:t>
            </a:r>
            <a:r>
              <a:rPr lang="en-US" sz="2200" dirty="0" err="1"/>
              <a:t>ʹ</a:t>
            </a:r>
            <a:r>
              <a:rPr lang="en-US" sz="2200" dirty="0" err="1" smtClean="0"/>
              <a:t>ju</a:t>
            </a:r>
            <a:r>
              <a:rPr lang="ru-RU" sz="2200" dirty="0" smtClean="0"/>
              <a:t>			</a:t>
            </a:r>
            <a:r>
              <a:rPr lang="en-US" sz="2200" dirty="0" smtClean="0"/>
              <a:t>			</a:t>
            </a:r>
            <a:r>
              <a:rPr lang="en-US" sz="2200" dirty="0" err="1" smtClean="0"/>
              <a:t>tebe</a:t>
            </a:r>
            <a:r>
              <a:rPr lang="ru-RU" sz="2200" dirty="0"/>
              <a:t>	</a:t>
            </a:r>
            <a:r>
              <a:rPr lang="en-US" sz="2200" dirty="0" smtClean="0"/>
              <a:t>	</a:t>
            </a:r>
            <a:r>
              <a:rPr lang="en-US" sz="2200" dirty="0" err="1" smtClean="0"/>
              <a:t>svež-</a:t>
            </a:r>
            <a:r>
              <a:rPr lang="en-US" sz="2200" b="1" dirty="0" err="1" smtClean="0"/>
              <a:t>en’k</a:t>
            </a:r>
            <a:r>
              <a:rPr lang="en-US" sz="2200" dirty="0" err="1" smtClean="0"/>
              <a:t>-oj</a:t>
            </a:r>
            <a:r>
              <a:rPr lang="ru-RU" sz="2200" dirty="0" smtClean="0"/>
              <a:t>		</a:t>
            </a:r>
            <a:r>
              <a:rPr lang="en-US" sz="2200" dirty="0" smtClean="0"/>
              <a:t>										</a:t>
            </a:r>
            <a:r>
              <a:rPr lang="en-US" sz="2200" dirty="0" err="1" smtClean="0"/>
              <a:t>vod-</a:t>
            </a:r>
            <a:r>
              <a:rPr lang="en-US" sz="2200" b="1" dirty="0" err="1" smtClean="0"/>
              <a:t>ičk</a:t>
            </a:r>
            <a:r>
              <a:rPr lang="en-US" sz="2200" dirty="0" err="1" smtClean="0"/>
              <a:t>-i</a:t>
            </a:r>
            <a:r>
              <a:rPr lang="ru-RU" sz="2200" dirty="0"/>
              <a:t>	</a:t>
            </a:r>
            <a:r>
              <a:rPr lang="ru-RU" sz="2200" dirty="0" smtClean="0"/>
              <a:t>	</a:t>
            </a:r>
            <a:r>
              <a:rPr lang="en-US" sz="2200" dirty="0" smtClean="0"/>
              <a:t>										v</a:t>
            </a:r>
            <a:r>
              <a:rPr lang="ru-RU" sz="2200" dirty="0" smtClean="0"/>
              <a:t>		</a:t>
            </a:r>
            <a:r>
              <a:rPr lang="en-US" sz="2200" dirty="0" smtClean="0"/>
              <a:t>	</a:t>
            </a:r>
            <a:r>
              <a:rPr lang="en-US" sz="2200" dirty="0" err="1" smtClean="0"/>
              <a:t>mis</a:t>
            </a:r>
            <a:r>
              <a:rPr lang="en-US" sz="2200" dirty="0" smtClean="0"/>
              <a:t>-</a:t>
            </a:r>
            <a:r>
              <a:rPr lang="en-US" sz="2200" b="1" dirty="0" err="1" smtClean="0"/>
              <a:t>očk</a:t>
            </a:r>
            <a:r>
              <a:rPr lang="en-US" sz="2200" dirty="0" smtClean="0"/>
              <a:t>-u,</a:t>
            </a:r>
          </a:p>
          <a:p>
            <a:pPr marL="0" indent="0" defTabSz="90000">
              <a:spcBef>
                <a:spcPts val="0"/>
              </a:spcBef>
              <a:buNone/>
            </a:pPr>
            <a:r>
              <a:rPr lang="en-US" sz="2200" dirty="0"/>
              <a:t>	</a:t>
            </a:r>
            <a:r>
              <a:rPr lang="en-US" sz="2200" dirty="0" smtClean="0"/>
              <a:t>					</a:t>
            </a:r>
            <a:r>
              <a:rPr lang="en-US" sz="2200" i="1" dirty="0" smtClean="0"/>
              <a:t>I 			</a:t>
            </a:r>
            <a:r>
              <a:rPr lang="en-US" sz="2200" i="1" dirty="0" err="1" smtClean="0"/>
              <a:t>will.pour</a:t>
            </a:r>
            <a:r>
              <a:rPr lang="en-US" sz="2200" i="1" dirty="0" smtClean="0"/>
              <a:t>			you			fresh-</a:t>
            </a:r>
            <a:r>
              <a:rPr lang="en-US" sz="2200" b="1" i="1" dirty="0" smtClean="0"/>
              <a:t>EXPR</a:t>
            </a:r>
            <a:r>
              <a:rPr lang="en-US" sz="2200" i="1" dirty="0" smtClean="0"/>
              <a:t>-PTV.SG.F		water-</a:t>
            </a:r>
            <a:r>
              <a:rPr lang="en-US" sz="2200" b="1" i="1" dirty="0" smtClean="0"/>
              <a:t>EXPR</a:t>
            </a:r>
            <a:r>
              <a:rPr lang="en-US" sz="2200" i="1" dirty="0" smtClean="0"/>
              <a:t>-PTV			in		bowl-</a:t>
            </a:r>
            <a:r>
              <a:rPr lang="en-US" sz="2200" b="1" i="1" dirty="0" smtClean="0"/>
              <a:t>EXPR</a:t>
            </a:r>
            <a:r>
              <a:rPr lang="en-US" sz="2200" i="1" dirty="0" smtClean="0"/>
              <a:t>-ACC</a:t>
            </a:r>
            <a:endParaRPr lang="ru-RU" sz="2200" b="1" dirty="0" smtClean="0"/>
          </a:p>
          <a:p>
            <a:pPr marL="0" indent="0" defTabSz="90000">
              <a:spcBef>
                <a:spcPts val="0"/>
              </a:spcBef>
              <a:buNone/>
            </a:pPr>
            <a:r>
              <a:rPr lang="ru-RU" sz="2200" dirty="0"/>
              <a:t>	</a:t>
            </a:r>
            <a:r>
              <a:rPr lang="ru-RU" sz="2200" dirty="0" smtClean="0"/>
              <a:t>			</a:t>
            </a:r>
            <a:r>
              <a:rPr lang="ru-RU" sz="2200" dirty="0"/>
              <a:t>	</a:t>
            </a:r>
            <a:r>
              <a:rPr lang="en-US" sz="2200" dirty="0" smtClean="0"/>
              <a:t>	a										</a:t>
            </a:r>
            <a:r>
              <a:rPr lang="en-US" sz="2200" dirty="0" err="1" smtClean="0"/>
              <a:t>potom</a:t>
            </a:r>
            <a:r>
              <a:rPr lang="en-US" sz="2200" dirty="0"/>
              <a:t>	</a:t>
            </a:r>
            <a:r>
              <a:rPr lang="en-US" sz="2200" dirty="0" smtClean="0"/>
              <a:t>	my		</a:t>
            </a:r>
            <a:r>
              <a:rPr lang="en-US" sz="2200" dirty="0" err="1" smtClean="0"/>
              <a:t>bystr-</a:t>
            </a:r>
            <a:r>
              <a:rPr lang="en-US" sz="2200" b="1" dirty="0" err="1" smtClean="0"/>
              <a:t>en</a:t>
            </a:r>
            <a:r>
              <a:rPr lang="en-US" sz="2200" b="1" dirty="0" err="1"/>
              <a:t>ʹ</a:t>
            </a:r>
            <a:r>
              <a:rPr lang="en-US" sz="2200" b="1" dirty="0" err="1" smtClean="0"/>
              <a:t>k</a:t>
            </a:r>
            <a:r>
              <a:rPr lang="en-US" sz="2200" dirty="0" err="1"/>
              <a:t>-</a:t>
            </a:r>
            <a:r>
              <a:rPr lang="en-US" sz="2200" dirty="0" err="1" smtClean="0"/>
              <a:t>o</a:t>
            </a:r>
            <a:r>
              <a:rPr lang="en-US" sz="2200" dirty="0" smtClean="0"/>
              <a:t>						</a:t>
            </a:r>
            <a:r>
              <a:rPr lang="en-US" sz="2200" dirty="0" err="1" smtClean="0"/>
              <a:t>pojdëm</a:t>
            </a:r>
            <a:r>
              <a:rPr lang="en-US" sz="2200" dirty="0"/>
              <a:t>	</a:t>
            </a:r>
            <a:r>
              <a:rPr lang="en-US" sz="2200" dirty="0" smtClean="0"/>
              <a:t>		</a:t>
            </a:r>
            <a:r>
              <a:rPr lang="en-US" sz="2200" dirty="0" err="1" smtClean="0"/>
              <a:t>guljat-</a:t>
            </a:r>
            <a:r>
              <a:rPr lang="en-US" sz="2200" b="1" dirty="0" err="1" smtClean="0"/>
              <a:t>en’k</a:t>
            </a:r>
            <a:r>
              <a:rPr lang="en-US" sz="2200" dirty="0" err="1" smtClean="0"/>
              <a:t>-i</a:t>
            </a:r>
            <a:r>
              <a:rPr lang="en-US" sz="2200" dirty="0" smtClean="0"/>
              <a:t>.</a:t>
            </a:r>
          </a:p>
          <a:p>
            <a:pPr marL="0" indent="0" defTabSz="90000">
              <a:spcBef>
                <a:spcPts val="0"/>
              </a:spcBef>
              <a:buNone/>
            </a:pPr>
            <a:r>
              <a:rPr lang="en-US" sz="2200" dirty="0"/>
              <a:t>	</a:t>
            </a:r>
            <a:r>
              <a:rPr lang="en-US" sz="2200" dirty="0" smtClean="0"/>
              <a:t>					</a:t>
            </a:r>
            <a:r>
              <a:rPr lang="en-US" sz="2200" i="1" dirty="0" smtClean="0"/>
              <a:t>and/but		then				we		fast-</a:t>
            </a:r>
            <a:r>
              <a:rPr lang="en-US" sz="2200" b="1" i="1" dirty="0" smtClean="0"/>
              <a:t>EXPR</a:t>
            </a:r>
            <a:r>
              <a:rPr lang="en-US" sz="2200" i="1" dirty="0" smtClean="0"/>
              <a:t>-ADV			</a:t>
            </a:r>
            <a:r>
              <a:rPr lang="en-US" sz="2200" i="1" dirty="0" err="1" smtClean="0"/>
              <a:t>will.go</a:t>
            </a:r>
            <a:r>
              <a:rPr lang="en-US" sz="2200" i="1" dirty="0" smtClean="0"/>
              <a:t>				walk-</a:t>
            </a:r>
            <a:r>
              <a:rPr lang="en-US" sz="2200" b="1" i="1" dirty="0" smtClean="0"/>
              <a:t>EXPR</a:t>
            </a:r>
            <a:r>
              <a:rPr lang="en-US" sz="2200" i="1" dirty="0" smtClean="0"/>
              <a:t>-INF</a:t>
            </a:r>
          </a:p>
          <a:p>
            <a:pPr marL="0" indent="0" defTabSz="90000">
              <a:spcBef>
                <a:spcPts val="0"/>
              </a:spcBef>
              <a:buNone/>
            </a:pPr>
            <a:r>
              <a:rPr lang="en-US" sz="2200" dirty="0" smtClean="0"/>
              <a:t>						≈ ‘I will pour you some fresh water into the bowl, and then we’ll quickly go for a walk.’</a:t>
            </a:r>
          </a:p>
          <a:p>
            <a:pPr marL="0" indent="0" defTabSz="90000">
              <a:spcBef>
                <a:spcPts val="0"/>
              </a:spcBef>
              <a:buNone/>
            </a:pPr>
            <a:r>
              <a:rPr lang="en-US" sz="2200" dirty="0"/>
              <a:t>	</a:t>
            </a:r>
            <a:r>
              <a:rPr lang="en-US" sz="2200" dirty="0" smtClean="0"/>
              <a:t>					[The affect is towards the dog, not fresh things, water, the bowl, quick events, or walks.]</a:t>
            </a:r>
          </a:p>
          <a:p>
            <a:pPr marL="0" indent="0" defTabSz="90000">
              <a:buNone/>
            </a:pPr>
            <a:r>
              <a:rPr lang="en-US" sz="2200" dirty="0" smtClean="0"/>
              <a:t>(10)		</a:t>
            </a:r>
            <a:r>
              <a:rPr lang="en-US" sz="2200" dirty="0" err="1" smtClean="0"/>
              <a:t>Vpustite</a:t>
            </a:r>
            <a:r>
              <a:rPr lang="ru-RU" sz="2200" dirty="0" smtClean="0"/>
              <a:t>		</a:t>
            </a:r>
            <a:r>
              <a:rPr lang="en-US" sz="2200" dirty="0" smtClean="0"/>
              <a:t>		</a:t>
            </a:r>
            <a:r>
              <a:rPr lang="en-US" sz="2200" dirty="0" err="1" smtClean="0"/>
              <a:t>ètogo</a:t>
            </a:r>
            <a:r>
              <a:rPr lang="ru-RU" sz="2200" dirty="0"/>
              <a:t>	</a:t>
            </a:r>
            <a:r>
              <a:rPr lang="ru-RU" sz="2200" dirty="0" smtClean="0"/>
              <a:t>	</a:t>
            </a:r>
            <a:r>
              <a:rPr lang="en-US" sz="2200" dirty="0" smtClean="0"/>
              <a:t>	&lt;</a:t>
            </a:r>
            <a:r>
              <a:rPr lang="en-US" sz="2200" dirty="0" err="1" smtClean="0"/>
              <a:t>starik</a:t>
            </a:r>
            <a:r>
              <a:rPr lang="en-US" sz="2200" dirty="0" smtClean="0"/>
              <a:t>-</a:t>
            </a:r>
            <a:r>
              <a:rPr lang="en-US" sz="2200" b="1" dirty="0" smtClean="0"/>
              <a:t>an</a:t>
            </a:r>
            <a:r>
              <a:rPr lang="en-US" sz="2200" dirty="0" smtClean="0"/>
              <a:t>-a,</a:t>
            </a:r>
            <a:r>
              <a:rPr lang="ru-RU" sz="2200" dirty="0"/>
              <a:t>	</a:t>
            </a:r>
            <a:r>
              <a:rPr lang="ru-RU" sz="2200" dirty="0" smtClean="0"/>
              <a:t>	</a:t>
            </a:r>
            <a:r>
              <a:rPr lang="en-US" sz="2200" dirty="0" smtClean="0"/>
              <a:t>												</a:t>
            </a:r>
            <a:r>
              <a:rPr lang="en-US" sz="2200" dirty="0" err="1" smtClean="0"/>
              <a:t>starik</a:t>
            </a:r>
            <a:r>
              <a:rPr lang="en-US" sz="2200" dirty="0" smtClean="0"/>
              <a:t>-</a:t>
            </a:r>
            <a:r>
              <a:rPr lang="en-US" sz="2200" b="1" dirty="0" err="1" smtClean="0"/>
              <a:t>ašk</a:t>
            </a:r>
            <a:r>
              <a:rPr lang="en-US" sz="2200" dirty="0" smtClean="0"/>
              <a:t>-u&gt;</a:t>
            </a:r>
            <a:r>
              <a:rPr lang="ru-RU" sz="2200" dirty="0"/>
              <a:t>	</a:t>
            </a:r>
            <a:r>
              <a:rPr lang="ru-RU" sz="2200" dirty="0" smtClean="0"/>
              <a:t>	</a:t>
            </a:r>
            <a:r>
              <a:rPr lang="en-US" sz="2200" dirty="0" smtClean="0"/>
              <a:t>					</a:t>
            </a:r>
          </a:p>
          <a:p>
            <a:pPr marL="0" indent="0" defTabSz="90000">
              <a:spcBef>
                <a:spcPts val="0"/>
              </a:spcBef>
              <a:buNone/>
            </a:pPr>
            <a:r>
              <a:rPr lang="en-US" sz="2200" dirty="0"/>
              <a:t>	</a:t>
            </a:r>
            <a:r>
              <a:rPr lang="en-US" sz="2200" dirty="0" smtClean="0"/>
              <a:t>					</a:t>
            </a:r>
            <a:r>
              <a:rPr lang="en-US" sz="2200" i="1" dirty="0" smtClean="0"/>
              <a:t>let-</a:t>
            </a:r>
            <a:r>
              <a:rPr lang="en-US" sz="2200" i="1" dirty="0" err="1" smtClean="0"/>
              <a:t>in.IMP</a:t>
            </a:r>
            <a:r>
              <a:rPr lang="en-US" sz="2200" i="1" dirty="0" smtClean="0"/>
              <a:t>		this 					&lt;</a:t>
            </a:r>
            <a:r>
              <a:rPr lang="en-US" sz="2200" i="1" dirty="0" err="1" smtClean="0"/>
              <a:t>old.man</a:t>
            </a:r>
            <a:r>
              <a:rPr lang="en-US" sz="2200" i="1" dirty="0" smtClean="0"/>
              <a:t>-</a:t>
            </a:r>
            <a:r>
              <a:rPr lang="en-US" sz="2200" b="1" i="1" dirty="0" smtClean="0"/>
              <a:t>DEROG</a:t>
            </a:r>
            <a:r>
              <a:rPr lang="en-US" sz="2200" i="1" dirty="0" smtClean="0"/>
              <a:t>-ACC,		</a:t>
            </a:r>
            <a:r>
              <a:rPr lang="en-US" sz="2200" i="1" dirty="0" err="1" smtClean="0"/>
              <a:t>old.man</a:t>
            </a:r>
            <a:r>
              <a:rPr lang="en-US" sz="2200" i="1" dirty="0" smtClean="0"/>
              <a:t>-</a:t>
            </a:r>
            <a:r>
              <a:rPr lang="en-US" sz="2200" b="1" i="1" dirty="0" smtClean="0"/>
              <a:t>PEJOR</a:t>
            </a:r>
            <a:r>
              <a:rPr lang="en-US" sz="2200" i="1" dirty="0" smtClean="0"/>
              <a:t>-ACC&gt;</a:t>
            </a:r>
          </a:p>
          <a:p>
            <a:pPr marL="0" indent="0" defTabSz="90000">
              <a:spcBef>
                <a:spcPts val="0"/>
              </a:spcBef>
              <a:buNone/>
            </a:pPr>
            <a:r>
              <a:rPr lang="en-US" sz="2200" dirty="0"/>
              <a:t>	</a:t>
            </a:r>
            <a:r>
              <a:rPr lang="en-US" sz="2200" dirty="0" smtClean="0"/>
              <a:t>					</a:t>
            </a:r>
            <a:r>
              <a:rPr lang="en-US" sz="2200" dirty="0" err="1" smtClean="0"/>
              <a:t>i</a:t>
            </a:r>
            <a:r>
              <a:rPr lang="ru-RU" sz="2200" dirty="0"/>
              <a:t>		</a:t>
            </a:r>
            <a:r>
              <a:rPr lang="en-US" sz="2200" dirty="0" smtClean="0"/>
              <a:t>				ego</a:t>
            </a:r>
            <a:r>
              <a:rPr lang="ru-RU" sz="2200" dirty="0"/>
              <a:t>	</a:t>
            </a:r>
            <a:r>
              <a:rPr lang="en-US" sz="2200" dirty="0" smtClean="0"/>
              <a:t>	&lt;</a:t>
            </a:r>
            <a:r>
              <a:rPr lang="en-US" sz="2200" dirty="0" err="1"/>
              <a:t>sobač</a:t>
            </a:r>
            <a:r>
              <a:rPr lang="en-US" sz="2200" dirty="0"/>
              <a:t>-</a:t>
            </a:r>
            <a:r>
              <a:rPr lang="en-US" sz="2200" b="1" dirty="0" err="1"/>
              <a:t>ar</a:t>
            </a:r>
            <a:r>
              <a:rPr lang="en-US" sz="2200" dirty="0"/>
              <a:t>-u,</a:t>
            </a:r>
            <a:r>
              <a:rPr lang="ru-RU" sz="2200" dirty="0"/>
              <a:t>		</a:t>
            </a:r>
            <a:r>
              <a:rPr lang="en-US" sz="2200" dirty="0" smtClean="0"/>
              <a:t>							</a:t>
            </a:r>
            <a:r>
              <a:rPr lang="en-US" sz="2200" dirty="0" err="1" smtClean="0"/>
              <a:t>sobač-</a:t>
            </a:r>
            <a:r>
              <a:rPr lang="en-US" sz="2200" b="1" dirty="0" err="1" smtClean="0"/>
              <a:t>enci</a:t>
            </a:r>
            <a:r>
              <a:rPr lang="en-US" sz="2200" dirty="0" err="1" smtClean="0"/>
              <a:t>-ju</a:t>
            </a:r>
            <a:r>
              <a:rPr lang="en-US" sz="2200" dirty="0"/>
              <a:t>&gt;.</a:t>
            </a:r>
          </a:p>
          <a:p>
            <a:pPr marL="0" indent="0" defTabSz="90000">
              <a:spcBef>
                <a:spcPts val="0"/>
              </a:spcBef>
              <a:buNone/>
            </a:pPr>
            <a:r>
              <a:rPr lang="en-US" sz="2200" dirty="0" smtClean="0"/>
              <a:t>						</a:t>
            </a:r>
            <a:r>
              <a:rPr lang="en-US" sz="2200" i="1" dirty="0" smtClean="0"/>
              <a:t>and 		his			&lt;dog-</a:t>
            </a:r>
            <a:r>
              <a:rPr lang="en-US" sz="2200" b="1" i="1" dirty="0" smtClean="0"/>
              <a:t>DEROG</a:t>
            </a:r>
            <a:r>
              <a:rPr lang="en-US" sz="2200" i="1" dirty="0" smtClean="0"/>
              <a:t>-ACC</a:t>
            </a:r>
            <a:r>
              <a:rPr lang="en-US" sz="2200" i="1" dirty="0"/>
              <a:t>,	</a:t>
            </a:r>
            <a:r>
              <a:rPr lang="en-US" sz="2200" i="1" dirty="0" smtClean="0"/>
              <a:t>	dog-</a:t>
            </a:r>
            <a:r>
              <a:rPr lang="en-US" sz="2200" b="1" i="1" dirty="0" smtClean="0"/>
              <a:t>PEJOR</a:t>
            </a:r>
            <a:r>
              <a:rPr lang="en-US" sz="2200" i="1" dirty="0" smtClean="0"/>
              <a:t>-ACC</a:t>
            </a:r>
            <a:r>
              <a:rPr lang="en-US" sz="2200" i="1" dirty="0"/>
              <a:t>&gt;</a:t>
            </a:r>
          </a:p>
          <a:p>
            <a:pPr marL="0" indent="0" defTabSz="90000">
              <a:spcBef>
                <a:spcPts val="0"/>
              </a:spcBef>
              <a:buNone/>
            </a:pPr>
            <a:r>
              <a:rPr lang="en-US" sz="2200" dirty="0" smtClean="0"/>
              <a:t>						≈ ‘Let in this &lt;stupid, pathetic&gt; old man and his &lt;stupid, pathetic&gt; old dog.’</a:t>
            </a:r>
          </a:p>
          <a:p>
            <a:pPr marL="0" indent="0" defTabSz="90000">
              <a:spcBef>
                <a:spcPts val="0"/>
              </a:spcBef>
              <a:buNone/>
            </a:pPr>
            <a:r>
              <a:rPr lang="en-US" sz="2200" dirty="0" smtClean="0"/>
              <a:t>						[The attitude has to be towards the old man and his dog.]</a:t>
            </a:r>
          </a:p>
        </p:txBody>
      </p:sp>
    </p:spTree>
    <p:extLst>
      <p:ext uri="{BB962C8B-B14F-4D97-AF65-F5344CB8AC3E}">
        <p14:creationId xmlns:p14="http://schemas.microsoft.com/office/powerpoint/2010/main" val="17348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Syntactic “parasites”</a:t>
            </a: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Architectural implications of NTC-, but not TC-meaning-bearing expressions being able to be syntactic “parasites”:</a:t>
            </a:r>
          </a:p>
          <a:p>
            <a:r>
              <a:rPr lang="en-US" sz="2400" dirty="0" smtClean="0"/>
              <a:t>TC vs. NTC meanings are processed using distinct cognitive resources; computing two independent meanings, one TC and one NTC, simultaneously doesn’t cause an overload, but trying to compute two independent TC meanings does.</a:t>
            </a:r>
          </a:p>
          <a:p>
            <a:r>
              <a:rPr lang="en-US" sz="2400" dirty="0" smtClean="0"/>
              <a:t>Syntax is oblivious to this distinction, however.</a:t>
            </a:r>
          </a:p>
        </p:txBody>
      </p:sp>
    </p:spTree>
    <p:extLst>
      <p:ext uri="{BB962C8B-B14F-4D97-AF65-F5344CB8AC3E}">
        <p14:creationId xmlns:p14="http://schemas.microsoft.com/office/powerpoint/2010/main" val="14855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Prosodic “parasites”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Some </a:t>
            </a:r>
            <a:r>
              <a:rPr lang="en-US" sz="2400" dirty="0"/>
              <a:t>NTC-meaning-bearing expressions </a:t>
            </a:r>
            <a:r>
              <a:rPr lang="en-US" sz="2400" dirty="0" smtClean="0"/>
              <a:t>seemingly only integrate with their hosts prosodically without integrating with them syntactically (locally or at all).</a:t>
            </a:r>
          </a:p>
          <a:p>
            <a:pPr marL="0" indent="0">
              <a:buNone/>
            </a:pPr>
            <a:r>
              <a:rPr lang="en-US" sz="2400" dirty="0" smtClean="0"/>
              <a:t>E.g., Russian expressive particles, like</a:t>
            </a:r>
            <a:r>
              <a:rPr lang="ru-RU" sz="2400" dirty="0" smtClean="0"/>
              <a:t> </a:t>
            </a:r>
            <a:r>
              <a:rPr lang="en-US" sz="2400" i="1" dirty="0" err="1" smtClean="0"/>
              <a:t>blja</a:t>
            </a:r>
            <a:r>
              <a:rPr lang="en-US" sz="2400" i="1" dirty="0" smtClean="0"/>
              <a:t>(d’), </a:t>
            </a:r>
            <a:r>
              <a:rPr lang="en-US" sz="2400" i="1" dirty="0" err="1" smtClean="0"/>
              <a:t>blin</a:t>
            </a:r>
            <a:r>
              <a:rPr lang="en-US" sz="2400" i="1" dirty="0" smtClean="0"/>
              <a:t>, </a:t>
            </a:r>
            <a:r>
              <a:rPr lang="en-US" sz="2400" i="1" dirty="0" err="1" smtClean="0"/>
              <a:t>suka</a:t>
            </a:r>
            <a:r>
              <a:rPr lang="en-US" sz="2400" i="1" dirty="0" smtClean="0"/>
              <a:t>, </a:t>
            </a:r>
            <a:r>
              <a:rPr lang="en-US" sz="2400" i="1" dirty="0" err="1" smtClean="0"/>
              <a:t>sukabljad</a:t>
            </a:r>
            <a:r>
              <a:rPr lang="en-US" sz="2400" i="1" dirty="0" smtClean="0"/>
              <a:t>’, </a:t>
            </a:r>
            <a:r>
              <a:rPr lang="en-US" sz="2400" i="1" dirty="0" err="1" smtClean="0"/>
              <a:t>mat’tvoju</a:t>
            </a:r>
            <a:r>
              <a:rPr lang="en-US" sz="2400" i="1" dirty="0"/>
              <a:t>, </a:t>
            </a:r>
            <a:r>
              <a:rPr lang="en-US" sz="2400" i="1" dirty="0" err="1" smtClean="0"/>
              <a:t>mat’vašu</a:t>
            </a:r>
            <a:r>
              <a:rPr lang="en-US" sz="2400" dirty="0" smtClean="0"/>
              <a:t>, etc., are </a:t>
            </a:r>
            <a:r>
              <a:rPr lang="en-US" sz="2400" dirty="0" err="1" smtClean="0"/>
              <a:t>morphosyntactically</a:t>
            </a:r>
            <a:r>
              <a:rPr lang="en-US" sz="2400" dirty="0" smtClean="0"/>
              <a:t> inert, can appear in any prosodically appropriate position within the host utterance, and can be standalone utterances:</a:t>
            </a:r>
          </a:p>
          <a:p>
            <a:pPr marL="0" indent="0" defTabSz="90000">
              <a:buNone/>
            </a:pPr>
            <a:r>
              <a:rPr lang="en-US" sz="2400" dirty="0" smtClean="0"/>
              <a:t>(11)		</a:t>
            </a:r>
            <a:r>
              <a:rPr lang="en-US" sz="2400" dirty="0" err="1" smtClean="0"/>
              <a:t>Gde</a:t>
            </a:r>
            <a:r>
              <a:rPr lang="en-US" sz="2400" dirty="0" smtClean="0"/>
              <a:t> 				({</a:t>
            </a:r>
            <a:r>
              <a:rPr lang="en-US" sz="2400" b="1" dirty="0" err="1" smtClean="0"/>
              <a:t>bljad</a:t>
            </a:r>
            <a:r>
              <a:rPr lang="en-US" sz="2400" b="1" dirty="0" smtClean="0"/>
              <a:t>’</a:t>
            </a:r>
            <a:r>
              <a:rPr lang="en-US" sz="2400" dirty="0" smtClean="0"/>
              <a:t>, </a:t>
            </a:r>
            <a:r>
              <a:rPr lang="en-US" sz="2400" b="1" dirty="0" err="1" smtClean="0"/>
              <a:t>blin</a:t>
            </a:r>
            <a:r>
              <a:rPr lang="en-US" sz="2400" dirty="0" smtClean="0"/>
              <a:t>})				</a:t>
            </a:r>
            <a:r>
              <a:rPr lang="en-US" sz="2400" dirty="0" err="1" smtClean="0"/>
              <a:t>moja</a:t>
            </a:r>
            <a:r>
              <a:rPr lang="en-US" sz="2400" dirty="0" smtClean="0"/>
              <a:t> 	({</a:t>
            </a:r>
            <a:r>
              <a:rPr lang="en-US" sz="2400" b="1" dirty="0" err="1"/>
              <a:t>bljad</a:t>
            </a:r>
            <a:r>
              <a:rPr lang="en-US" sz="2400" b="1" dirty="0"/>
              <a:t>’</a:t>
            </a:r>
            <a:r>
              <a:rPr lang="en-US" sz="2400" dirty="0"/>
              <a:t>, </a:t>
            </a:r>
            <a:r>
              <a:rPr lang="en-US" sz="2400" b="1" dirty="0" err="1"/>
              <a:t>blin</a:t>
            </a:r>
            <a:r>
              <a:rPr lang="en-US" sz="2400" dirty="0" smtClean="0"/>
              <a:t>}	)	 		</a:t>
            </a:r>
            <a:r>
              <a:rPr lang="en-US" sz="2400" dirty="0" err="1" smtClean="0"/>
              <a:t>ručka</a:t>
            </a:r>
            <a:r>
              <a:rPr lang="en-US" sz="2400" dirty="0" smtClean="0"/>
              <a:t> 							({</a:t>
            </a:r>
            <a:r>
              <a:rPr lang="en-US" sz="2400" b="1" dirty="0" err="1"/>
              <a:t>bljad</a:t>
            </a:r>
            <a:r>
              <a:rPr lang="en-US" sz="2400" b="1" dirty="0" smtClean="0"/>
              <a:t>’</a:t>
            </a:r>
            <a:r>
              <a:rPr lang="en-US" sz="2400" dirty="0" smtClean="0"/>
              <a:t>,		</a:t>
            </a:r>
            <a:r>
              <a:rPr lang="en-US" sz="2400" b="1" dirty="0" err="1" smtClean="0"/>
              <a:t>blin</a:t>
            </a:r>
            <a:r>
              <a:rPr lang="en-US" sz="2400" dirty="0" smtClean="0"/>
              <a:t>})?!</a:t>
            </a:r>
          </a:p>
          <a:p>
            <a:pPr marL="0" indent="0" defTabSz="90000">
              <a:spcBef>
                <a:spcPts val="0"/>
              </a:spcBef>
              <a:buNone/>
            </a:pPr>
            <a:r>
              <a:rPr lang="en-US" sz="2400" dirty="0" smtClean="0"/>
              <a:t>							</a:t>
            </a:r>
            <a:r>
              <a:rPr lang="en-US" sz="2400" i="1" dirty="0" smtClean="0"/>
              <a:t>where		({</a:t>
            </a:r>
            <a:r>
              <a:rPr lang="en-US" sz="2400" b="1" i="1" dirty="0" smtClean="0"/>
              <a:t>EXPR</a:t>
            </a:r>
            <a:r>
              <a:rPr lang="en-US" sz="2400" i="1" dirty="0" smtClean="0"/>
              <a:t>, </a:t>
            </a:r>
            <a:r>
              <a:rPr lang="en-US" sz="2400" b="1" i="1" dirty="0" smtClean="0"/>
              <a:t>EXPR</a:t>
            </a:r>
            <a:r>
              <a:rPr lang="en-US" sz="2400" i="1" dirty="0" smtClean="0"/>
              <a:t>})		my 				({</a:t>
            </a:r>
            <a:r>
              <a:rPr lang="en-US" sz="2400" b="1" i="1" dirty="0" smtClean="0"/>
              <a:t>EXPR</a:t>
            </a:r>
            <a:r>
              <a:rPr lang="en-US" sz="2400" i="1" dirty="0" smtClean="0"/>
              <a:t>, </a:t>
            </a:r>
            <a:r>
              <a:rPr lang="en-US" sz="2400" b="1" i="1" dirty="0" smtClean="0"/>
              <a:t>EXPR</a:t>
            </a:r>
            <a:r>
              <a:rPr lang="en-US" sz="2400" i="1" dirty="0" smtClean="0"/>
              <a:t>})		</a:t>
            </a:r>
            <a:r>
              <a:rPr lang="en-US" sz="2400" i="1" dirty="0" err="1" smtClean="0"/>
              <a:t>pen.NOM</a:t>
            </a:r>
            <a:r>
              <a:rPr lang="en-US" sz="2400" i="1" dirty="0"/>
              <a:t>	</a:t>
            </a:r>
            <a:r>
              <a:rPr lang="en-US" sz="2400" i="1" dirty="0" smtClean="0"/>
              <a:t>	({</a:t>
            </a:r>
            <a:r>
              <a:rPr lang="en-US" sz="2400" b="1" i="1" dirty="0" smtClean="0"/>
              <a:t>EXPR</a:t>
            </a:r>
            <a:r>
              <a:rPr lang="en-US" sz="2400" i="1" dirty="0" smtClean="0"/>
              <a:t>, 	</a:t>
            </a:r>
            <a:r>
              <a:rPr lang="en-US" sz="2400" b="1" i="1" dirty="0" smtClean="0"/>
              <a:t>EXPR</a:t>
            </a:r>
            <a:r>
              <a:rPr lang="en-US" sz="2400" i="1" dirty="0" smtClean="0"/>
              <a:t>})</a:t>
            </a:r>
            <a:endParaRPr lang="en-US" sz="2400" dirty="0" smtClean="0"/>
          </a:p>
          <a:p>
            <a:pPr marL="0" indent="0" defTabSz="90000">
              <a:spcBef>
                <a:spcPts val="0"/>
              </a:spcBef>
              <a:buNone/>
            </a:pPr>
            <a:r>
              <a:rPr lang="en-US" sz="2400" i="1" dirty="0"/>
              <a:t>	</a:t>
            </a:r>
            <a:r>
              <a:rPr lang="en-US" sz="2400" i="1" dirty="0" smtClean="0"/>
              <a:t>						</a:t>
            </a:r>
            <a:r>
              <a:rPr lang="en-US" sz="2400" dirty="0" smtClean="0"/>
              <a:t>≈ ‘Where is my {fucking, freaking} pen?’</a:t>
            </a:r>
          </a:p>
          <a:p>
            <a:pPr marL="0" indent="0" defTabSz="90000">
              <a:buNone/>
            </a:pPr>
            <a:r>
              <a:rPr lang="en-US" sz="2400" dirty="0" smtClean="0"/>
              <a:t>(12)		</a:t>
            </a:r>
            <a:r>
              <a:rPr lang="en-US" sz="2400" dirty="0" err="1" smtClean="0"/>
              <a:t>Bljad</a:t>
            </a:r>
            <a:r>
              <a:rPr lang="en-US" sz="2400" dirty="0" smtClean="0"/>
              <a:t>’! / Blin!</a:t>
            </a:r>
          </a:p>
          <a:p>
            <a:pPr marL="0" indent="0" defTabSz="90000">
              <a:spcBef>
                <a:spcPts val="0"/>
              </a:spcBef>
              <a:buNone/>
            </a:pPr>
            <a:r>
              <a:rPr lang="en-US" sz="2400" dirty="0" smtClean="0"/>
              <a:t>							≈ ‘Fuck!’</a:t>
            </a:r>
            <a:endParaRPr lang="en-US" sz="2400" dirty="0"/>
          </a:p>
        </p:txBody>
      </p:sp>
    </p:spTree>
    <p:extLst>
      <p:ext uri="{BB962C8B-B14F-4D97-AF65-F5344CB8AC3E}">
        <p14:creationId xmlns:p14="http://schemas.microsoft.com/office/powerpoint/2010/main" val="42268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err="1" smtClean="0">
                <a:solidFill>
                  <a:srgbClr val="C00000"/>
                </a:solidFill>
              </a:rPr>
              <a:t>Sublexical</a:t>
            </a:r>
            <a:r>
              <a:rPr lang="en-US" sz="3600" dirty="0" smtClean="0">
                <a:solidFill>
                  <a:srgbClr val="C00000"/>
                </a:solidFill>
              </a:rPr>
              <a:t> “parasites”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A single lexical item can have both a TC and a NTC meaning component. </a:t>
            </a:r>
            <a:endParaRPr lang="en-US" sz="2400" dirty="0"/>
          </a:p>
          <a:p>
            <a:pPr marL="0" indent="0">
              <a:buNone/>
            </a:pPr>
            <a:r>
              <a:rPr lang="en-US" sz="2400" dirty="0" smtClean="0"/>
              <a:t>E.g., many English expressives can be used as </a:t>
            </a:r>
            <a:r>
              <a:rPr lang="en-US" sz="2400" b="1" dirty="0" smtClean="0">
                <a:solidFill>
                  <a:srgbClr val="C00000"/>
                </a:solidFill>
              </a:rPr>
              <a:t>high degree modifiers/intensifiers</a:t>
            </a:r>
            <a:r>
              <a:rPr lang="en-US" sz="2400" dirty="0" smtClean="0"/>
              <a:t>;</a:t>
            </a:r>
            <a:r>
              <a:rPr lang="en-US" sz="2400" b="1" dirty="0" smtClean="0">
                <a:solidFill>
                  <a:srgbClr val="C00000"/>
                </a:solidFill>
              </a:rPr>
              <a:t> </a:t>
            </a:r>
            <a:r>
              <a:rPr lang="en-US" sz="2400" dirty="0" smtClean="0"/>
              <a:t>the degree modifier component is not only TC, but typically at-issue:</a:t>
            </a:r>
          </a:p>
          <a:p>
            <a:pPr marL="0" indent="0" defTabSz="180000">
              <a:buNone/>
            </a:pPr>
            <a:r>
              <a:rPr lang="en-US" sz="2400" dirty="0" smtClean="0"/>
              <a:t>(13)		The movie is {fucking, bloody, (god)damn} good.</a:t>
            </a:r>
          </a:p>
          <a:p>
            <a:pPr marL="0" indent="0" defTabSz="180000">
              <a:spcBef>
                <a:spcPts val="0"/>
              </a:spcBef>
              <a:buNone/>
            </a:pPr>
            <a:r>
              <a:rPr lang="en-US" sz="2400" dirty="0" smtClean="0"/>
              <a:t>				≠ The movie is good. </a:t>
            </a:r>
          </a:p>
          <a:p>
            <a:pPr marL="0" indent="0" defTabSz="180000">
              <a:spcBef>
                <a:spcPts val="0"/>
              </a:spcBef>
              <a:buNone/>
            </a:pPr>
            <a:r>
              <a:rPr lang="en-US" sz="2400" dirty="0"/>
              <a:t>	</a:t>
            </a:r>
            <a:r>
              <a:rPr lang="en-US" sz="2400" dirty="0" smtClean="0"/>
              <a:t>			≈ The movie is very good.</a:t>
            </a:r>
          </a:p>
        </p:txBody>
      </p:sp>
    </p:spTree>
    <p:extLst>
      <p:ext uri="{BB962C8B-B14F-4D97-AF65-F5344CB8AC3E}">
        <p14:creationId xmlns:p14="http://schemas.microsoft.com/office/powerpoint/2010/main" val="418667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err="1" smtClean="0">
                <a:solidFill>
                  <a:srgbClr val="C00000"/>
                </a:solidFill>
              </a:rPr>
              <a:t>Sublexical</a:t>
            </a:r>
            <a:r>
              <a:rPr lang="en-US" sz="3600" dirty="0" smtClean="0">
                <a:solidFill>
                  <a:srgbClr val="C00000"/>
                </a:solidFill>
              </a:rPr>
              <a:t> “parasites”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defTabSz="90000">
              <a:buNone/>
            </a:pPr>
            <a:r>
              <a:rPr lang="en-US" sz="2400" dirty="0" smtClean="0"/>
              <a:t>The </a:t>
            </a:r>
            <a:r>
              <a:rPr lang="en-US" sz="2400" dirty="0"/>
              <a:t>expressive component </a:t>
            </a:r>
            <a:r>
              <a:rPr lang="en-US" sz="2400" dirty="0" smtClean="0"/>
              <a:t>of expressive degree modifiers doesn’t </a:t>
            </a:r>
            <a:r>
              <a:rPr lang="en-US" sz="2400" dirty="0"/>
              <a:t>have to semantically interact </a:t>
            </a:r>
            <a:r>
              <a:rPr lang="en-US" sz="2400" dirty="0" smtClean="0"/>
              <a:t>with what they </a:t>
            </a:r>
            <a:r>
              <a:rPr lang="en-US" sz="2400" dirty="0"/>
              <a:t>modify, but the degree component </a:t>
            </a:r>
            <a:r>
              <a:rPr lang="en-US" sz="2400" dirty="0" smtClean="0"/>
              <a:t>does:</a:t>
            </a:r>
          </a:p>
          <a:p>
            <a:pPr marL="0" indent="0" defTabSz="90000">
              <a:buNone/>
            </a:pPr>
            <a:r>
              <a:rPr lang="en-US" sz="2400" dirty="0" smtClean="0"/>
              <a:t>(14)		</a:t>
            </a:r>
            <a:r>
              <a:rPr lang="en-US" sz="2400" i="1" dirty="0" smtClean="0"/>
              <a:t>Context</a:t>
            </a:r>
            <a:r>
              <a:rPr lang="en-US" sz="2400" i="1" dirty="0"/>
              <a:t>: Daniel Craig, in an interview, when asked if Phoebe Waller-Bridge </a:t>
            </a:r>
            <a:r>
              <a:rPr lang="en-US" sz="2400" i="1" dirty="0" smtClean="0"/>
              <a:t>was 							a </a:t>
            </a:r>
            <a:r>
              <a:rPr lang="nb-NO" sz="2400" i="1" dirty="0" smtClean="0"/>
              <a:t>“</a:t>
            </a:r>
            <a:r>
              <a:rPr lang="nb-NO" sz="2400" i="1" dirty="0" err="1" smtClean="0"/>
              <a:t>diversity</a:t>
            </a:r>
            <a:r>
              <a:rPr lang="nb-NO" sz="2400" i="1" dirty="0" smtClean="0"/>
              <a:t> hire</a:t>
            </a:r>
            <a:r>
              <a:rPr lang="nb-NO" sz="2400" i="1" dirty="0"/>
              <a:t>” for ‘Bond</a:t>
            </a:r>
            <a:r>
              <a:rPr lang="nb-NO" sz="2400" i="1" dirty="0" smtClean="0"/>
              <a:t>’:</a:t>
            </a:r>
          </a:p>
          <a:p>
            <a:pPr marL="0" indent="0" defTabSz="90000">
              <a:spcBef>
                <a:spcPts val="0"/>
              </a:spcBef>
              <a:buNone/>
            </a:pPr>
            <a:r>
              <a:rPr lang="en-US" sz="2400" dirty="0" smtClean="0"/>
              <a:t>							Look</a:t>
            </a:r>
            <a:r>
              <a:rPr lang="en-US" sz="2400" dirty="0"/>
              <a:t>, we’re having a conversation about Phoebe’s gender here, which is </a:t>
            </a:r>
            <a:r>
              <a:rPr lang="en-US" sz="2400" dirty="0" smtClean="0"/>
              <a:t>															</a:t>
            </a:r>
            <a:r>
              <a:rPr lang="en-US" sz="2400" b="1" dirty="0" smtClean="0"/>
              <a:t>fucking</a:t>
            </a:r>
            <a:r>
              <a:rPr lang="en-US" sz="2400" dirty="0" smtClean="0"/>
              <a:t> ridiculous. She’s </a:t>
            </a:r>
            <a:r>
              <a:rPr lang="en-US" sz="2400" dirty="0"/>
              <a:t>a great writer. Why shouldn’t we get Phoebe onto </a:t>
            </a:r>
            <a:r>
              <a:rPr lang="en-US" sz="2400" dirty="0" smtClean="0"/>
              <a:t>												Bond</a:t>
            </a:r>
            <a:r>
              <a:rPr lang="en-US" sz="2400" dirty="0"/>
              <a:t>? (...) </a:t>
            </a:r>
            <a:r>
              <a:rPr lang="en-US" sz="2400" dirty="0" smtClean="0"/>
              <a:t>I know where you’re going</a:t>
            </a:r>
            <a:r>
              <a:rPr lang="en-US" sz="2400" dirty="0"/>
              <a:t>, but I don’t actually want to have that </a:t>
            </a:r>
            <a:r>
              <a:rPr lang="en-US" sz="2400" dirty="0" smtClean="0"/>
              <a:t>										conversation</a:t>
            </a:r>
            <a:r>
              <a:rPr lang="en-US" sz="2400" dirty="0"/>
              <a:t>. </a:t>
            </a:r>
            <a:r>
              <a:rPr lang="en-US" sz="2400" dirty="0" smtClean="0"/>
              <a:t>I know what you’re </a:t>
            </a:r>
            <a:r>
              <a:rPr lang="en-US" sz="2400" dirty="0"/>
              <a:t>trying to </a:t>
            </a:r>
            <a:r>
              <a:rPr lang="en-US" sz="2400" dirty="0" smtClean="0"/>
              <a:t>do, but </a:t>
            </a:r>
            <a:r>
              <a:rPr lang="en-US" sz="2400" dirty="0"/>
              <a:t>it’s wrong. It’s absolutely </a:t>
            </a:r>
            <a:r>
              <a:rPr lang="en-US" sz="2400" dirty="0" smtClean="0"/>
              <a:t>											wrong</a:t>
            </a:r>
            <a:r>
              <a:rPr lang="en-US" sz="2400" dirty="0"/>
              <a:t>. She’s a </a:t>
            </a:r>
            <a:r>
              <a:rPr lang="en-US" sz="2400" b="1" dirty="0" smtClean="0"/>
              <a:t>fucking</a:t>
            </a:r>
            <a:r>
              <a:rPr lang="en-US" sz="2400" dirty="0" smtClean="0"/>
              <a:t> great writer. One </a:t>
            </a:r>
            <a:r>
              <a:rPr lang="en-US" sz="2400" dirty="0"/>
              <a:t>of the best </a:t>
            </a:r>
            <a:r>
              <a:rPr lang="en-US" sz="2400" dirty="0" smtClean="0"/>
              <a:t>English writers </a:t>
            </a:r>
            <a:r>
              <a:rPr lang="en-US" sz="2400" dirty="0"/>
              <a:t>around</a:t>
            </a:r>
            <a:r>
              <a:rPr lang="en-US" sz="2400" dirty="0" smtClean="0"/>
              <a:t>. </a:t>
            </a:r>
          </a:p>
          <a:p>
            <a:pPr marL="0" indent="0" defTabSz="90000">
              <a:spcBef>
                <a:spcPts val="0"/>
              </a:spcBef>
              <a:buNone/>
            </a:pPr>
            <a:r>
              <a:rPr lang="nb-NO" sz="1700" dirty="0" smtClean="0"/>
              <a:t>							</a:t>
            </a:r>
            <a:r>
              <a:rPr lang="nb-NO" sz="1400" dirty="0" smtClean="0"/>
              <a:t>(</a:t>
            </a:r>
            <a:r>
              <a:rPr lang="nb-NO" sz="1400" dirty="0">
                <a:hlinkClick r:id="rId2"/>
              </a:rPr>
              <a:t>https://</a:t>
            </a:r>
            <a:r>
              <a:rPr lang="nb-NO" sz="1400" dirty="0" smtClean="0">
                <a:hlinkClick r:id="rId2"/>
              </a:rPr>
              <a:t>www.esquire.com/entertainment/movies/a29696991/daniel-craig-phoebe-waller-bridge-james-bond-diversity-hire/</a:t>
            </a:r>
            <a:r>
              <a:rPr lang="nb-NO" sz="1400" dirty="0" smtClean="0"/>
              <a:t>)</a:t>
            </a:r>
            <a:endParaRPr lang="en-US" sz="1400" dirty="0"/>
          </a:p>
        </p:txBody>
      </p:sp>
    </p:spTree>
    <p:extLst>
      <p:ext uri="{BB962C8B-B14F-4D97-AF65-F5344CB8AC3E}">
        <p14:creationId xmlns:p14="http://schemas.microsoft.com/office/powerpoint/2010/main" val="14940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Interim summary</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I have shown you two ways in which TC vs. NTC (affect-related) meanings are observably distinct:</a:t>
            </a:r>
          </a:p>
          <a:p>
            <a:r>
              <a:rPr lang="en-US" sz="2400" dirty="0" smtClean="0"/>
              <a:t>TC </a:t>
            </a:r>
            <a:r>
              <a:rPr lang="en-US" sz="2400" dirty="0"/>
              <a:t>meanings can be at-issue or not-at-issue for various reasons, but NTC meanings can never be at-issue, because they are never meant to address any issues.</a:t>
            </a:r>
          </a:p>
          <a:p>
            <a:r>
              <a:rPr lang="en-US" sz="2400" dirty="0"/>
              <a:t>NTC meanings can be “parasitic” in ways in which TC meanings cannot, suggesting that semantics treats them differently, but other levels of representation can be oblivious to this distinction</a:t>
            </a:r>
            <a:r>
              <a:rPr lang="en-US" sz="2400" dirty="0" smtClean="0"/>
              <a:t>.</a:t>
            </a:r>
          </a:p>
          <a:p>
            <a:pPr marL="0" indent="0">
              <a:buNone/>
            </a:pPr>
            <a:r>
              <a:rPr lang="en-US" sz="2400" dirty="0" smtClean="0"/>
              <a:t>This is counter-evidence against analyses that try to reduce NTC meanings to a subtype of TC meanings.</a:t>
            </a:r>
            <a:endParaRPr lang="en-US" sz="2400" dirty="0"/>
          </a:p>
          <a:p>
            <a:endParaRPr lang="en-US" sz="2400" dirty="0" smtClean="0"/>
          </a:p>
        </p:txBody>
      </p:sp>
    </p:spTree>
    <p:extLst>
      <p:ext uri="{BB962C8B-B14F-4D97-AF65-F5344CB8AC3E}">
        <p14:creationId xmlns:p14="http://schemas.microsoft.com/office/powerpoint/2010/main" val="34665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2400" dirty="0"/>
              <a:t>Intro</a:t>
            </a:r>
          </a:p>
          <a:p>
            <a:pPr marL="0" indent="0">
              <a:buNone/>
            </a:pPr>
            <a:r>
              <a:rPr lang="en-US" sz="2400" dirty="0"/>
              <a:t>Truth-conditional vs. non-truth-conditional affective meaning </a:t>
            </a:r>
          </a:p>
          <a:p>
            <a:pPr marL="0" indent="0">
              <a:buNone/>
            </a:pPr>
            <a:r>
              <a:rPr lang="en-US" sz="2400" dirty="0"/>
              <a:t>TC vs. NTC affective meaning in the architecture of grammar </a:t>
            </a:r>
          </a:p>
          <a:p>
            <a:pPr marL="0" indent="0">
              <a:buNone/>
            </a:pPr>
            <a:r>
              <a:rPr lang="en-US" sz="2400" dirty="0"/>
              <a:t>TC vs. NTC affective meaning conveyed through “secondary” channels</a:t>
            </a:r>
          </a:p>
          <a:p>
            <a:pPr marL="0" indent="0">
              <a:buNone/>
            </a:pPr>
            <a:r>
              <a:rPr lang="en-US" sz="2400" dirty="0"/>
              <a:t>Outro</a:t>
            </a:r>
          </a:p>
        </p:txBody>
      </p:sp>
    </p:spTree>
    <p:extLst>
      <p:ext uri="{BB962C8B-B14F-4D97-AF65-F5344CB8AC3E}">
        <p14:creationId xmlns:p14="http://schemas.microsoft.com/office/powerpoint/2010/main" val="870793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2400" dirty="0"/>
              <a:t>Intro</a:t>
            </a:r>
          </a:p>
          <a:p>
            <a:pPr marL="0" indent="0">
              <a:buNone/>
            </a:pPr>
            <a:r>
              <a:rPr lang="en-US" sz="2400" dirty="0"/>
              <a:t>Truth-conditional vs. non-truth-conditional affective meaning </a:t>
            </a:r>
          </a:p>
          <a:p>
            <a:pPr marL="0" indent="0">
              <a:buNone/>
            </a:pPr>
            <a:r>
              <a:rPr lang="en-US" sz="2400" dirty="0"/>
              <a:t>TC vs. NTC affective meaning in the architecture of grammar </a:t>
            </a:r>
          </a:p>
          <a:p>
            <a:pPr marL="0" indent="0">
              <a:buNone/>
            </a:pPr>
            <a:r>
              <a:rPr lang="en-US" sz="2400" dirty="0">
                <a:solidFill>
                  <a:srgbClr val="C00000"/>
                </a:solidFill>
              </a:rPr>
              <a:t>TC vs. NTC affective meaning conveyed through “secondary” channels</a:t>
            </a:r>
          </a:p>
          <a:p>
            <a:pPr marL="0" indent="0">
              <a:buNone/>
            </a:pPr>
            <a:r>
              <a:rPr lang="en-US" sz="2400" dirty="0"/>
              <a:t>Outro</a:t>
            </a:r>
          </a:p>
        </p:txBody>
      </p:sp>
    </p:spTree>
    <p:extLst>
      <p:ext uri="{BB962C8B-B14F-4D97-AF65-F5344CB8AC3E}">
        <p14:creationId xmlns:p14="http://schemas.microsoft.com/office/powerpoint/2010/main" val="3265352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TC vs. NTC affective facial expressions/prosody</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a:t>Despite the tendency to dismiss any affect-related meaning conveyed through “secondary” channels as “paralinguistic”, we see some of the same distinctions there as with </a:t>
            </a:r>
            <a:r>
              <a:rPr lang="en-US" sz="2400" dirty="0" smtClean="0"/>
              <a:t>words.</a:t>
            </a:r>
            <a:endParaRPr lang="en-US" sz="2400" dirty="0"/>
          </a:p>
          <a:p>
            <a:pPr marL="0" indent="0">
              <a:buNone/>
            </a:pPr>
            <a:r>
              <a:rPr lang="en-US" sz="2400" dirty="0" smtClean="0"/>
              <a:t>Let’s look at some case studies.</a:t>
            </a:r>
          </a:p>
        </p:txBody>
      </p:sp>
    </p:spTree>
    <p:extLst>
      <p:ext uri="{BB962C8B-B14F-4D97-AF65-F5344CB8AC3E}">
        <p14:creationId xmlns:p14="http://schemas.microsoft.com/office/powerpoint/2010/main" val="12164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Case study 1: </a:t>
            </a:r>
            <a:r>
              <a:rPr lang="en-US" sz="3600" dirty="0" smtClean="0">
                <a:solidFill>
                  <a:srgbClr val="C00000"/>
                </a:solidFill>
              </a:rPr>
              <a:t>Surprise</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‘Immediate affect &gt; </a:t>
            </a:r>
            <a:r>
              <a:rPr lang="en-US" sz="2400" dirty="0"/>
              <a:t>non-immediate </a:t>
            </a:r>
            <a:r>
              <a:rPr lang="en-US" sz="2400" dirty="0" smtClean="0"/>
              <a:t>affect &gt; </a:t>
            </a:r>
            <a:r>
              <a:rPr lang="en-US" sz="2400" dirty="0"/>
              <a:t>degree </a:t>
            </a:r>
            <a:r>
              <a:rPr lang="en-US" sz="2400" dirty="0" smtClean="0"/>
              <a:t>modifier w/attitudinal component’ progression for words:</a:t>
            </a:r>
          </a:p>
          <a:p>
            <a:r>
              <a:rPr lang="en-US" sz="2400" dirty="0" smtClean="0"/>
              <a:t>Performative expression of immediate surprise (NTC):</a:t>
            </a:r>
          </a:p>
          <a:p>
            <a:pPr marL="0" indent="0" defTabSz="180000">
              <a:buNone/>
            </a:pPr>
            <a:r>
              <a:rPr lang="en-US" sz="2400" dirty="0" smtClean="0"/>
              <a:t>(15)		{Wow! / Whoa!} Mia got drunk! </a:t>
            </a:r>
          </a:p>
          <a:p>
            <a:pPr marL="0" indent="0" defTabSz="180000">
              <a:spcBef>
                <a:spcPts val="0"/>
              </a:spcBef>
              <a:buNone/>
            </a:pPr>
            <a:r>
              <a:rPr lang="en-US" sz="2400" dirty="0" smtClean="0"/>
              <a:t>				(I just learnt this.)</a:t>
            </a:r>
          </a:p>
          <a:p>
            <a:r>
              <a:rPr lang="en-US" sz="2400" dirty="0" smtClean="0"/>
              <a:t>Non-immediate surprise about some fact (TC, but backgrounded):  </a:t>
            </a:r>
          </a:p>
          <a:p>
            <a:pPr marL="0" indent="0" defTabSz="180000">
              <a:buNone/>
            </a:pPr>
            <a:r>
              <a:rPr lang="en-US" sz="2400" dirty="0" smtClean="0"/>
              <a:t>(16)		{Surprisingly / impressively / astonishingly}, Mia got drunk.</a:t>
            </a:r>
          </a:p>
          <a:p>
            <a:pPr marL="0" indent="0" defTabSz="180000">
              <a:spcBef>
                <a:spcPts val="0"/>
              </a:spcBef>
              <a:buNone/>
            </a:pPr>
            <a:r>
              <a:rPr lang="en-US" sz="2400" dirty="0" smtClean="0"/>
              <a:t>				≈ Mia got drunk, and, btw, I find this {surprising / impressive / astonishing}.</a:t>
            </a:r>
          </a:p>
          <a:p>
            <a:r>
              <a:rPr lang="en-US" sz="2400" dirty="0" smtClean="0"/>
              <a:t>Degree modifiers with an attitudinal component (TC and at-issue):</a:t>
            </a:r>
          </a:p>
          <a:p>
            <a:pPr marL="0" indent="0" defTabSz="180000">
              <a:buNone/>
            </a:pPr>
            <a:r>
              <a:rPr lang="en-US" sz="2400" dirty="0" smtClean="0"/>
              <a:t>(17)		Mia got {surprisingly / impressively / astonishingly} drunk.</a:t>
            </a:r>
          </a:p>
          <a:p>
            <a:pPr marL="0" indent="0" defTabSz="180000">
              <a:spcBef>
                <a:spcPts val="0"/>
              </a:spcBef>
              <a:buNone/>
            </a:pPr>
            <a:r>
              <a:rPr lang="en-US" sz="2400" dirty="0" smtClean="0"/>
              <a:t>				≈ Mia got drunk to a {surprising / impressive / astonishing} extent.</a:t>
            </a:r>
          </a:p>
        </p:txBody>
      </p:sp>
    </p:spTree>
    <p:extLst>
      <p:ext uri="{BB962C8B-B14F-4D97-AF65-F5344CB8AC3E}">
        <p14:creationId xmlns:p14="http://schemas.microsoft.com/office/powerpoint/2010/main" val="39768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Case study 1: </a:t>
            </a:r>
            <a:r>
              <a:rPr lang="en-US" sz="3600" dirty="0" smtClean="0">
                <a:solidFill>
                  <a:srgbClr val="C00000"/>
                </a:solidFill>
              </a:rPr>
              <a:t>Surprise</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The same progression for the “surprised” facial expression (</a:t>
            </a:r>
            <a:r>
              <a:rPr lang="en-US" sz="2400" i="1" dirty="0" smtClean="0"/>
              <a:t>OO</a:t>
            </a:r>
            <a:r>
              <a:rPr lang="en-US" sz="2400" dirty="0" smtClean="0"/>
              <a:t>) &amp; prosody:</a:t>
            </a:r>
          </a:p>
          <a:p>
            <a:r>
              <a:rPr lang="en-US" sz="2400" dirty="0" smtClean="0"/>
              <a:t>Performative expression of immediate surprise (NTC):</a:t>
            </a:r>
          </a:p>
          <a:p>
            <a:pPr marL="0" indent="0">
              <a:buNone/>
            </a:pPr>
            <a:endParaRPr lang="en-US" sz="2400" dirty="0" smtClean="0"/>
          </a:p>
          <a:p>
            <a:pPr marL="0" indent="0">
              <a:buNone/>
            </a:pPr>
            <a:endParaRPr lang="en-US" sz="2400" dirty="0" smtClean="0"/>
          </a:p>
          <a:p>
            <a:pPr marL="0" indent="0" defTabSz="180000">
              <a:buNone/>
            </a:pPr>
            <a:r>
              <a:rPr lang="en-US" sz="2400" dirty="0" smtClean="0"/>
              <a:t>(18)									[What are we going to do now?]_OO</a:t>
            </a:r>
          </a:p>
          <a:p>
            <a:r>
              <a:rPr lang="en-US" sz="2400" dirty="0" smtClean="0"/>
              <a:t>Non-immediate surprise about some fact (TC, but backgrounded):  </a:t>
            </a:r>
          </a:p>
          <a:p>
            <a:pPr marL="0" indent="0" defTabSz="180000">
              <a:buNone/>
            </a:pPr>
            <a:r>
              <a:rPr lang="en-US" sz="2400" dirty="0" smtClean="0"/>
              <a:t>(19)		Yesterday, there was a party, [and Mia got drunk]_OO.</a:t>
            </a:r>
          </a:p>
          <a:p>
            <a:r>
              <a:rPr lang="en-US" sz="2400" dirty="0" smtClean="0"/>
              <a:t>Degree modifiers with an attitudinal component (TC and at-issue):</a:t>
            </a:r>
          </a:p>
          <a:p>
            <a:pPr marL="0" indent="0" defTabSz="180000">
              <a:buNone/>
            </a:pPr>
            <a:r>
              <a:rPr lang="en-US" sz="2400" dirty="0" smtClean="0"/>
              <a:t>(20)		Mia got [drunk]_OO.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555" y="2601463"/>
            <a:ext cx="1262248" cy="1260000"/>
          </a:xfrm>
          <a:prstGeom prst="rect">
            <a:avLst/>
          </a:prstGeom>
        </p:spPr>
      </p:pic>
    </p:spTree>
    <p:extLst>
      <p:ext uri="{BB962C8B-B14F-4D97-AF65-F5344CB8AC3E}">
        <p14:creationId xmlns:p14="http://schemas.microsoft.com/office/powerpoint/2010/main" val="22766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Case study 1: </a:t>
            </a:r>
            <a:r>
              <a:rPr lang="en-US" sz="3600" dirty="0" smtClean="0">
                <a:solidFill>
                  <a:srgbClr val="C00000"/>
                </a:solidFill>
              </a:rPr>
              <a:t>Surprise</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lnSpcReduction="10000"/>
          </a:bodyPr>
          <a:lstStyle/>
          <a:p>
            <a:pPr marL="0" indent="0">
              <a:buNone/>
            </a:pPr>
            <a:r>
              <a:rPr lang="en-US" sz="2400" dirty="0"/>
              <a:t>Note that prosody and facial expressions can make their contributions independently; e.g., the facial expressions can combine with silent gestures:</a:t>
            </a:r>
          </a:p>
          <a:p>
            <a:pPr marL="0" indent="0" defTabSz="90000">
              <a:buNone/>
            </a:pPr>
            <a:endParaRPr lang="en-US" sz="2400" dirty="0"/>
          </a:p>
          <a:p>
            <a:pPr marL="0" indent="0" defTabSz="90000">
              <a:buNone/>
            </a:pPr>
            <a:endParaRPr lang="en-US" sz="2400" dirty="0"/>
          </a:p>
          <a:p>
            <a:pPr marL="0" indent="0" defTabSz="90000">
              <a:buNone/>
            </a:pPr>
            <a:r>
              <a:rPr lang="en-US" sz="2400" dirty="0"/>
              <a:t>(</a:t>
            </a:r>
            <a:r>
              <a:rPr lang="en-US" sz="2400" dirty="0" smtClean="0"/>
              <a:t>21)</a:t>
            </a:r>
            <a:r>
              <a:rPr lang="en-US" sz="2400" dirty="0"/>
              <a:t>		The movie was {															 /																/																}.</a:t>
            </a:r>
          </a:p>
          <a:p>
            <a:pPr marL="0" indent="0" defTabSz="90000">
              <a:buNone/>
            </a:pPr>
            <a:endParaRPr lang="en-US" sz="2400" dirty="0"/>
          </a:p>
          <a:p>
            <a:pPr marL="0" indent="0" defTabSz="90000">
              <a:buNone/>
            </a:pPr>
            <a:endParaRPr lang="en-US" sz="2400" dirty="0"/>
          </a:p>
          <a:p>
            <a:pPr marL="0" indent="0" defTabSz="90000">
              <a:buNone/>
            </a:pPr>
            <a:endParaRPr lang="en-US" sz="2400" dirty="0"/>
          </a:p>
          <a:p>
            <a:pPr marL="0" indent="0" defTabSz="90000">
              <a:buNone/>
            </a:pPr>
            <a:r>
              <a:rPr lang="en-US" sz="2400" dirty="0" smtClean="0"/>
              <a:t>(22)		Mia </a:t>
            </a:r>
            <a:r>
              <a:rPr lang="en-US" sz="2400" dirty="0"/>
              <a:t>got {																/																</a:t>
            </a:r>
            <a:r>
              <a:rPr lang="en-US" sz="2400" dirty="0" smtClean="0"/>
              <a:t>}.</a:t>
            </a:r>
          </a:p>
          <a:p>
            <a:pPr lvl="1" defTabSz="90000">
              <a:spcBef>
                <a:spcPts val="1000"/>
              </a:spcBef>
              <a:buFont typeface="Wingdings" panose="05000000000000000000" pitchFamily="2" charset="2"/>
              <a:buChar char="Ø"/>
            </a:pPr>
            <a:r>
              <a:rPr lang="en-US" sz="2000" dirty="0" smtClean="0"/>
              <a:t>NB: See also Duncan 2019 on gestures accompanying the English attenuator –</a:t>
            </a:r>
            <a:r>
              <a:rPr lang="en-US" sz="2000" i="1" dirty="0" smtClean="0"/>
              <a:t>ish</a:t>
            </a:r>
            <a:r>
              <a:rPr lang="en-US" sz="2000" dirty="0" smtClean="0"/>
              <a:t> and Esipova 2019c on degree modification via different channels.</a:t>
            </a:r>
            <a:endParaRPr lang="en-US" sz="20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0151" y="3952838"/>
            <a:ext cx="1261165" cy="126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036" y="2473953"/>
            <a:ext cx="1259505" cy="126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368" y="3952838"/>
            <a:ext cx="1260000" cy="1260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946" y="2473953"/>
            <a:ext cx="1260000" cy="1260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991" y="2473953"/>
            <a:ext cx="1260000" cy="1260000"/>
          </a:xfrm>
          <a:prstGeom prst="rect">
            <a:avLst/>
          </a:prstGeom>
        </p:spPr>
      </p:pic>
    </p:spTree>
    <p:extLst>
      <p:ext uri="{BB962C8B-B14F-4D97-AF65-F5344CB8AC3E}">
        <p14:creationId xmlns:p14="http://schemas.microsoft.com/office/powerpoint/2010/main" val="773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Case study 1: </a:t>
            </a:r>
            <a:r>
              <a:rPr lang="en-US" sz="3600" dirty="0" smtClean="0">
                <a:solidFill>
                  <a:srgbClr val="C00000"/>
                </a:solidFill>
              </a:rPr>
              <a:t>Surprise</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600" dirty="0" smtClean="0"/>
              <a:t>Some naturalistic examples:</a:t>
            </a:r>
          </a:p>
          <a:p>
            <a:pPr marL="0" indent="0" defTabSz="180000">
              <a:buNone/>
            </a:pPr>
            <a:r>
              <a:rPr lang="en-US" sz="2600" dirty="0" smtClean="0"/>
              <a:t>(23)		High degree modification via </a:t>
            </a:r>
            <a:r>
              <a:rPr lang="en-US" sz="2600" i="1" dirty="0" smtClean="0"/>
              <a:t>OO</a:t>
            </a:r>
            <a:r>
              <a:rPr lang="en-US" sz="2600" dirty="0" smtClean="0"/>
              <a:t> &amp; prosody</a:t>
            </a:r>
          </a:p>
          <a:p>
            <a:pPr marL="0" indent="0" defTabSz="180000">
              <a:spcBef>
                <a:spcPts val="0"/>
              </a:spcBef>
              <a:buNone/>
            </a:pPr>
            <a:r>
              <a:rPr lang="en-US" sz="2600" dirty="0" smtClean="0"/>
              <a:t>				</a:t>
            </a:r>
            <a:r>
              <a:rPr lang="en-US" sz="2600" i="1" dirty="0" smtClean="0"/>
              <a:t>Context: The speaker is playing a drinking game while being sick.</a:t>
            </a:r>
            <a:endParaRPr lang="en-US" sz="2600" dirty="0"/>
          </a:p>
        </p:txBody>
      </p:sp>
      <p:pic>
        <p:nvPicPr>
          <p:cNvPr id="4" name="fas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2674" y="3029061"/>
            <a:ext cx="5759999" cy="3240000"/>
          </a:xfrm>
          <a:prstGeom prst="rect">
            <a:avLst/>
          </a:prstGeom>
        </p:spPr>
      </p:pic>
    </p:spTree>
    <p:extLst>
      <p:ext uri="{BB962C8B-B14F-4D97-AF65-F5344CB8AC3E}">
        <p14:creationId xmlns:p14="http://schemas.microsoft.com/office/powerpoint/2010/main" val="1538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4"/>
                </p:tgtEl>
              </p:cMediaNode>
            </p:video>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Case study 1: </a:t>
            </a:r>
            <a:r>
              <a:rPr lang="en-US" sz="3600" dirty="0" smtClean="0">
                <a:solidFill>
                  <a:srgbClr val="C00000"/>
                </a:solidFill>
              </a:rPr>
              <a:t>Surprise</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defTabSz="180000">
              <a:buNone/>
            </a:pPr>
            <a:r>
              <a:rPr lang="en-US" sz="2600" dirty="0" smtClean="0"/>
              <a:t>(24)		High vs. low degree modification via face &amp; prosody + expressive </a:t>
            </a:r>
            <a:r>
              <a:rPr lang="en-US" sz="2600" i="1" dirty="0" smtClean="0"/>
              <a:t>OO</a:t>
            </a:r>
          </a:p>
          <a:p>
            <a:pPr marL="0" indent="0" defTabSz="180000">
              <a:spcBef>
                <a:spcPts val="0"/>
              </a:spcBef>
              <a:buNone/>
            </a:pPr>
            <a:r>
              <a:rPr lang="en-US" sz="2600" dirty="0" smtClean="0"/>
              <a:t>				</a:t>
            </a:r>
            <a:r>
              <a:rPr lang="en-US" sz="2600" i="1" dirty="0" smtClean="0"/>
              <a:t>Context: The speaker is reminiscing about giving birth.</a:t>
            </a:r>
          </a:p>
          <a:p>
            <a:pPr marL="0" indent="0" defTabSz="180000">
              <a:spcBef>
                <a:spcPts val="0"/>
              </a:spcBef>
              <a:buNone/>
            </a:pPr>
            <a:endParaRPr lang="en-US" sz="2600" dirty="0"/>
          </a:p>
        </p:txBody>
      </p:sp>
      <p:pic>
        <p:nvPicPr>
          <p:cNvPr id="4" name="contr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9396" y="2527425"/>
            <a:ext cx="5759999" cy="3240000"/>
          </a:xfrm>
          <a:prstGeom prst="rect">
            <a:avLst/>
          </a:prstGeom>
        </p:spPr>
      </p:pic>
    </p:spTree>
    <p:extLst>
      <p:ext uri="{BB962C8B-B14F-4D97-AF65-F5344CB8AC3E}">
        <p14:creationId xmlns:p14="http://schemas.microsoft.com/office/powerpoint/2010/main" val="12320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
                </p:tgtEl>
              </p:cMediaNode>
            </p:video>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Case study 2: </a:t>
            </a:r>
            <a:r>
              <a:rPr lang="en-US" sz="3600" dirty="0" smtClean="0">
                <a:solidFill>
                  <a:srgbClr val="C00000"/>
                </a:solidFill>
              </a:rPr>
              <a:t>Negative </a:t>
            </a:r>
            <a:r>
              <a:rPr lang="en-US" sz="3600" dirty="0" smtClean="0">
                <a:solidFill>
                  <a:srgbClr val="C00000"/>
                </a:solidFill>
              </a:rPr>
              <a:t>affect</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600" dirty="0" smtClean="0"/>
              <a:t>We can performatively express our immediate negative affect (anger, disgust, contempt, annoyance, etc.) through interjections/vocalizations, facial expressions, prosody, etc., e.g.:</a:t>
            </a:r>
          </a:p>
          <a:p>
            <a:pPr marL="0" indent="0">
              <a:buNone/>
            </a:pPr>
            <a:endParaRPr lang="en-US" sz="2600" dirty="0"/>
          </a:p>
          <a:p>
            <a:pPr marL="0" indent="0">
              <a:buNone/>
            </a:pPr>
            <a:endParaRPr lang="en-US" sz="2600" dirty="0" smtClean="0"/>
          </a:p>
          <a:p>
            <a:pPr marL="0" indent="0" defTabSz="180000">
              <a:buNone/>
            </a:pPr>
            <a:r>
              <a:rPr lang="en-US" sz="2600" dirty="0" smtClean="0"/>
              <a:t>(25)		</a:t>
            </a:r>
            <a:r>
              <a:rPr lang="en-US" sz="2600" dirty="0" err="1" smtClean="0"/>
              <a:t>Eww</a:t>
            </a:r>
            <a:r>
              <a:rPr lang="en-US" sz="2600" dirty="0" smtClean="0"/>
              <a:t>! / Ugh! /  </a:t>
            </a:r>
            <a:endParaRPr lang="en-US" sz="2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450" y="2947131"/>
            <a:ext cx="1260000" cy="1260000"/>
          </a:xfrm>
          <a:prstGeom prst="rect">
            <a:avLst/>
          </a:prstGeom>
        </p:spPr>
      </p:pic>
    </p:spTree>
    <p:extLst>
      <p:ext uri="{BB962C8B-B14F-4D97-AF65-F5344CB8AC3E}">
        <p14:creationId xmlns:p14="http://schemas.microsoft.com/office/powerpoint/2010/main" val="280179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Case study 2: </a:t>
            </a:r>
            <a:r>
              <a:rPr lang="en-US" sz="3600" dirty="0" smtClean="0">
                <a:solidFill>
                  <a:srgbClr val="C00000"/>
                </a:solidFill>
              </a:rPr>
              <a:t>Negative </a:t>
            </a:r>
            <a:r>
              <a:rPr lang="en-US" sz="3600" dirty="0" smtClean="0">
                <a:solidFill>
                  <a:srgbClr val="C00000"/>
                </a:solidFill>
              </a:rPr>
              <a:t>affect</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600" dirty="0" smtClean="0"/>
              <a:t>But we can also produce facial expressions &amp; prosody to convey non-immediate attitudes about specific subparts of our utterances, e.g.:</a:t>
            </a:r>
          </a:p>
          <a:p>
            <a:pPr marL="0" indent="0" defTabSz="180000">
              <a:buNone/>
            </a:pPr>
            <a:r>
              <a:rPr lang="en-US" sz="2600" dirty="0" smtClean="0"/>
              <a:t>(26)		Contempt for the notion of friendship via face &amp; prosody</a:t>
            </a:r>
          </a:p>
          <a:p>
            <a:pPr marL="0" indent="0" defTabSz="180000">
              <a:buNone/>
            </a:pPr>
            <a:r>
              <a:rPr lang="en-US" sz="2600" dirty="0" smtClean="0"/>
              <a:t>				</a:t>
            </a:r>
            <a:endParaRPr lang="en-US" sz="2600" dirty="0"/>
          </a:p>
        </p:txBody>
      </p:sp>
      <p:pic>
        <p:nvPicPr>
          <p:cNvPr id="6" name="frie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1491" y="3038761"/>
            <a:ext cx="5759997" cy="3240000"/>
          </a:xfrm>
          <a:prstGeom prst="rect">
            <a:avLst/>
          </a:prstGeom>
        </p:spPr>
      </p:pic>
    </p:spTree>
    <p:extLst>
      <p:ext uri="{BB962C8B-B14F-4D97-AF65-F5344CB8AC3E}">
        <p14:creationId xmlns:p14="http://schemas.microsoft.com/office/powerpoint/2010/main" val="31783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6"/>
                </p:tgtEl>
              </p:cMediaNode>
            </p:video>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Case study 2: </a:t>
            </a:r>
            <a:r>
              <a:rPr lang="en-US" sz="3600" dirty="0" smtClean="0">
                <a:solidFill>
                  <a:srgbClr val="C00000"/>
                </a:solidFill>
              </a:rPr>
              <a:t>Negative </a:t>
            </a:r>
            <a:r>
              <a:rPr lang="en-US" sz="3600" dirty="0" smtClean="0">
                <a:solidFill>
                  <a:srgbClr val="C00000"/>
                </a:solidFill>
              </a:rPr>
              <a:t>affect</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defTabSz="180000">
              <a:buNone/>
            </a:pPr>
            <a:r>
              <a:rPr lang="en-US" sz="2600" dirty="0" smtClean="0"/>
              <a:t>(27)</a:t>
            </a:r>
            <a:r>
              <a:rPr lang="en-US" sz="2600" dirty="0"/>
              <a:t>		</a:t>
            </a:r>
            <a:r>
              <a:rPr lang="en-US" sz="2600" dirty="0" smtClean="0"/>
              <a:t>Contempt for Morgan family discernible through prosody only  </a:t>
            </a:r>
          </a:p>
          <a:p>
            <a:pPr marL="0" indent="0" defTabSz="180000">
              <a:buNone/>
            </a:pPr>
            <a:r>
              <a:rPr lang="en-US" sz="2600" dirty="0" smtClean="0"/>
              <a:t>				</a:t>
            </a:r>
            <a:endParaRPr lang="en-US" sz="2600" dirty="0"/>
          </a:p>
        </p:txBody>
      </p:sp>
      <p:pic>
        <p:nvPicPr>
          <p:cNvPr id="6" name="morg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9564" y="2189183"/>
            <a:ext cx="5759999" cy="3240000"/>
          </a:xfrm>
          <a:prstGeom prst="rect">
            <a:avLst/>
          </a:prstGeom>
        </p:spPr>
      </p:pic>
    </p:spTree>
    <p:extLst>
      <p:ext uri="{BB962C8B-B14F-4D97-AF65-F5344CB8AC3E}">
        <p14:creationId xmlns:p14="http://schemas.microsoft.com/office/powerpoint/2010/main" val="24941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6"/>
                </p:tgtEl>
              </p:cMediaNode>
            </p:vide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2400" dirty="0">
                <a:solidFill>
                  <a:srgbClr val="C00000"/>
                </a:solidFill>
              </a:rPr>
              <a:t>Intro</a:t>
            </a:r>
          </a:p>
          <a:p>
            <a:pPr marL="0" indent="0">
              <a:buNone/>
            </a:pPr>
            <a:r>
              <a:rPr lang="en-US" sz="2400" dirty="0"/>
              <a:t>Truth-conditional vs. non-truth-conditional affective meaning </a:t>
            </a:r>
          </a:p>
          <a:p>
            <a:pPr marL="0" indent="0">
              <a:buNone/>
            </a:pPr>
            <a:r>
              <a:rPr lang="en-US" sz="2400" dirty="0"/>
              <a:t>TC vs. NTC affective meaning </a:t>
            </a:r>
            <a:r>
              <a:rPr lang="en-US" sz="2400" dirty="0" smtClean="0"/>
              <a:t>in the architecture of grammar </a:t>
            </a:r>
            <a:endParaRPr lang="en-US" sz="2400" dirty="0"/>
          </a:p>
          <a:p>
            <a:pPr marL="0" indent="0">
              <a:buNone/>
            </a:pPr>
            <a:r>
              <a:rPr lang="en-US" sz="2400" dirty="0"/>
              <a:t>TC vs. NTC affective meaning conveyed through “secondary” channels</a:t>
            </a:r>
          </a:p>
          <a:p>
            <a:pPr marL="0" indent="0">
              <a:buNone/>
            </a:pPr>
            <a:r>
              <a:rPr lang="en-US" sz="2400" dirty="0"/>
              <a:t>Outro</a:t>
            </a:r>
          </a:p>
        </p:txBody>
      </p:sp>
    </p:spTree>
    <p:extLst>
      <p:ext uri="{BB962C8B-B14F-4D97-AF65-F5344CB8AC3E}">
        <p14:creationId xmlns:p14="http://schemas.microsoft.com/office/powerpoint/2010/main" val="296162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Case study 2: </a:t>
            </a:r>
            <a:r>
              <a:rPr lang="en-US" sz="3600" dirty="0" smtClean="0">
                <a:solidFill>
                  <a:srgbClr val="C00000"/>
                </a:solidFill>
              </a:rPr>
              <a:t>Negative </a:t>
            </a:r>
            <a:r>
              <a:rPr lang="en-US" sz="3600" dirty="0" smtClean="0">
                <a:solidFill>
                  <a:srgbClr val="C00000"/>
                </a:solidFill>
              </a:rPr>
              <a:t>affect</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defTabSz="180000">
              <a:buNone/>
            </a:pPr>
            <a:r>
              <a:rPr lang="en-US" sz="2600" dirty="0" smtClean="0"/>
              <a:t>(28)</a:t>
            </a:r>
            <a:r>
              <a:rPr lang="en-US" sz="2600" dirty="0"/>
              <a:t>		</a:t>
            </a:r>
            <a:r>
              <a:rPr lang="en-US" sz="2600" dirty="0" smtClean="0"/>
              <a:t>Prosodic </a:t>
            </a:r>
            <a:r>
              <a:rPr lang="en-US" sz="2600" dirty="0" err="1" smtClean="0"/>
              <a:t>eyeroll</a:t>
            </a:r>
            <a:r>
              <a:rPr lang="en-US" sz="2600" dirty="0" smtClean="0"/>
              <a:t> at parents</a:t>
            </a:r>
            <a:endParaRPr lang="en-US" sz="2600" i="1" dirty="0" smtClean="0"/>
          </a:p>
          <a:p>
            <a:pPr marL="0" indent="0" defTabSz="180000">
              <a:spcBef>
                <a:spcPts val="0"/>
              </a:spcBef>
              <a:buNone/>
            </a:pPr>
            <a:r>
              <a:rPr lang="en-US" sz="2600" dirty="0" smtClean="0"/>
              <a:t>				</a:t>
            </a:r>
            <a:r>
              <a:rPr lang="en-US" sz="2600" i="1" dirty="0" smtClean="0"/>
              <a:t>Context: The speaker is reading a line from the POV of a pre-teen.</a:t>
            </a:r>
            <a:r>
              <a:rPr lang="en-US" sz="2600" dirty="0" smtClean="0"/>
              <a:t> </a:t>
            </a:r>
          </a:p>
          <a:p>
            <a:pPr marL="0" indent="0" defTabSz="180000">
              <a:buNone/>
            </a:pPr>
            <a:r>
              <a:rPr lang="en-US" sz="2600" dirty="0" smtClean="0"/>
              <a:t>				</a:t>
            </a:r>
            <a:endParaRPr lang="en-US" sz="2600" dirty="0"/>
          </a:p>
        </p:txBody>
      </p:sp>
      <p:pic>
        <p:nvPicPr>
          <p:cNvPr id="5" name="paren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5614" y="2532221"/>
            <a:ext cx="5759998" cy="3240000"/>
          </a:xfrm>
          <a:prstGeom prst="rect">
            <a:avLst/>
          </a:prstGeom>
        </p:spPr>
      </p:pic>
    </p:spTree>
    <p:extLst>
      <p:ext uri="{BB962C8B-B14F-4D97-AF65-F5344CB8AC3E}">
        <p14:creationId xmlns:p14="http://schemas.microsoft.com/office/powerpoint/2010/main" val="271337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5"/>
                </p:tgtEl>
              </p:cMediaNode>
            </p:video>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Case study 2: </a:t>
            </a:r>
            <a:r>
              <a:rPr lang="en-US" sz="3600" dirty="0" smtClean="0">
                <a:solidFill>
                  <a:srgbClr val="C00000"/>
                </a:solidFill>
              </a:rPr>
              <a:t>Negative </a:t>
            </a:r>
            <a:r>
              <a:rPr lang="en-US" sz="3600" dirty="0" smtClean="0">
                <a:solidFill>
                  <a:srgbClr val="C00000"/>
                </a:solidFill>
              </a:rPr>
              <a:t>affect</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defTabSz="180000">
              <a:buNone/>
            </a:pPr>
            <a:r>
              <a:rPr lang="en-US" sz="2600" dirty="0" smtClean="0"/>
              <a:t>Note that there seem to be some prosodic similarities b/n prosodic </a:t>
            </a:r>
            <a:r>
              <a:rPr lang="en-US" sz="2600" dirty="0" err="1" smtClean="0"/>
              <a:t>eyerolls</a:t>
            </a:r>
            <a:r>
              <a:rPr lang="en-US" sz="2600" dirty="0" smtClean="0"/>
              <a:t> and attenuating prosody (a.o., general association b/n flat intonation and lack of speaker engagement); an example of the latter (on </a:t>
            </a:r>
            <a:r>
              <a:rPr lang="en-US" sz="2600" i="1" dirty="0" smtClean="0"/>
              <a:t>fine</a:t>
            </a:r>
            <a:r>
              <a:rPr lang="en-US" sz="2600" dirty="0" smtClean="0"/>
              <a:t>):</a:t>
            </a:r>
          </a:p>
          <a:p>
            <a:pPr marL="0" indent="0" defTabSz="180000">
              <a:buNone/>
            </a:pPr>
            <a:r>
              <a:rPr lang="en-US" sz="2600" dirty="0" smtClean="0"/>
              <a:t>(29)</a:t>
            </a:r>
            <a:r>
              <a:rPr lang="en-US" sz="2600" dirty="0"/>
              <a:t>		</a:t>
            </a:r>
            <a:r>
              <a:rPr lang="en-US" sz="2600" dirty="0" smtClean="0"/>
              <a:t>				</a:t>
            </a:r>
            <a:endParaRPr lang="en-US" sz="2600" dirty="0"/>
          </a:p>
        </p:txBody>
      </p:sp>
      <p:pic>
        <p:nvPicPr>
          <p:cNvPr id="5" name="f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0146" y="2976801"/>
            <a:ext cx="5760000" cy="3240000"/>
          </a:xfrm>
          <a:prstGeom prst="rect">
            <a:avLst/>
          </a:prstGeom>
        </p:spPr>
      </p:pic>
    </p:spTree>
    <p:extLst>
      <p:ext uri="{BB962C8B-B14F-4D97-AF65-F5344CB8AC3E}">
        <p14:creationId xmlns:p14="http://schemas.microsoft.com/office/powerpoint/2010/main" val="94098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5"/>
                </p:tgtEl>
              </p:cMediaNode>
            </p:video>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Lessons of Case studies 1 &amp; 2</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a:t>General motif: </a:t>
            </a:r>
            <a:r>
              <a:rPr lang="en-US" sz="2400" dirty="0" smtClean="0"/>
              <a:t>performative, often uncontrolled </a:t>
            </a:r>
            <a:r>
              <a:rPr lang="en-US" sz="2400" dirty="0"/>
              <a:t>expression of emotion </a:t>
            </a:r>
            <a:r>
              <a:rPr lang="en-US" sz="2400" dirty="0" smtClean="0"/>
              <a:t>through “secondary” channels can be recognized </a:t>
            </a:r>
            <a:r>
              <a:rPr lang="en-US" sz="2400" dirty="0"/>
              <a:t>and used in a more </a:t>
            </a:r>
            <a:r>
              <a:rPr lang="en-US" sz="2400" dirty="0" smtClean="0"/>
              <a:t>controlled and regularized way </a:t>
            </a:r>
            <a:r>
              <a:rPr lang="en-US" sz="2400" dirty="0"/>
              <a:t>to </a:t>
            </a:r>
            <a:r>
              <a:rPr lang="en-US" sz="2400" dirty="0" smtClean="0"/>
              <a:t>convey </a:t>
            </a:r>
            <a:r>
              <a:rPr lang="en-US" sz="2400" dirty="0"/>
              <a:t>TC </a:t>
            </a:r>
            <a:r>
              <a:rPr lang="en-US" sz="2400" dirty="0" smtClean="0"/>
              <a:t>meanings.</a:t>
            </a:r>
          </a:p>
        </p:txBody>
      </p:sp>
    </p:spTree>
    <p:extLst>
      <p:ext uri="{BB962C8B-B14F-4D97-AF65-F5344CB8AC3E}">
        <p14:creationId xmlns:p14="http://schemas.microsoft.com/office/powerpoint/2010/main" val="32665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Case study 3: Expressive beats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a:t>Choppy </a:t>
            </a:r>
            <a:r>
              <a:rPr lang="en-US" sz="2400" dirty="0" smtClean="0"/>
              <a:t>gestures/prosody/punctuation/emoji (“expressive beats”) in spoken and written communication are prosodic “parasites”:</a:t>
            </a:r>
          </a:p>
          <a:p>
            <a:pPr marL="0" indent="0" defTabSz="90000">
              <a:buNone/>
            </a:pPr>
            <a:r>
              <a:rPr lang="en-US" sz="2400" dirty="0" smtClean="0"/>
              <a:t>(30)		a.		</a:t>
            </a:r>
            <a:r>
              <a:rPr lang="en-US" sz="2400" dirty="0" err="1" smtClean="0"/>
              <a:t>Will_CLAP</a:t>
            </a:r>
            <a:r>
              <a:rPr lang="en-US" sz="2400" dirty="0" smtClean="0"/>
              <a:t> </a:t>
            </a:r>
            <a:r>
              <a:rPr lang="en-US" sz="2400" dirty="0" err="1" smtClean="0"/>
              <a:t>you_CLAP</a:t>
            </a:r>
            <a:r>
              <a:rPr lang="en-US" sz="2400" dirty="0" smtClean="0"/>
              <a:t> </a:t>
            </a:r>
            <a:r>
              <a:rPr lang="en-US" sz="2400" dirty="0" err="1" smtClean="0"/>
              <a:t>please_CLAP</a:t>
            </a:r>
            <a:r>
              <a:rPr lang="en-US" sz="2400" dirty="0" smtClean="0"/>
              <a:t> </a:t>
            </a:r>
            <a:r>
              <a:rPr lang="en-US" sz="2400" dirty="0" err="1" smtClean="0"/>
              <a:t>stop_CLAP</a:t>
            </a:r>
            <a:r>
              <a:rPr lang="en-US" sz="2400" dirty="0" smtClean="0"/>
              <a:t>? (spoken)</a:t>
            </a:r>
          </a:p>
          <a:p>
            <a:pPr marL="0" indent="0" defTabSz="90000">
              <a:spcBef>
                <a:spcPts val="0"/>
              </a:spcBef>
              <a:buNone/>
            </a:pPr>
            <a:r>
              <a:rPr lang="en-US" sz="2400" dirty="0"/>
              <a:t>	</a:t>
            </a:r>
            <a:r>
              <a:rPr lang="en-US" sz="2400" dirty="0" smtClean="0"/>
              <a:t>						b.		Will. You. Please. Stop. (written)</a:t>
            </a:r>
          </a:p>
          <a:p>
            <a:pPr marL="0" indent="0" defTabSz="90000">
              <a:spcBef>
                <a:spcPts val="0"/>
              </a:spcBef>
              <a:buNone/>
            </a:pPr>
            <a:r>
              <a:rPr lang="en-US" sz="2400" dirty="0"/>
              <a:t>	</a:t>
            </a:r>
            <a:r>
              <a:rPr lang="en-US" sz="2400" dirty="0" smtClean="0"/>
              <a:t>						c.		Will					you					please						stop					?	(written)</a:t>
            </a:r>
          </a:p>
          <a:p>
            <a:pPr lvl="1" defTabSz="90000">
              <a:buFont typeface="Wingdings" panose="05000000000000000000" pitchFamily="2" charset="2"/>
              <a:buChar char="Ø"/>
            </a:pPr>
            <a:r>
              <a:rPr lang="en-US" sz="2000" dirty="0" smtClean="0"/>
              <a:t>NB: Some descriptive observations about linearization and sociolinguistics of the clapping emoji: </a:t>
            </a:r>
            <a:r>
              <a:rPr lang="en-US" sz="2000" dirty="0" err="1" smtClean="0"/>
              <a:t>Tatman</a:t>
            </a:r>
            <a:r>
              <a:rPr lang="en-US" sz="2000" dirty="0" smtClean="0"/>
              <a:t> 2017; </a:t>
            </a:r>
            <a:r>
              <a:rPr lang="en-US" sz="2000" dirty="0" err="1" smtClean="0"/>
              <a:t>LaBouvier</a:t>
            </a:r>
            <a:r>
              <a:rPr lang="en-US" sz="2000" dirty="0" smtClean="0"/>
              <a:t> 2017 (non-academic work)</a:t>
            </a:r>
          </a:p>
          <a:p>
            <a:pPr marL="0" indent="0" defTabSz="90000">
              <a:buNone/>
            </a:pPr>
            <a:r>
              <a:rPr lang="en-US" sz="2400" dirty="0" smtClean="0"/>
              <a:t>Atomic expressions in expressive beat sequences can carry additional meanings:</a:t>
            </a:r>
          </a:p>
          <a:p>
            <a:pPr marL="0" indent="0" defTabSz="90000">
              <a:buNone/>
            </a:pPr>
            <a:r>
              <a:rPr lang="en-US" sz="2400" dirty="0" smtClean="0"/>
              <a:t>(31)	</a:t>
            </a:r>
            <a:r>
              <a:rPr lang="en-US" sz="2400" dirty="0"/>
              <a:t>	</a:t>
            </a:r>
            <a:r>
              <a:rPr lang="en-US" sz="2400" dirty="0" err="1"/>
              <a:t>We_SNAP</a:t>
            </a:r>
            <a:r>
              <a:rPr lang="en-US" sz="2400" dirty="0"/>
              <a:t> </a:t>
            </a:r>
            <a:r>
              <a:rPr lang="en-US" sz="2400" dirty="0" err="1"/>
              <a:t>have_SNAP</a:t>
            </a:r>
            <a:r>
              <a:rPr lang="en-US" sz="2400" dirty="0"/>
              <a:t> </a:t>
            </a:r>
            <a:r>
              <a:rPr lang="en-US" sz="2400" dirty="0" err="1"/>
              <a:t>five_SNAP</a:t>
            </a:r>
            <a:r>
              <a:rPr lang="en-US" sz="2400" dirty="0"/>
              <a:t> </a:t>
            </a:r>
            <a:r>
              <a:rPr lang="en-US" sz="2400" dirty="0" err="1"/>
              <a:t>minutes_SNAP</a:t>
            </a:r>
            <a:r>
              <a:rPr lang="en-US" sz="2400" dirty="0"/>
              <a:t>. (spoken)</a:t>
            </a:r>
          </a:p>
          <a:p>
            <a:pPr marL="0" indent="0" defTabSz="90000">
              <a:spcBef>
                <a:spcPts val="0"/>
              </a:spcBef>
              <a:buNone/>
            </a:pPr>
            <a:r>
              <a:rPr lang="en-US" sz="2400" dirty="0"/>
              <a:t>						</a:t>
            </a:r>
            <a:r>
              <a:rPr lang="en-US" sz="2400" dirty="0" smtClean="0"/>
              <a:t>	[</a:t>
            </a:r>
            <a:r>
              <a:rPr lang="en-US" sz="2400" dirty="0"/>
              <a:t>The </a:t>
            </a:r>
            <a:r>
              <a:rPr lang="en-US" sz="2400" dirty="0" smtClean="0"/>
              <a:t>speaker is irritated, </a:t>
            </a:r>
            <a:r>
              <a:rPr lang="en-US" sz="2400" dirty="0"/>
              <a:t>but also telling </a:t>
            </a:r>
            <a:r>
              <a:rPr lang="en-US" sz="2400" dirty="0" smtClean="0"/>
              <a:t>the addressee </a:t>
            </a:r>
            <a:r>
              <a:rPr lang="en-US" sz="2400" dirty="0"/>
              <a:t>to hurry up</a:t>
            </a:r>
            <a:r>
              <a:rPr lang="en-US" sz="2400" dirty="0" smtClean="0"/>
              <a:t>.]</a:t>
            </a:r>
          </a:p>
          <a:p>
            <a:pPr marL="0" indent="0" defTabSz="90000">
              <a:buNone/>
            </a:pPr>
            <a:r>
              <a:rPr lang="en-US" sz="2400" dirty="0" smtClean="0"/>
              <a:t>(32)																																																																(from </a:t>
            </a:r>
            <a:r>
              <a:rPr lang="en-US" sz="2400" dirty="0" err="1" smtClean="0"/>
              <a:t>Tatman</a:t>
            </a:r>
            <a:r>
              <a:rPr lang="en-US" sz="2400" dirty="0" smtClean="0"/>
              <a:t> 2017)</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494" y="3164353"/>
            <a:ext cx="289305" cy="28930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0918" y="3164352"/>
            <a:ext cx="289305" cy="28930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1745" y="3164352"/>
            <a:ext cx="289305" cy="289305"/>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3267" y="3164352"/>
            <a:ext cx="289305" cy="28930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42836"/>
          <a:stretch/>
        </p:blipFill>
        <p:spPr>
          <a:xfrm>
            <a:off x="1485769" y="5482079"/>
            <a:ext cx="5444600" cy="694884"/>
          </a:xfrm>
          <a:prstGeom prst="rect">
            <a:avLst/>
          </a:prstGeom>
        </p:spPr>
      </p:pic>
    </p:spTree>
    <p:extLst>
      <p:ext uri="{BB962C8B-B14F-4D97-AF65-F5344CB8AC3E}">
        <p14:creationId xmlns:p14="http://schemas.microsoft.com/office/powerpoint/2010/main" val="280364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2400" dirty="0"/>
              <a:t>Intro</a:t>
            </a:r>
          </a:p>
          <a:p>
            <a:pPr marL="0" indent="0">
              <a:buNone/>
            </a:pPr>
            <a:r>
              <a:rPr lang="en-US" sz="2400" dirty="0"/>
              <a:t>Truth-conditional vs. non-truth-conditional affective meaning </a:t>
            </a:r>
          </a:p>
          <a:p>
            <a:pPr marL="0" indent="0">
              <a:buNone/>
            </a:pPr>
            <a:r>
              <a:rPr lang="en-US" sz="2400" dirty="0"/>
              <a:t>TC vs. NTC affective meaning in the architecture of grammar </a:t>
            </a:r>
          </a:p>
          <a:p>
            <a:pPr marL="0" indent="0">
              <a:buNone/>
            </a:pPr>
            <a:r>
              <a:rPr lang="en-US" sz="2400" dirty="0"/>
              <a:t>TC vs. NTC affective meaning conveyed through “secondary” channels</a:t>
            </a:r>
          </a:p>
          <a:p>
            <a:pPr marL="0" indent="0">
              <a:buNone/>
            </a:pPr>
            <a:r>
              <a:rPr lang="en-US" sz="2400" dirty="0">
                <a:solidFill>
                  <a:srgbClr val="C00000"/>
                </a:solidFill>
              </a:rPr>
              <a:t>Outro</a:t>
            </a:r>
          </a:p>
        </p:txBody>
      </p:sp>
    </p:spTree>
    <p:extLst>
      <p:ext uri="{BB962C8B-B14F-4D97-AF65-F5344CB8AC3E}">
        <p14:creationId xmlns:p14="http://schemas.microsoft.com/office/powerpoint/2010/main" val="1585858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Take-home points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r>
              <a:rPr lang="en-US" sz="2400" dirty="0"/>
              <a:t>The </a:t>
            </a:r>
            <a:r>
              <a:rPr lang="en-US" sz="2400" dirty="0" smtClean="0"/>
              <a:t>distinction between truth-conditional and non-truth-conditional affect-related meanings has </a:t>
            </a:r>
            <a:r>
              <a:rPr lang="en-US" sz="2400" dirty="0"/>
              <a:t>tangible empirical consequences, which we can observe even in introspection-based </a:t>
            </a:r>
            <a:r>
              <a:rPr lang="en-US" sz="2400" dirty="0" smtClean="0"/>
              <a:t>data and which we need to reflect in our formal models of meaning and grammar in general.</a:t>
            </a:r>
            <a:endParaRPr lang="en-US" sz="2400" dirty="0"/>
          </a:p>
          <a:p>
            <a:r>
              <a:rPr lang="en-US" sz="2400" dirty="0" smtClean="0"/>
              <a:t>We observe a similar typology of affect-related meanings across channels, which should, thus, be analyzed in a uniform way—down with the </a:t>
            </a:r>
            <a:r>
              <a:rPr lang="en-US" sz="2400" dirty="0"/>
              <a:t>“</a:t>
            </a:r>
            <a:r>
              <a:rPr lang="en-US" sz="2400" dirty="0" smtClean="0"/>
              <a:t>paralinguistic” rug!</a:t>
            </a:r>
            <a:endParaRPr lang="en-US" sz="2400" dirty="0"/>
          </a:p>
          <a:p>
            <a:pPr lvl="1" defTabSz="90000"/>
            <a:endParaRPr lang="en-US" sz="1600" dirty="0"/>
          </a:p>
        </p:txBody>
      </p:sp>
    </p:spTree>
    <p:extLst>
      <p:ext uri="{BB962C8B-B14F-4D97-AF65-F5344CB8AC3E}">
        <p14:creationId xmlns:p14="http://schemas.microsoft.com/office/powerpoint/2010/main" val="34555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References</a:t>
            </a:r>
          </a:p>
        </p:txBody>
      </p:sp>
      <p:sp>
        <p:nvSpPr>
          <p:cNvPr id="3" name="Content Placeholder 2"/>
          <p:cNvSpPr>
            <a:spLocks noGrp="1"/>
          </p:cNvSpPr>
          <p:nvPr>
            <p:ph idx="1"/>
          </p:nvPr>
        </p:nvSpPr>
        <p:spPr>
          <a:xfrm>
            <a:off x="838200" y="1690689"/>
            <a:ext cx="10515600" cy="4486274"/>
          </a:xfrm>
        </p:spPr>
        <p:txBody>
          <a:bodyPr>
            <a:noAutofit/>
          </a:bodyPr>
          <a:lstStyle/>
          <a:p>
            <a:pPr marL="0" indent="0">
              <a:buNone/>
            </a:pPr>
            <a:r>
              <a:rPr lang="en-US" sz="1400" dirty="0"/>
              <a:t>Duncan, Daniel. 2019. The role of gesture in the English ish-construction. </a:t>
            </a:r>
            <a:r>
              <a:rPr lang="en-US" sz="1400" i="1" dirty="0"/>
              <a:t>Proceedings of the Linguistic Society of America</a:t>
            </a:r>
            <a:r>
              <a:rPr lang="en-US" sz="1400" dirty="0"/>
              <a:t> 4(1). 1–12. </a:t>
            </a:r>
            <a:r>
              <a:rPr lang="en-US" sz="1400" dirty="0">
                <a:hlinkClick r:id="rId2"/>
              </a:rPr>
              <a:t>https://doi.org/10.3765/plsa.v4i1.4462</a:t>
            </a:r>
            <a:endParaRPr lang="en-US" sz="1400" dirty="0" smtClean="0"/>
          </a:p>
          <a:p>
            <a:pPr marL="0" indent="0">
              <a:buNone/>
            </a:pPr>
            <a:r>
              <a:rPr lang="en-US" sz="1400" dirty="0"/>
              <a:t>Esipova, Maria. 2019a. Composition and projection in speech and gesture. PhD dissertation, NYU. </a:t>
            </a:r>
            <a:r>
              <a:rPr lang="en-US" sz="1400" dirty="0">
                <a:hlinkClick r:id="rId3"/>
              </a:rPr>
              <a:t>https://</a:t>
            </a:r>
            <a:r>
              <a:rPr lang="en-US" sz="1400" dirty="0" smtClean="0">
                <a:hlinkClick r:id="rId3"/>
              </a:rPr>
              <a:t>ling.auf.net/lingbuzz/004676</a:t>
            </a:r>
            <a:r>
              <a:rPr lang="en-US" sz="1400" dirty="0" smtClean="0"/>
              <a:t> </a:t>
            </a:r>
            <a:endParaRPr lang="en-US" sz="1400" dirty="0"/>
          </a:p>
          <a:p>
            <a:pPr marL="0" indent="0">
              <a:buNone/>
            </a:pPr>
            <a:r>
              <a:rPr lang="en-US" sz="1400" dirty="0"/>
              <a:t>Esipova, Maria. 2019b. Composition and projection of co-speech gestures. In Katherine Blake, Forrest Davis, Kaelyn Lamp &amp; Joseph Rhyne (eds.), </a:t>
            </a:r>
            <a:r>
              <a:rPr lang="en-US" sz="1400" i="1" dirty="0"/>
              <a:t>Proceedings of Semantics and Linguistic Theory (SALT) 29</a:t>
            </a:r>
            <a:r>
              <a:rPr lang="en-US" sz="1400" dirty="0"/>
              <a:t>, 111–137. </a:t>
            </a:r>
            <a:r>
              <a:rPr lang="en-US" sz="1400" dirty="0">
                <a:hlinkClick r:id="rId4"/>
              </a:rPr>
              <a:t>https://</a:t>
            </a:r>
            <a:r>
              <a:rPr lang="en-US" sz="1400" dirty="0" smtClean="0">
                <a:hlinkClick r:id="rId4"/>
              </a:rPr>
              <a:t>doi.org/10.3765/salt.v29i0.4600</a:t>
            </a:r>
            <a:r>
              <a:rPr lang="en-US" sz="1400" dirty="0" smtClean="0"/>
              <a:t> </a:t>
            </a:r>
            <a:endParaRPr lang="en-US" sz="1400" dirty="0"/>
          </a:p>
          <a:p>
            <a:pPr marL="0" indent="0">
              <a:buNone/>
            </a:pPr>
            <a:r>
              <a:rPr lang="en-US" sz="1400" dirty="0"/>
              <a:t>Esipova, Maria. 2019c. Towards a uniform super-linguistic theory of projection. In Julian J. </a:t>
            </a:r>
            <a:r>
              <a:rPr lang="en-US" sz="1400" dirty="0" err="1"/>
              <a:t>Schlöder</a:t>
            </a:r>
            <a:r>
              <a:rPr lang="en-US" sz="1400" dirty="0"/>
              <a:t>, Dean McHugh &amp; Floris </a:t>
            </a:r>
            <a:r>
              <a:rPr lang="en-US" sz="1400" dirty="0" err="1"/>
              <a:t>Roelofsen</a:t>
            </a:r>
            <a:r>
              <a:rPr lang="en-US" sz="1400" dirty="0"/>
              <a:t> (eds.), </a:t>
            </a:r>
            <a:r>
              <a:rPr lang="en-US" sz="1400" i="1" dirty="0"/>
              <a:t>Proceedings of the 22nd Amsterdam Colloquium</a:t>
            </a:r>
            <a:r>
              <a:rPr lang="en-US" sz="1400" dirty="0"/>
              <a:t>, 553–562. </a:t>
            </a:r>
            <a:r>
              <a:rPr lang="en-US" sz="1400" dirty="0">
                <a:hlinkClick r:id="rId5"/>
              </a:rPr>
              <a:t>https://</a:t>
            </a:r>
            <a:r>
              <a:rPr lang="en-US" sz="1400" dirty="0" smtClean="0">
                <a:hlinkClick r:id="rId5"/>
              </a:rPr>
              <a:t>ling.auf.net/lingbuzz/004905</a:t>
            </a:r>
            <a:r>
              <a:rPr lang="en-US" sz="1400" dirty="0" smtClean="0"/>
              <a:t>  </a:t>
            </a:r>
          </a:p>
          <a:p>
            <a:pPr marL="0" indent="0">
              <a:buNone/>
            </a:pPr>
            <a:r>
              <a:rPr lang="en-US" sz="1400" dirty="0" err="1" smtClean="0"/>
              <a:t>LaBouvier</a:t>
            </a:r>
            <a:r>
              <a:rPr lang="en-US" sz="1400" dirty="0"/>
              <a:t>, </a:t>
            </a:r>
            <a:r>
              <a:rPr lang="en-US" sz="1400" dirty="0" err="1"/>
              <a:t>Chaédria</a:t>
            </a:r>
            <a:r>
              <a:rPr lang="en-US" sz="1400" dirty="0"/>
              <a:t>. 2017. The clap and the clap back: How Twitter erased Black </a:t>
            </a:r>
            <a:r>
              <a:rPr lang="en-US" sz="1400" dirty="0" smtClean="0"/>
              <a:t>culture from </a:t>
            </a:r>
            <a:r>
              <a:rPr lang="en-US" sz="1400" dirty="0"/>
              <a:t>an emoji. In </a:t>
            </a:r>
            <a:r>
              <a:rPr lang="en-US" sz="1400" i="1" dirty="0"/>
              <a:t>Vice</a:t>
            </a:r>
            <a:r>
              <a:rPr lang="en-US" sz="1400" dirty="0"/>
              <a:t>. May 16, 2017. </a:t>
            </a:r>
            <a:r>
              <a:rPr lang="en-US" sz="1400" dirty="0" smtClean="0">
                <a:hlinkClick r:id="rId6"/>
              </a:rPr>
              <a:t>https</a:t>
            </a:r>
            <a:r>
              <a:rPr lang="en-US" sz="1400" dirty="0">
                <a:hlinkClick r:id="rId6"/>
              </a:rPr>
              <a:t>://</a:t>
            </a:r>
            <a:r>
              <a:rPr lang="en-US" sz="1400" dirty="0" smtClean="0">
                <a:hlinkClick r:id="rId6"/>
              </a:rPr>
              <a:t>www.vice.com/en_us/article/jpyajg/the-clap-and-the-clap-back-how-twitter-erased-black-culture-froman-emoji</a:t>
            </a:r>
            <a:r>
              <a:rPr lang="en-US" sz="1400" dirty="0" smtClean="0"/>
              <a:t> </a:t>
            </a:r>
            <a:endParaRPr lang="nb-NO" sz="1400" dirty="0" smtClean="0"/>
          </a:p>
          <a:p>
            <a:pPr marL="0" indent="0">
              <a:buNone/>
            </a:pPr>
            <a:r>
              <a:rPr lang="nb-NO" sz="1400" dirty="0" smtClean="0"/>
              <a:t>Potts</a:t>
            </a:r>
            <a:r>
              <a:rPr lang="nb-NO" sz="1400" dirty="0"/>
              <a:t>, Christopher. 2005. The </a:t>
            </a:r>
            <a:r>
              <a:rPr lang="nb-NO" sz="1400" dirty="0" err="1"/>
              <a:t>logic</a:t>
            </a:r>
            <a:r>
              <a:rPr lang="nb-NO" sz="1400" dirty="0"/>
              <a:t> </a:t>
            </a:r>
            <a:r>
              <a:rPr lang="nb-NO" sz="1400" dirty="0" err="1"/>
              <a:t>of</a:t>
            </a:r>
            <a:r>
              <a:rPr lang="nb-NO" sz="1400" dirty="0"/>
              <a:t> </a:t>
            </a:r>
            <a:r>
              <a:rPr lang="nb-NO" sz="1400" dirty="0" err="1"/>
              <a:t>conventional</a:t>
            </a:r>
            <a:r>
              <a:rPr lang="nb-NO" sz="1400" dirty="0"/>
              <a:t> </a:t>
            </a:r>
            <a:r>
              <a:rPr lang="nb-NO" sz="1400" dirty="0" err="1"/>
              <a:t>implicatures</a:t>
            </a:r>
            <a:r>
              <a:rPr lang="nb-NO" sz="1400" dirty="0"/>
              <a:t>. Oxford: Oxford </a:t>
            </a:r>
            <a:r>
              <a:rPr lang="nb-NO" sz="1400" dirty="0" err="1" smtClean="0"/>
              <a:t>University</a:t>
            </a:r>
            <a:r>
              <a:rPr lang="nb-NO" sz="1400" dirty="0" smtClean="0"/>
              <a:t> Press</a:t>
            </a:r>
            <a:r>
              <a:rPr lang="nb-NO" sz="1400" dirty="0"/>
              <a:t>. </a:t>
            </a:r>
            <a:r>
              <a:rPr lang="nb-NO" sz="1400" dirty="0" smtClean="0">
                <a:hlinkClick r:id="rId7"/>
              </a:rPr>
              <a:t>https://doi.org/10.1093/acprof:oso/9780199273829.001.0001</a:t>
            </a:r>
            <a:r>
              <a:rPr lang="nb-NO" sz="1400" dirty="0" smtClean="0"/>
              <a:t> </a:t>
            </a:r>
            <a:endParaRPr lang="nb-NO" sz="1400" dirty="0"/>
          </a:p>
          <a:p>
            <a:pPr marL="0" indent="0">
              <a:buNone/>
            </a:pPr>
            <a:r>
              <a:rPr lang="nb-NO" sz="1400" dirty="0"/>
              <a:t>Potts, Christopher. 2007. The </a:t>
            </a:r>
            <a:r>
              <a:rPr lang="nb-NO" sz="1400" dirty="0" err="1"/>
              <a:t>expressive</a:t>
            </a:r>
            <a:r>
              <a:rPr lang="nb-NO" sz="1400" dirty="0"/>
              <a:t> </a:t>
            </a:r>
            <a:r>
              <a:rPr lang="nb-NO" sz="1400" dirty="0" err="1"/>
              <a:t>dimension</a:t>
            </a:r>
            <a:r>
              <a:rPr lang="nb-NO" sz="1400" dirty="0"/>
              <a:t>. </a:t>
            </a:r>
            <a:r>
              <a:rPr lang="nb-NO" sz="1400" dirty="0" err="1"/>
              <a:t>Theoretical</a:t>
            </a:r>
            <a:r>
              <a:rPr lang="nb-NO" sz="1400" dirty="0"/>
              <a:t> </a:t>
            </a:r>
            <a:r>
              <a:rPr lang="nb-NO" sz="1400" dirty="0" err="1"/>
              <a:t>linguistics</a:t>
            </a:r>
            <a:r>
              <a:rPr lang="nb-NO" sz="1400" dirty="0"/>
              <a:t> 33(2). </a:t>
            </a:r>
            <a:r>
              <a:rPr lang="nb-NO" sz="1400" dirty="0" smtClean="0"/>
              <a:t>165–198. </a:t>
            </a:r>
            <a:r>
              <a:rPr lang="nb-NO" sz="1400" dirty="0" smtClean="0">
                <a:hlinkClick r:id="rId8"/>
              </a:rPr>
              <a:t>https://doi.org/10.1515/TL.2007.011</a:t>
            </a:r>
            <a:r>
              <a:rPr lang="nb-NO" sz="1400" dirty="0" smtClean="0"/>
              <a:t> </a:t>
            </a:r>
          </a:p>
          <a:p>
            <a:pPr marL="0" indent="0">
              <a:buNone/>
            </a:pPr>
            <a:r>
              <a:rPr lang="nb-NO" sz="1400" dirty="0"/>
              <a:t>Schlenker, Philippe. 2007. </a:t>
            </a:r>
            <a:r>
              <a:rPr lang="nb-NO" sz="1400" dirty="0" err="1"/>
              <a:t>Expressive</a:t>
            </a:r>
            <a:r>
              <a:rPr lang="nb-NO" sz="1400" dirty="0"/>
              <a:t> </a:t>
            </a:r>
            <a:r>
              <a:rPr lang="nb-NO" sz="1400" dirty="0" err="1"/>
              <a:t>presuppositions</a:t>
            </a:r>
            <a:r>
              <a:rPr lang="nb-NO" sz="1400" dirty="0"/>
              <a:t>. </a:t>
            </a:r>
            <a:r>
              <a:rPr lang="nb-NO" sz="1400" i="1" dirty="0" err="1"/>
              <a:t>Theoretical</a:t>
            </a:r>
            <a:r>
              <a:rPr lang="nb-NO" sz="1400" i="1" dirty="0"/>
              <a:t> </a:t>
            </a:r>
            <a:r>
              <a:rPr lang="nb-NO" sz="1400" i="1" dirty="0" err="1"/>
              <a:t>Linguistics</a:t>
            </a:r>
            <a:r>
              <a:rPr lang="nb-NO" sz="1400" i="1" dirty="0"/>
              <a:t> </a:t>
            </a:r>
            <a:r>
              <a:rPr lang="nb-NO" sz="1400" dirty="0"/>
              <a:t>33(2). 237–245. </a:t>
            </a:r>
            <a:r>
              <a:rPr lang="nb-NO" sz="1400" dirty="0">
                <a:hlinkClick r:id="rId9"/>
              </a:rPr>
              <a:t>https://doi.org/10.1515/TL.2007.017</a:t>
            </a:r>
            <a:r>
              <a:rPr lang="nb-NO" sz="1400" dirty="0"/>
              <a:t> </a:t>
            </a:r>
          </a:p>
          <a:p>
            <a:pPr marL="0" indent="0">
              <a:buNone/>
            </a:pPr>
            <a:r>
              <a:rPr lang="en-US" sz="1400" dirty="0" err="1"/>
              <a:t>Steriopolo</a:t>
            </a:r>
            <a:r>
              <a:rPr lang="en-US" sz="1400" dirty="0"/>
              <a:t>, Olga. 2008. </a:t>
            </a:r>
            <a:r>
              <a:rPr lang="en-US" sz="1400" i="1" dirty="0"/>
              <a:t>Form and function of expressive morphology: a case study of Russian</a:t>
            </a:r>
            <a:r>
              <a:rPr lang="en-US" sz="1400" dirty="0"/>
              <a:t>: The University of British Columbia dissertation. </a:t>
            </a:r>
            <a:r>
              <a:rPr lang="en-US" sz="1400" dirty="0">
                <a:hlinkClick r:id="rId10"/>
              </a:rPr>
              <a:t>https://doi.org/10.14288/1.0066282</a:t>
            </a:r>
            <a:r>
              <a:rPr lang="en-US" sz="1400" dirty="0"/>
              <a:t>  </a:t>
            </a:r>
          </a:p>
          <a:p>
            <a:pPr marL="0" indent="0">
              <a:buNone/>
            </a:pPr>
            <a:r>
              <a:rPr lang="en-US" sz="1400" dirty="0" err="1"/>
              <a:t>Tatman</a:t>
            </a:r>
            <a:r>
              <a:rPr lang="en-US" sz="1400" dirty="0"/>
              <a:t>, Rachael. 2017. Where do the claps go when you write like this? In </a:t>
            </a:r>
            <a:r>
              <a:rPr lang="en-US" sz="1400" i="1" dirty="0"/>
              <a:t>Making Noise &amp; Hearing Things </a:t>
            </a:r>
            <a:r>
              <a:rPr lang="en-US" sz="1400" dirty="0"/>
              <a:t>blog. July 13, 2017. </a:t>
            </a:r>
            <a:r>
              <a:rPr lang="en-US" sz="1400" dirty="0">
                <a:hlinkClick r:id="rId11"/>
              </a:rPr>
              <a:t>https://makingnoiseandhearingthings.</a:t>
            </a:r>
            <a:r>
              <a:rPr lang="nb-NO" sz="1400" dirty="0">
                <a:hlinkClick r:id="rId11"/>
              </a:rPr>
              <a:t>com/2017/07/13/</a:t>
            </a:r>
            <a:r>
              <a:rPr lang="nb-NO" sz="1400" dirty="0"/>
              <a:t> </a:t>
            </a:r>
            <a:endParaRPr lang="en-US" sz="1400" dirty="0"/>
          </a:p>
        </p:txBody>
      </p:sp>
    </p:spTree>
    <p:extLst>
      <p:ext uri="{BB962C8B-B14F-4D97-AF65-F5344CB8AC3E}">
        <p14:creationId xmlns:p14="http://schemas.microsoft.com/office/powerpoint/2010/main" val="783656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Video sources</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Autofit/>
          </a:bodyPr>
          <a:lstStyle/>
          <a:p>
            <a:pPr marL="0" indent="0">
              <a:buNone/>
            </a:pPr>
            <a:r>
              <a:rPr lang="en-US" sz="1400" dirty="0" smtClean="0"/>
              <a:t>(23) ‘Bailey Meyers’ </a:t>
            </a:r>
            <a:r>
              <a:rPr lang="en-US" sz="1400" dirty="0"/>
              <a:t>YouTube channel, ‘</a:t>
            </a:r>
            <a:r>
              <a:rPr lang="en-US" sz="1400" dirty="0" err="1"/>
              <a:t>GooseDrunks</a:t>
            </a:r>
            <a:r>
              <a:rPr lang="en-US" sz="1400" dirty="0"/>
              <a:t> - Say Cheese and Die!’: </a:t>
            </a:r>
            <a:r>
              <a:rPr lang="en-US" sz="1400" dirty="0">
                <a:hlinkClick r:id="rId2"/>
              </a:rPr>
              <a:t>https://</a:t>
            </a:r>
            <a:r>
              <a:rPr lang="en-US" sz="1400" dirty="0" smtClean="0">
                <a:hlinkClick r:id="rId2"/>
              </a:rPr>
              <a:t>youtu.be/LhRWwMHiroE?t=1388</a:t>
            </a:r>
            <a:r>
              <a:rPr lang="en-US" sz="1400" dirty="0" smtClean="0"/>
              <a:t>  </a:t>
            </a:r>
          </a:p>
          <a:p>
            <a:pPr marL="0" indent="0">
              <a:buNone/>
            </a:pPr>
            <a:r>
              <a:rPr lang="en-US" sz="1400" dirty="0" smtClean="0"/>
              <a:t>(24) ‘Mama Doctor Jones’ </a:t>
            </a:r>
            <a:r>
              <a:rPr lang="en-US" sz="1400" dirty="0"/>
              <a:t>YouTube channel, ‘</a:t>
            </a:r>
            <a:r>
              <a:rPr lang="en-US" sz="1400" dirty="0" err="1"/>
              <a:t>ObGyn</a:t>
            </a:r>
            <a:r>
              <a:rPr lang="en-US" sz="1400" dirty="0"/>
              <a:t> Mom's 4th Baby Birth Story | Welcome, </a:t>
            </a:r>
            <a:r>
              <a:rPr lang="en-US" sz="1400" dirty="0" err="1"/>
              <a:t>Pax</a:t>
            </a:r>
            <a:r>
              <a:rPr lang="en-US" sz="1400" dirty="0"/>
              <a:t>! - </a:t>
            </a:r>
            <a:r>
              <a:rPr lang="en-US" sz="1400" dirty="0" err="1"/>
              <a:t>MamaDoctorJones</a:t>
            </a:r>
            <a:r>
              <a:rPr lang="en-US" sz="1400" dirty="0"/>
              <a:t>’: </a:t>
            </a:r>
            <a:r>
              <a:rPr lang="en-US" sz="1400" dirty="0">
                <a:hlinkClick r:id="rId3"/>
              </a:rPr>
              <a:t>https://</a:t>
            </a:r>
            <a:r>
              <a:rPr lang="en-US" sz="1400" dirty="0" smtClean="0">
                <a:hlinkClick r:id="rId3"/>
              </a:rPr>
              <a:t>youtu.be/dMeiPyuV_Y4?t=222</a:t>
            </a:r>
            <a:r>
              <a:rPr lang="en-US" sz="1400" dirty="0" smtClean="0"/>
              <a:t> </a:t>
            </a:r>
          </a:p>
          <a:p>
            <a:pPr marL="0" indent="0">
              <a:buNone/>
            </a:pPr>
            <a:r>
              <a:rPr lang="en-US" sz="1400" dirty="0" smtClean="0"/>
              <a:t>(26</a:t>
            </a:r>
            <a:r>
              <a:rPr lang="en-US" sz="1400" dirty="0"/>
              <a:t>) ‘Sherlock</a:t>
            </a:r>
            <a:r>
              <a:rPr lang="en-US" sz="1400" dirty="0" smtClean="0"/>
              <a:t>’, BBC, S02E02</a:t>
            </a:r>
          </a:p>
          <a:p>
            <a:pPr marL="0" indent="0">
              <a:buNone/>
            </a:pPr>
            <a:r>
              <a:rPr lang="en-US" sz="1400" dirty="0"/>
              <a:t>(27) ‘Dexter’, Showtime, </a:t>
            </a:r>
            <a:r>
              <a:rPr lang="en-US" sz="1400" dirty="0" smtClean="0"/>
              <a:t>S01E12</a:t>
            </a:r>
          </a:p>
          <a:p>
            <a:pPr marL="0" indent="0">
              <a:buNone/>
            </a:pPr>
            <a:r>
              <a:rPr lang="en-US" sz="1400" dirty="0" smtClean="0"/>
              <a:t>(28) ‘Bailey Meyers’ </a:t>
            </a:r>
            <a:r>
              <a:rPr lang="en-US" sz="1400" dirty="0"/>
              <a:t>YouTube channel, ‘</a:t>
            </a:r>
            <a:r>
              <a:rPr lang="en-US" sz="1400" dirty="0" err="1"/>
              <a:t>GooseDrunks</a:t>
            </a:r>
            <a:r>
              <a:rPr lang="en-US" sz="1400" dirty="0"/>
              <a:t>: Ship of Ghouls ft. Jenny Nicholson’: </a:t>
            </a:r>
            <a:r>
              <a:rPr lang="en-US" sz="1400" dirty="0">
                <a:hlinkClick r:id="rId4"/>
              </a:rPr>
              <a:t>https://</a:t>
            </a:r>
            <a:r>
              <a:rPr lang="en-US" sz="1400" dirty="0" smtClean="0">
                <a:hlinkClick r:id="rId4"/>
              </a:rPr>
              <a:t>youtu.be/KhO5yvS8sS4?t=124</a:t>
            </a:r>
            <a:endParaRPr lang="en-US" sz="1400" dirty="0" smtClean="0"/>
          </a:p>
          <a:p>
            <a:pPr marL="0" indent="0">
              <a:buNone/>
            </a:pPr>
            <a:r>
              <a:rPr lang="en-US" sz="1400" dirty="0" smtClean="0"/>
              <a:t>(29) ‘The </a:t>
            </a:r>
            <a:r>
              <a:rPr lang="en-US" sz="1400" dirty="0"/>
              <a:t>Good Place’, NBC, </a:t>
            </a:r>
            <a:r>
              <a:rPr lang="en-US" sz="1400" dirty="0" smtClean="0"/>
              <a:t>S04E13 </a:t>
            </a:r>
            <a:endParaRPr lang="en-US" sz="1400" dirty="0"/>
          </a:p>
        </p:txBody>
      </p:sp>
    </p:spTree>
    <p:extLst>
      <p:ext uri="{BB962C8B-B14F-4D97-AF65-F5344CB8AC3E}">
        <p14:creationId xmlns:p14="http://schemas.microsoft.com/office/powerpoint/2010/main" val="1655303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Two ways of conveying affect</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defTabSz="180000">
              <a:buNone/>
            </a:pPr>
            <a:r>
              <a:rPr lang="en-US" sz="2400" dirty="0" smtClean="0"/>
              <a:t>(1)		Ouch! / Damn! / Argh!</a:t>
            </a:r>
            <a:endParaRPr lang="en-US" sz="2400" b="1" dirty="0" smtClean="0">
              <a:solidFill>
                <a:srgbClr val="C00000"/>
              </a:solidFill>
            </a:endParaRPr>
          </a:p>
          <a:p>
            <a:pPr marL="0" indent="0" defTabSz="180000">
              <a:buNone/>
            </a:pPr>
            <a:r>
              <a:rPr lang="en-US" sz="2400" dirty="0" smtClean="0"/>
              <a:t>(2)		I’m frustrated! / I’m in pain! / I don’t like this!</a:t>
            </a:r>
            <a:endParaRPr lang="en-US" sz="2400" b="1" dirty="0" smtClean="0">
              <a:solidFill>
                <a:srgbClr val="C00000"/>
              </a:solidFill>
            </a:endParaRPr>
          </a:p>
          <a:p>
            <a:pPr marL="0" indent="0" defTabSz="180000">
              <a:buNone/>
            </a:pPr>
            <a:r>
              <a:rPr lang="en-US" sz="2400" dirty="0" smtClean="0"/>
              <a:t>Both (1) and (2) convey something about the speaker’s feelings, but they do so in an intuitively different way: (1) performatively expresses affect, while (2) communicates facts about affect.</a:t>
            </a:r>
          </a:p>
          <a:p>
            <a:endParaRPr lang="en-US" sz="2400" dirty="0"/>
          </a:p>
        </p:txBody>
      </p:sp>
      <p:sp>
        <p:nvSpPr>
          <p:cNvPr id="4" name="TextBox 3"/>
          <p:cNvSpPr txBox="1"/>
          <p:nvPr/>
        </p:nvSpPr>
        <p:spPr>
          <a:xfrm>
            <a:off x="5394302" y="1690689"/>
            <a:ext cx="5959499" cy="885371"/>
          </a:xfrm>
          <a:prstGeom prst="rect">
            <a:avLst/>
          </a:prstGeom>
          <a:noFill/>
        </p:spPr>
        <p:txBody>
          <a:bodyPr wrap="square" rtlCol="0">
            <a:spAutoFit/>
          </a:bodyPr>
          <a:lstStyle/>
          <a:p>
            <a:pPr algn="r">
              <a:lnSpc>
                <a:spcPct val="90000"/>
              </a:lnSpc>
              <a:spcBef>
                <a:spcPts val="1000"/>
              </a:spcBef>
            </a:pPr>
            <a:r>
              <a:rPr lang="en-US" sz="2400" b="1" dirty="0" smtClean="0">
                <a:solidFill>
                  <a:srgbClr val="C00000"/>
                </a:solidFill>
              </a:rPr>
              <a:t>Non-truth-conditional/expressive meaning</a:t>
            </a:r>
          </a:p>
          <a:p>
            <a:pPr algn="r">
              <a:lnSpc>
                <a:spcPct val="90000"/>
              </a:lnSpc>
              <a:spcBef>
                <a:spcPts val="1000"/>
              </a:spcBef>
            </a:pPr>
            <a:r>
              <a:rPr lang="en-US" sz="2400" b="1" dirty="0" smtClean="0">
                <a:solidFill>
                  <a:srgbClr val="C00000"/>
                </a:solidFill>
              </a:rPr>
              <a:t>Truth-conditional meaning</a:t>
            </a:r>
            <a:endParaRPr lang="nb-NO" sz="2400" b="1" dirty="0">
              <a:solidFill>
                <a:srgbClr val="C00000"/>
              </a:solidFill>
            </a:endParaRPr>
          </a:p>
        </p:txBody>
      </p:sp>
    </p:spTree>
    <p:extLst>
      <p:ext uri="{BB962C8B-B14F-4D97-AF65-F5344CB8AC3E}">
        <p14:creationId xmlns:p14="http://schemas.microsoft.com/office/powerpoint/2010/main" val="243515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Goals of this talk</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r>
              <a:rPr lang="en-US" sz="2400" dirty="0" smtClean="0"/>
              <a:t>Introduce the general distinction b/n truth-conditional (TC) and non-truth-conditional (NTC</a:t>
            </a:r>
            <a:r>
              <a:rPr lang="en-US" sz="2400" dirty="0"/>
              <a:t>) meaning, with focus on affect-related </a:t>
            </a:r>
            <a:r>
              <a:rPr lang="en-US" sz="2400" dirty="0" smtClean="0"/>
              <a:t>meaning.</a:t>
            </a:r>
          </a:p>
          <a:p>
            <a:r>
              <a:rPr lang="en-US" sz="2400" dirty="0" smtClean="0"/>
              <a:t>Discuss some empirical reflexes of this distinction for lexicalized (parts of) words and what they tell us about the architecture of grammar, justifying the separation of TC vs. NTC meaning in </a:t>
            </a:r>
            <a:r>
              <a:rPr lang="en-US" sz="2400" dirty="0"/>
              <a:t>formal </a:t>
            </a:r>
            <a:r>
              <a:rPr lang="en-US" sz="2400" dirty="0" smtClean="0"/>
              <a:t>linguistic theories.</a:t>
            </a:r>
          </a:p>
          <a:p>
            <a:r>
              <a:rPr lang="en-US" sz="2400" dirty="0" smtClean="0"/>
              <a:t>Show that some of the same distinctions exist for affect-related meaning conveyed through words and “secondary” channels, despite the existing tendency to sweep all “secondary” channel expression of affect-related meaning under the “paralinguistic” rug.</a:t>
            </a:r>
          </a:p>
          <a:p>
            <a:endParaRPr lang="en-US" sz="2400" dirty="0" smtClean="0"/>
          </a:p>
          <a:p>
            <a:endParaRPr lang="en-US" sz="2400" dirty="0"/>
          </a:p>
        </p:txBody>
      </p:sp>
    </p:spTree>
    <p:extLst>
      <p:ext uri="{BB962C8B-B14F-4D97-AF65-F5344CB8AC3E}">
        <p14:creationId xmlns:p14="http://schemas.microsoft.com/office/powerpoint/2010/main" val="36556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38200" y="688258"/>
            <a:ext cx="10515600" cy="5488705"/>
          </a:xfrm>
        </p:spPr>
        <p:txBody>
          <a:bodyPr>
            <a:normAutofit/>
          </a:bodyPr>
          <a:lstStyle/>
          <a:p>
            <a:pPr marL="0" indent="0">
              <a:buNone/>
            </a:pPr>
            <a:r>
              <a:rPr lang="en-US" sz="2400" dirty="0"/>
              <a:t>Intro</a:t>
            </a:r>
          </a:p>
          <a:p>
            <a:pPr marL="0" indent="0">
              <a:buNone/>
            </a:pPr>
            <a:r>
              <a:rPr lang="en-US" sz="2400" dirty="0">
                <a:solidFill>
                  <a:srgbClr val="C00000"/>
                </a:solidFill>
              </a:rPr>
              <a:t>Truth-conditional vs. non-truth-conditional affective meaning </a:t>
            </a:r>
          </a:p>
          <a:p>
            <a:pPr marL="0" indent="0">
              <a:buNone/>
            </a:pPr>
            <a:r>
              <a:rPr lang="en-US" sz="2400" dirty="0"/>
              <a:t>TC vs. NTC affective meaning </a:t>
            </a:r>
            <a:r>
              <a:rPr lang="en-US" sz="2400" dirty="0" smtClean="0"/>
              <a:t>in the architecture of grammar </a:t>
            </a:r>
            <a:endParaRPr lang="en-US" sz="2400" dirty="0"/>
          </a:p>
          <a:p>
            <a:pPr marL="0" indent="0">
              <a:buNone/>
            </a:pPr>
            <a:r>
              <a:rPr lang="en-US" sz="2400" dirty="0"/>
              <a:t>TC vs. NTC affective meaning conveyed through “secondary” channels</a:t>
            </a:r>
          </a:p>
          <a:p>
            <a:pPr marL="0" indent="0">
              <a:buNone/>
            </a:pPr>
            <a:r>
              <a:rPr lang="en-US" sz="2400" dirty="0"/>
              <a:t>Outro</a:t>
            </a:r>
          </a:p>
        </p:txBody>
      </p:sp>
    </p:spTree>
    <p:extLst>
      <p:ext uri="{BB962C8B-B14F-4D97-AF65-F5344CB8AC3E}">
        <p14:creationId xmlns:p14="http://schemas.microsoft.com/office/powerpoint/2010/main" val="880376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Truth-conditional vs. non-truth-conditional meaning</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Premise: </a:t>
            </a:r>
            <a:r>
              <a:rPr lang="en-US" sz="2400" dirty="0"/>
              <a:t>we don’t only use language to communicate and negotiate </a:t>
            </a:r>
            <a:r>
              <a:rPr lang="en-US" sz="2400" dirty="0" smtClean="0"/>
              <a:t>beliefs about </a:t>
            </a:r>
            <a:r>
              <a:rPr lang="en-US" sz="2400" dirty="0"/>
              <a:t>the </a:t>
            </a:r>
            <a:r>
              <a:rPr lang="en-US" sz="2400" dirty="0" smtClean="0"/>
              <a:t>world (e.g., making assertions or asking questions), </a:t>
            </a:r>
            <a:r>
              <a:rPr lang="en-US" sz="2400" dirty="0"/>
              <a:t>but also, e.g., as an </a:t>
            </a:r>
            <a:r>
              <a:rPr lang="en-US" sz="2400" dirty="0" smtClean="0"/>
              <a:t>outlet </a:t>
            </a:r>
            <a:r>
              <a:rPr lang="en-US" sz="2400" dirty="0"/>
              <a:t>for </a:t>
            </a:r>
            <a:r>
              <a:rPr lang="en-US" sz="2400" dirty="0" smtClean="0"/>
              <a:t>our immediate </a:t>
            </a:r>
            <a:r>
              <a:rPr lang="en-US" sz="2400" dirty="0"/>
              <a:t>feelings </a:t>
            </a:r>
            <a:r>
              <a:rPr lang="en-US" sz="2400" dirty="0" smtClean="0"/>
              <a:t>or </a:t>
            </a:r>
            <a:r>
              <a:rPr lang="en-US" sz="2400" dirty="0"/>
              <a:t>to perform a variety of social </a:t>
            </a:r>
            <a:r>
              <a:rPr lang="en-US" sz="2400" dirty="0" smtClean="0"/>
              <a:t>functions.</a:t>
            </a:r>
          </a:p>
          <a:p>
            <a:pPr>
              <a:buClr>
                <a:schemeClr val="tx1"/>
              </a:buClr>
            </a:pPr>
            <a:r>
              <a:rPr lang="en-US" sz="2400" b="1" dirty="0" smtClean="0">
                <a:solidFill>
                  <a:srgbClr val="C00000"/>
                </a:solidFill>
              </a:rPr>
              <a:t>Truth-conditional </a:t>
            </a:r>
            <a:r>
              <a:rPr lang="en-US" sz="2400" b="1" dirty="0">
                <a:solidFill>
                  <a:srgbClr val="C00000"/>
                </a:solidFill>
              </a:rPr>
              <a:t>(TC) meaning:</a:t>
            </a:r>
            <a:r>
              <a:rPr lang="en-US" sz="2400" i="1" dirty="0"/>
              <a:t> </a:t>
            </a:r>
            <a:r>
              <a:rPr lang="en-US" sz="2400" dirty="0" smtClean="0"/>
              <a:t>true or false (or can be modeled in terms of things that can be true or false); negotiable; don’t require immediacy; typically </a:t>
            </a:r>
            <a:r>
              <a:rPr lang="nb-NO" sz="2400" dirty="0" smtClean="0"/>
              <a:t>non-performative.</a:t>
            </a:r>
          </a:p>
          <a:p>
            <a:pPr>
              <a:buClr>
                <a:schemeClr val="tx1"/>
              </a:buClr>
            </a:pPr>
            <a:r>
              <a:rPr lang="en-US" sz="2400" b="1" dirty="0" smtClean="0">
                <a:solidFill>
                  <a:srgbClr val="C00000"/>
                </a:solidFill>
              </a:rPr>
              <a:t>Non-truth-conditional </a:t>
            </a:r>
            <a:r>
              <a:rPr lang="en-US" sz="2400" b="1" dirty="0">
                <a:solidFill>
                  <a:srgbClr val="C00000"/>
                </a:solidFill>
              </a:rPr>
              <a:t>(NTC) meaning:</a:t>
            </a:r>
            <a:r>
              <a:rPr lang="en-US" sz="2400" i="1" dirty="0"/>
              <a:t> </a:t>
            </a:r>
            <a:r>
              <a:rPr lang="en-US" sz="2400" dirty="0"/>
              <a:t>not meant to be true or </a:t>
            </a:r>
            <a:r>
              <a:rPr lang="en-US" sz="2400" dirty="0" smtClean="0"/>
              <a:t>false; non-negotiable; sometimes </a:t>
            </a:r>
            <a:r>
              <a:rPr lang="en-US" sz="2400" dirty="0"/>
              <a:t>not </a:t>
            </a:r>
            <a:r>
              <a:rPr lang="en-US" sz="2400" dirty="0" smtClean="0"/>
              <a:t>even communicative </a:t>
            </a:r>
            <a:r>
              <a:rPr lang="en-US" sz="2400" dirty="0"/>
              <a:t>in nature (i.e., w/o an external observer in mind); performative (goal achieved by virtue of uttering</a:t>
            </a:r>
            <a:r>
              <a:rPr lang="en-US" sz="2400" dirty="0" smtClean="0"/>
              <a:t>)</a:t>
            </a:r>
            <a:r>
              <a:rPr lang="nb-NO" sz="2400" dirty="0" smtClean="0"/>
              <a:t>.</a:t>
            </a:r>
          </a:p>
        </p:txBody>
      </p:sp>
    </p:spTree>
    <p:extLst>
      <p:ext uri="{BB962C8B-B14F-4D97-AF65-F5344CB8AC3E}">
        <p14:creationId xmlns:p14="http://schemas.microsoft.com/office/powerpoint/2010/main" val="18540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smtClean="0">
                <a:solidFill>
                  <a:srgbClr val="C00000"/>
                </a:solidFill>
              </a:rPr>
              <a:t>Modeling the TC vs. NTC distinction</a:t>
            </a:r>
            <a:endParaRPr lang="en-US" sz="3600" dirty="0">
              <a:solidFill>
                <a:srgbClr val="C00000"/>
              </a:solidFill>
            </a:endParaRP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Should we clearly separate TC and NTC meanings in our formal models of meaning? </a:t>
            </a:r>
          </a:p>
          <a:p>
            <a:r>
              <a:rPr lang="en-US" sz="2400" dirty="0" smtClean="0"/>
              <a:t>Yes! E.g., Potts 2007: </a:t>
            </a:r>
            <a:r>
              <a:rPr lang="en-US" sz="2400" b="1" dirty="0" smtClean="0">
                <a:solidFill>
                  <a:srgbClr val="C00000"/>
                </a:solidFill>
              </a:rPr>
              <a:t>expressives</a:t>
            </a:r>
            <a:r>
              <a:rPr lang="en-US" sz="2400" dirty="0" smtClean="0"/>
              <a:t>, i.e., expressions carrying NTC affective meaning, directly alter the context of utterance (formally, the output isn’t anything that ends in a truth value, but a new context). </a:t>
            </a:r>
          </a:p>
          <a:p>
            <a:r>
              <a:rPr lang="en-US" sz="2400" dirty="0" smtClean="0"/>
              <a:t>No! Attempts to assimilate expressives to some type of TC meaning, e.g.:</a:t>
            </a:r>
          </a:p>
          <a:p>
            <a:pPr lvl="1"/>
            <a:r>
              <a:rPr lang="en-US" sz="2000" dirty="0" smtClean="0"/>
              <a:t>Appositives, e.g., </a:t>
            </a:r>
            <a:r>
              <a:rPr lang="en-US" sz="2000" i="1" dirty="0" smtClean="0"/>
              <a:t>Lea’s bringing her dog, </a:t>
            </a:r>
            <a:r>
              <a:rPr lang="en-US" sz="2000" i="1" u="sng" dirty="0" smtClean="0"/>
              <a:t>which, by the way, I like</a:t>
            </a:r>
            <a:r>
              <a:rPr lang="en-US" sz="2000" dirty="0"/>
              <a:t> </a:t>
            </a:r>
            <a:r>
              <a:rPr lang="en-US" sz="2000" dirty="0" smtClean="0"/>
              <a:t>(Potts 2005)</a:t>
            </a:r>
          </a:p>
          <a:p>
            <a:pPr lvl="1"/>
            <a:r>
              <a:rPr lang="en-US" sz="2000" dirty="0" smtClean="0"/>
              <a:t>Presuppositions, e.g</a:t>
            </a:r>
            <a:r>
              <a:rPr lang="en-US" sz="2000" dirty="0"/>
              <a:t>., </a:t>
            </a:r>
            <a:r>
              <a:rPr lang="en-US" sz="2000" u="sng" dirty="0"/>
              <a:t>‘Mia used to smoke’</a:t>
            </a:r>
            <a:r>
              <a:rPr lang="en-US" sz="2000" dirty="0"/>
              <a:t> inferred from </a:t>
            </a:r>
            <a:r>
              <a:rPr lang="en-US" sz="2000" i="1" dirty="0"/>
              <a:t>Mia stopped </a:t>
            </a:r>
            <a:r>
              <a:rPr lang="en-US" sz="2000" i="1" dirty="0" smtClean="0"/>
              <a:t>smoking </a:t>
            </a:r>
            <a:r>
              <a:rPr lang="en-US" sz="2000" dirty="0" smtClean="0"/>
              <a:t>(Schlenker 2007)</a:t>
            </a:r>
          </a:p>
          <a:p>
            <a:pPr lvl="1"/>
            <a:r>
              <a:rPr lang="en-US" sz="2000" dirty="0" smtClean="0"/>
              <a:t>Non-restricting evaluative adjectives, e.g., </a:t>
            </a:r>
            <a:r>
              <a:rPr lang="en-US" sz="2000" i="1" dirty="0" smtClean="0"/>
              <a:t>Lea’s bringing her </a:t>
            </a:r>
            <a:r>
              <a:rPr lang="en-US" sz="2000" i="1" u="sng" dirty="0" smtClean="0"/>
              <a:t>lovely</a:t>
            </a:r>
            <a:r>
              <a:rPr lang="en-US" sz="2000" i="1" dirty="0" smtClean="0"/>
              <a:t> dog </a:t>
            </a:r>
            <a:r>
              <a:rPr lang="en-US" sz="2000" dirty="0" smtClean="0"/>
              <a:t>when Lea only has one dog (Potts 2005; Schlenker 2007)</a:t>
            </a:r>
          </a:p>
          <a:p>
            <a:pPr lvl="1">
              <a:buFont typeface="Wingdings" panose="05000000000000000000" pitchFamily="2" charset="2"/>
              <a:buChar char="Ø"/>
            </a:pPr>
            <a:r>
              <a:rPr lang="en-US" sz="2000" dirty="0"/>
              <a:t>NB for linguists: Potts 2005 has a </a:t>
            </a:r>
            <a:r>
              <a:rPr lang="en-US" sz="2000" dirty="0" err="1"/>
              <a:t>bidimensional</a:t>
            </a:r>
            <a:r>
              <a:rPr lang="en-US" sz="2000" dirty="0"/>
              <a:t> setup, but both dimensions are truth-based, and he puts </a:t>
            </a:r>
            <a:r>
              <a:rPr lang="en-US" sz="2000" dirty="0" smtClean="0"/>
              <a:t>supplements, non-restricting adjectives, </a:t>
            </a:r>
            <a:r>
              <a:rPr lang="en-US" sz="2000" dirty="0"/>
              <a:t>and expressives into the same </a:t>
            </a:r>
            <a:r>
              <a:rPr lang="en-US" sz="2000" dirty="0" smtClean="0"/>
              <a:t>dimension; Potts 2007 is very different despite using the same notation (bullet operator).</a:t>
            </a:r>
            <a:endParaRPr lang="en-US" sz="2000" b="1" dirty="0"/>
          </a:p>
        </p:txBody>
      </p:sp>
    </p:spTree>
    <p:extLst>
      <p:ext uri="{BB962C8B-B14F-4D97-AF65-F5344CB8AC3E}">
        <p14:creationId xmlns:p14="http://schemas.microsoft.com/office/powerpoint/2010/main" val="38551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normAutofit/>
          </a:bodyPr>
          <a:lstStyle/>
          <a:p>
            <a:r>
              <a:rPr lang="en-US" sz="3600" dirty="0">
                <a:solidFill>
                  <a:srgbClr val="C00000"/>
                </a:solidFill>
              </a:rPr>
              <a:t>Modeling the TC vs. NTC distinction</a:t>
            </a:r>
          </a:p>
        </p:txBody>
      </p:sp>
      <p:sp>
        <p:nvSpPr>
          <p:cNvPr id="3" name="Content Placeholder 2"/>
          <p:cNvSpPr>
            <a:spLocks noGrp="1"/>
          </p:cNvSpPr>
          <p:nvPr>
            <p:ph idx="1"/>
          </p:nvPr>
        </p:nvSpPr>
        <p:spPr>
          <a:xfrm>
            <a:off x="838200" y="1690689"/>
            <a:ext cx="10515600" cy="4486274"/>
          </a:xfrm>
        </p:spPr>
        <p:txBody>
          <a:bodyPr>
            <a:normAutofit/>
          </a:bodyPr>
          <a:lstStyle/>
          <a:p>
            <a:pPr marL="0" indent="0">
              <a:buNone/>
            </a:pPr>
            <a:r>
              <a:rPr lang="en-US" sz="2400" dirty="0" smtClean="0"/>
              <a:t>Do we have independent evidence </a:t>
            </a:r>
            <a:r>
              <a:rPr lang="en-US" sz="2400" dirty="0"/>
              <a:t>for </a:t>
            </a:r>
            <a:r>
              <a:rPr lang="en-US" sz="2400" dirty="0" smtClean="0"/>
              <a:t>the special status of NTC meaning? </a:t>
            </a:r>
          </a:p>
          <a:p>
            <a:r>
              <a:rPr lang="en-US" sz="2400" dirty="0" smtClean="0"/>
              <a:t>There’s evidence from language </a:t>
            </a:r>
            <a:r>
              <a:rPr lang="en-US" sz="2400" dirty="0"/>
              <a:t>disorders </a:t>
            </a:r>
            <a:r>
              <a:rPr lang="en-US" sz="2400" dirty="0" smtClean="0"/>
              <a:t>and </a:t>
            </a:r>
            <a:r>
              <a:rPr lang="en-US" sz="2400" dirty="0"/>
              <a:t>other </a:t>
            </a:r>
            <a:r>
              <a:rPr lang="en-US" sz="2400" dirty="0" smtClean="0"/>
              <a:t>neurolingistic evidence that TC and NTC meanings are treated differently in the brain.</a:t>
            </a:r>
          </a:p>
          <a:p>
            <a:r>
              <a:rPr lang="en-US" sz="2400" dirty="0" smtClean="0"/>
              <a:t>But we </a:t>
            </a:r>
            <a:r>
              <a:rPr lang="en-US" sz="2400" dirty="0"/>
              <a:t>can get such evidence </a:t>
            </a:r>
            <a:r>
              <a:rPr lang="en-US" sz="2400" dirty="0" smtClean="0"/>
              <a:t>from introspection-based data, too.</a:t>
            </a:r>
          </a:p>
          <a:p>
            <a:r>
              <a:rPr lang="en-US" sz="2400" dirty="0" smtClean="0"/>
              <a:t>Crucially, to properly </a:t>
            </a:r>
            <a:r>
              <a:rPr lang="en-US" sz="2400" dirty="0"/>
              <a:t>understand how the TC vs. NTC distinction operates </a:t>
            </a:r>
            <a:r>
              <a:rPr lang="en-US" sz="2400" dirty="0" smtClean="0"/>
              <a:t>within the architecture of grammar, </a:t>
            </a:r>
            <a:r>
              <a:rPr lang="en-US" sz="2400" dirty="0"/>
              <a:t>we don’t only want to look at standalone utterances, but at how TC and NTC meanings come together within an </a:t>
            </a:r>
            <a:r>
              <a:rPr lang="en-US" sz="2400" dirty="0" smtClean="0"/>
              <a:t>utterance.</a:t>
            </a:r>
          </a:p>
          <a:p>
            <a:pPr lvl="1"/>
            <a:endParaRPr lang="en-US" sz="2000" dirty="0" smtClean="0"/>
          </a:p>
        </p:txBody>
      </p:sp>
    </p:spTree>
    <p:extLst>
      <p:ext uri="{BB962C8B-B14F-4D97-AF65-F5344CB8AC3E}">
        <p14:creationId xmlns:p14="http://schemas.microsoft.com/office/powerpoint/2010/main" val="421513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grey hyperlink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F7F7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A1D2CB9-5E25-0148-A264-6DDC496856F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57532</TotalTime>
  <Words>3884</Words>
  <Application>Microsoft Office PowerPoint</Application>
  <PresentationFormat>Widescreen</PresentationFormat>
  <Paragraphs>221</Paragraphs>
  <Slides>37</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Segoe UI Symbol</vt:lpstr>
      <vt:lpstr>Wingdings</vt:lpstr>
      <vt:lpstr>Office Theme</vt:lpstr>
      <vt:lpstr>Facts and feelings:  a cross-channel typology of affective content </vt:lpstr>
      <vt:lpstr>PowerPoint Presentation</vt:lpstr>
      <vt:lpstr>PowerPoint Presentation</vt:lpstr>
      <vt:lpstr>Two ways of conveying affect</vt:lpstr>
      <vt:lpstr>Goals of this talk</vt:lpstr>
      <vt:lpstr>PowerPoint Presentation</vt:lpstr>
      <vt:lpstr>Truth-conditional vs. non-truth-conditional meaning</vt:lpstr>
      <vt:lpstr>Modeling the TC vs. NTC distinction</vt:lpstr>
      <vt:lpstr>Modeling the TC vs. NTC distinction</vt:lpstr>
      <vt:lpstr>PowerPoint Presentation</vt:lpstr>
      <vt:lpstr>At-issue/not-at-issue vs. N/A</vt:lpstr>
      <vt:lpstr>At-issue/not-at-issue vs. N/A</vt:lpstr>
      <vt:lpstr>NTC meanings as “parasites”</vt:lpstr>
      <vt:lpstr>Syntactic “parasites”</vt:lpstr>
      <vt:lpstr>Syntactic “parasites”</vt:lpstr>
      <vt:lpstr>Prosodic “parasites”</vt:lpstr>
      <vt:lpstr>Sublexical “parasites”</vt:lpstr>
      <vt:lpstr>Sublexical “parasites”</vt:lpstr>
      <vt:lpstr>Interim summary</vt:lpstr>
      <vt:lpstr>PowerPoint Presentation</vt:lpstr>
      <vt:lpstr>TC vs. NTC affective facial expressions/prosody</vt:lpstr>
      <vt:lpstr>Case study 1: Surprise</vt:lpstr>
      <vt:lpstr>Case study 1: Surprise</vt:lpstr>
      <vt:lpstr>Case study 1: Surprise</vt:lpstr>
      <vt:lpstr>Case study 1: Surprise</vt:lpstr>
      <vt:lpstr>Case study 1: Surprise</vt:lpstr>
      <vt:lpstr>Case study 2: Negative affect</vt:lpstr>
      <vt:lpstr>Case study 2: Negative affect</vt:lpstr>
      <vt:lpstr>Case study 2: Negative affect</vt:lpstr>
      <vt:lpstr>Case study 2: Negative affect</vt:lpstr>
      <vt:lpstr>Case study 2: Negative affect</vt:lpstr>
      <vt:lpstr>Lessons of Case studies 1 &amp; 2</vt:lpstr>
      <vt:lpstr>Case study 3: Expressive beats</vt:lpstr>
      <vt:lpstr>PowerPoint Presentation</vt:lpstr>
      <vt:lpstr>Take-home points</vt:lpstr>
      <vt:lpstr>References</vt:lpstr>
      <vt:lpstr>Video 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 Language Linguistics</dc:title>
  <dc:creator>Masha Esipova</dc:creator>
  <cp:lastModifiedBy>Mariia Esipova</cp:lastModifiedBy>
  <cp:revision>832</cp:revision>
  <dcterms:created xsi:type="dcterms:W3CDTF">2018-06-16T14:12:39Z</dcterms:created>
  <dcterms:modified xsi:type="dcterms:W3CDTF">2021-03-24T12:56:47Z</dcterms:modified>
</cp:coreProperties>
</file>