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604" r:id="rId3"/>
    <p:sldId id="700" r:id="rId4"/>
    <p:sldId id="701" r:id="rId5"/>
    <p:sldId id="709" r:id="rId6"/>
    <p:sldId id="702" r:id="rId7"/>
    <p:sldId id="704" r:id="rId8"/>
    <p:sldId id="708" r:id="rId9"/>
    <p:sldId id="710" r:id="rId10"/>
    <p:sldId id="703" r:id="rId11"/>
    <p:sldId id="5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86E1AF-A120-4D8A-B848-DF196F946976}">
          <p14:sldIdLst>
            <p14:sldId id="256"/>
            <p14:sldId id="604"/>
            <p14:sldId id="700"/>
            <p14:sldId id="701"/>
            <p14:sldId id="709"/>
            <p14:sldId id="702"/>
            <p14:sldId id="704"/>
            <p14:sldId id="708"/>
            <p14:sldId id="710"/>
            <p14:sldId id="703"/>
          </p14:sldIdLst>
        </p14:section>
        <p14:section name="References" id="{0B77C780-F4FF-44D3-A765-84239429DCC1}">
          <p14:sldIdLst>
            <p14:sldId id="5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a Esipova" initials="ME" lastIdx="1" clrIdx="0">
    <p:extLst>
      <p:ext uri="{19B8F6BF-5375-455C-9EA6-DF929625EA0E}">
        <p15:presenceInfo xmlns:p15="http://schemas.microsoft.com/office/powerpoint/2012/main" userId="S::mesipova@princeton.edu::9540ce15-ef9a-4d98-a077-4af5c34965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DE6"/>
    <a:srgbClr val="FF149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72" autoAdjust="0"/>
  </p:normalViewPr>
  <p:slideViewPr>
    <p:cSldViewPr snapToGrid="0">
      <p:cViewPr varScale="1">
        <p:scale>
          <a:sx n="60" d="100"/>
          <a:sy n="60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D3E82-BCA4-4959-8965-89ADC0C82461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C8C96-2324-4AE4-8DF9-5BCDBBBD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5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07A8-A255-4657-9390-C3A0C8017134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3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E9ABB-88E6-4C05-A307-98B793F2E81A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0756F-D64B-4584-A035-BED5D76DB37C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F016-0EC9-4667-B99E-142F61B10B44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27495-59AE-4D26-8ADF-B9D587204A50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1F36-C3E4-4F99-884A-622ED38C36FF}" type="datetime1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B14F3-D482-4C19-AE1C-F1DCEE1D7A69}" type="datetime1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1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590C-376F-4ADD-BE54-7450C4BA2ECF}" type="datetime1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CD9F-2177-48D1-9D79-DB3FA7BF7DA8}" type="datetime1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4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78C3-D094-4C67-B8FF-03143334AF21}" type="datetime1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67E6-53A3-40DA-B2CD-E3EB44A419C3}" type="datetime1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74774-1D83-42ED-8628-E239D6770545}" type="datetime1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2E1A8-F9E5-40EC-91A8-1269AD87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050-023-09219-8" TargetMode="External"/><Relationship Id="rId2" Type="http://schemas.openxmlformats.org/officeDocument/2006/relationships/hyperlink" Target="https://doi.org/10.1093/semant/ffy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js.ung.si/index.php/JSL/article/view/88" TargetMode="External"/><Relationship Id="rId5" Type="http://schemas.openxmlformats.org/officeDocument/2006/relationships/hyperlink" Target="https://doi.org/10.1016/j.pragma.2005.05.011" TargetMode="External"/><Relationship Id="rId4" Type="http://schemas.openxmlformats.org/officeDocument/2006/relationships/hyperlink" Target="https://doi.org/10.1177/002383090705000304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DC51C-9EC5-C303-7FED-2F30AA634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3385"/>
            <a:ext cx="9144000" cy="1089529"/>
          </a:xfrm>
          <a:solidFill>
            <a:srgbClr val="78CDE6"/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4400" b="1" dirty="0">
                <a:solidFill>
                  <a:srgbClr val="004128"/>
                </a:solidFill>
              </a:rPr>
              <a:t>Prosody across sentence types</a:t>
            </a:r>
            <a:br>
              <a:rPr lang="en-US" sz="4400" b="1" dirty="0">
                <a:solidFill>
                  <a:srgbClr val="004128"/>
                </a:solidFill>
              </a:rPr>
            </a:br>
            <a:r>
              <a:rPr lang="en-US" sz="2800" b="1" dirty="0">
                <a:solidFill>
                  <a:srgbClr val="004128"/>
                </a:solidFill>
              </a:rPr>
              <a:t>lightning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A7322-6860-1046-AA43-60DE672D3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7891"/>
            <a:ext cx="9144000" cy="1477328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Masha Esipova (Bar-Ilan University)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srgbClr val="004128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Semantics and Linguistic Theory (SALT) 34</a:t>
            </a:r>
          </a:p>
          <a:p>
            <a:pPr>
              <a:spcBef>
                <a:spcPts val="0"/>
              </a:spcBef>
            </a:pPr>
            <a:r>
              <a:rPr lang="en-GB" sz="2000" dirty="0">
                <a:solidFill>
                  <a:srgbClr val="004128"/>
                </a:solidFill>
              </a:rPr>
              <a:t>Dalhousie University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4128"/>
                </a:solidFill>
              </a:rPr>
              <a:t>May 29, 2024</a:t>
            </a:r>
          </a:p>
        </p:txBody>
      </p:sp>
      <p:pic>
        <p:nvPicPr>
          <p:cNvPr id="5" name="Picture 4" descr="A green and blue text on a black background&#10;&#10;Description automatically generated">
            <a:extLst>
              <a:ext uri="{FF2B5EF4-FFF2-40B4-BE49-F238E27FC236}">
                <a16:creationId xmlns:a16="http://schemas.microsoft.com/office/drawing/2014/main" id="{10EBA4A2-1BDA-D448-9FAE-A68ECBE73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92"/>
          <a:stretch/>
        </p:blipFill>
        <p:spPr>
          <a:xfrm>
            <a:off x="4533209" y="5263334"/>
            <a:ext cx="914400" cy="914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E1FA556-4CE5-7F54-87E3-79DFAC9CD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4393" y="5263334"/>
            <a:ext cx="135483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0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B9A-4C7B-E97F-8CE6-E919110E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4BDB-6BF4-D586-1A7E-D40EF60F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Come check out my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D7F-3C00-5354-D14B-78BEF6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38918"/>
            <a:ext cx="5560828" cy="5038045"/>
          </a:xfrm>
        </p:spPr>
        <p:txBody>
          <a:bodyPr>
            <a:normAutofit/>
          </a:bodyPr>
          <a:lstStyle/>
          <a:p>
            <a:pPr defTabSz="91440"/>
            <a:r>
              <a:rPr lang="en-GB" sz="2400" dirty="0"/>
              <a:t>Thanks to SALT 34 organizers for their flexibility!</a:t>
            </a:r>
          </a:p>
          <a:p>
            <a:pPr defTabSz="91440"/>
            <a:r>
              <a:rPr lang="en-GB" sz="2400" dirty="0"/>
              <a:t>Huge thanks to Tanya </a:t>
            </a:r>
            <a:r>
              <a:rPr lang="en-GB" sz="2400" dirty="0" err="1"/>
              <a:t>Bondarenko</a:t>
            </a:r>
            <a:r>
              <a:rPr lang="en-GB" sz="2400" dirty="0"/>
              <a:t> for bringing my poster to SALT!</a:t>
            </a:r>
          </a:p>
          <a:p>
            <a:pPr defTabSz="91440"/>
            <a:r>
              <a:rPr lang="en-GB" sz="2400" dirty="0"/>
              <a:t>Scan the QR code for the sound files for all the Russian </a:t>
            </a:r>
            <a:r>
              <a:rPr lang="en-GB" sz="2400" dirty="0" err="1"/>
              <a:t>exx</a:t>
            </a:r>
            <a:r>
              <a:rPr lang="en-GB" sz="2400" dirty="0"/>
              <a:t> in the poster and additional corpus </a:t>
            </a:r>
            <a:r>
              <a:rPr lang="en-GB" sz="2400" dirty="0" err="1"/>
              <a:t>exx</a:t>
            </a:r>
            <a:endParaRPr lang="en-GB" sz="2400" dirty="0"/>
          </a:p>
          <a:p>
            <a:pPr defTabSz="91440"/>
            <a:r>
              <a:rPr lang="en-GB" sz="2400" dirty="0"/>
              <a:t>Email me with any questions, requests, or suggestions (hopefully, not disinterested ones)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08F4-85CC-090B-4A13-03C3C50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2E79B63-B21E-435A-6934-345CDDFA2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25" y="1138918"/>
            <a:ext cx="698087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0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/>
              <a:t>Beckman, Mary E. &amp; Gayle Ayers. 1997. Guidelines for </a:t>
            </a:r>
            <a:r>
              <a:rPr lang="en-GB" sz="1800" dirty="0" err="1"/>
              <a:t>ToBI</a:t>
            </a:r>
            <a:r>
              <a:rPr lang="en-GB" sz="1800" dirty="0"/>
              <a:t> labelling. Version 3.0. The Ohio State University Research Foundation.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Bolinger</a:t>
            </a:r>
            <a:r>
              <a:rPr lang="en-US" sz="1800" dirty="0"/>
              <a:t>, Dwight. 1978. Yes-no questions are not alternative questions. In Henry </a:t>
            </a:r>
            <a:r>
              <a:rPr lang="en-US" sz="1800" dirty="0" err="1"/>
              <a:t>Hiż</a:t>
            </a:r>
            <a:r>
              <a:rPr lang="en-US" sz="1800" dirty="0"/>
              <a:t> (ed.), </a:t>
            </a:r>
            <a:r>
              <a:rPr lang="en-US" sz="1800" i="1" dirty="0"/>
              <a:t>Questions</a:t>
            </a:r>
            <a:r>
              <a:rPr lang="en-US" sz="1800" dirty="0"/>
              <a:t>, 87–105. </a:t>
            </a:r>
            <a:r>
              <a:rPr lang="en-US" sz="1800" dirty="0" err="1"/>
              <a:t>Dodrecht</a:t>
            </a:r>
            <a:r>
              <a:rPr lang="en-US" sz="1800" dirty="0"/>
              <a:t>, Holland: D. </a:t>
            </a:r>
            <a:r>
              <a:rPr lang="en-US" sz="1800" dirty="0" err="1"/>
              <a:t>Reidel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1800" dirty="0"/>
              <a:t>Esipova, Maria &amp; Maribel Romero. 2023. Prejacent truth in rhetorical questions. Ms.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. 2018. Intonation and sentence type conventions: Two types of rising declaratives. </a:t>
            </a:r>
            <a:r>
              <a:rPr lang="en-GB" sz="1800" i="1" dirty="0"/>
              <a:t>Journal of Semantics</a:t>
            </a:r>
            <a:r>
              <a:rPr lang="en-GB" sz="1800" dirty="0"/>
              <a:t> 35(2). 305–356. </a:t>
            </a:r>
            <a:r>
              <a:rPr lang="en-GB" sz="1800" dirty="0">
                <a:hlinkClick r:id="rId2"/>
              </a:rPr>
              <a:t>https://doi.org/10.1093/semant/ffy001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GB" sz="1800" dirty="0"/>
              <a:t>Jeong, </a:t>
            </a:r>
            <a:r>
              <a:rPr lang="en-GB" sz="1800" dirty="0" err="1"/>
              <a:t>Sunwoo</a:t>
            </a:r>
            <a:r>
              <a:rPr lang="en-GB" sz="1800" dirty="0"/>
              <a:t> &amp; Cleo </a:t>
            </a:r>
            <a:r>
              <a:rPr lang="en-GB" sz="1800" dirty="0" err="1"/>
              <a:t>Condoravdi</a:t>
            </a:r>
            <a:r>
              <a:rPr lang="en-GB" sz="1800" dirty="0"/>
              <a:t>. 2017. Imperatives with the calling contour. In </a:t>
            </a:r>
            <a:r>
              <a:rPr lang="en-GB" sz="1800" i="1" dirty="0"/>
              <a:t>Proceedings of the 43rd Annual Meeting of the Berkeley Linguistics Society (BLS 43)</a:t>
            </a:r>
            <a:r>
              <a:rPr lang="en-GB" sz="1800" dirty="0"/>
              <a:t>, 185–209.</a:t>
            </a:r>
            <a:endParaRPr lang="en-US" sz="1800" dirty="0"/>
          </a:p>
          <a:p>
            <a:pPr marL="0" indent="0">
              <a:buNone/>
            </a:pPr>
            <a:r>
              <a:rPr lang="en-GB" sz="1800" dirty="0"/>
              <a:t>Law, Jess H-K, </a:t>
            </a:r>
            <a:r>
              <a:rPr lang="en-GB" sz="1800" dirty="0" err="1"/>
              <a:t>Haoze</a:t>
            </a:r>
            <a:r>
              <a:rPr lang="en-GB" sz="1800" dirty="0"/>
              <a:t> Li &amp; Diti Bhadra. 2024. Force shift: a case study of Cantonese </a:t>
            </a:r>
            <a:r>
              <a:rPr lang="en-GB" sz="1800" i="1" dirty="0"/>
              <a:t>ho2</a:t>
            </a:r>
            <a:r>
              <a:rPr lang="en-GB" sz="1800" dirty="0"/>
              <a:t> particle clusters. </a:t>
            </a:r>
            <a:r>
              <a:rPr lang="en-GB" sz="1800" i="1" dirty="0"/>
              <a:t>Natural Language Semantics </a:t>
            </a:r>
            <a:r>
              <a:rPr lang="en-GB" sz="1800" dirty="0"/>
              <a:t>1–43. </a:t>
            </a:r>
            <a:r>
              <a:rPr lang="en-GB" sz="1800" dirty="0">
                <a:hlinkClick r:id="rId3"/>
              </a:rPr>
              <a:t>https://doi.org/10.1007/s11050-023-09219-8</a:t>
            </a:r>
            <a:r>
              <a:rPr lang="en-GB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Makarova, Veronika. 2007. The effect of pitch peak alignment on sentence type identiﬁcation in Russian. </a:t>
            </a:r>
            <a:r>
              <a:rPr lang="en-US" sz="1800" i="1" dirty="0"/>
              <a:t>Language and Speech </a:t>
            </a:r>
            <a:r>
              <a:rPr lang="en-US" sz="1800" dirty="0"/>
              <a:t>50(3), 385–422. </a:t>
            </a:r>
            <a:r>
              <a:rPr lang="en-US" sz="1800" dirty="0">
                <a:hlinkClick r:id="rId4"/>
              </a:rPr>
              <a:t>https://doi.org/10.1177/00238309070500030401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Meyer, Roland &amp; Ina </a:t>
            </a:r>
            <a:r>
              <a:rPr lang="en-US" sz="1800" dirty="0" err="1"/>
              <a:t>Mleinek</a:t>
            </a:r>
            <a:r>
              <a:rPr lang="en-US" sz="1800" dirty="0"/>
              <a:t>. 2006. How prosody signals force and focus—A study of pitch accents in Russian yes–no questions. </a:t>
            </a:r>
            <a:r>
              <a:rPr lang="en-US" sz="1800" i="1" dirty="0"/>
              <a:t>Journal of Pragmatics </a:t>
            </a:r>
            <a:r>
              <a:rPr lang="en-US" sz="1800" dirty="0"/>
              <a:t>38(10). 1615–1635. </a:t>
            </a:r>
            <a:r>
              <a:rPr lang="en-US" sz="1800" dirty="0">
                <a:hlinkClick r:id="rId5"/>
              </a:rPr>
              <a:t>https://doi.org/10.1016/j.pragma.2005.05.011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Rathcke</a:t>
            </a:r>
            <a:r>
              <a:rPr lang="en-US" sz="1800" dirty="0"/>
              <a:t>, Tamara. 2006. A perceptual study on Russian questions and statements. In </a:t>
            </a:r>
            <a:r>
              <a:rPr lang="en-US" sz="1800" i="1" dirty="0" err="1"/>
              <a:t>Arbeitsberichte</a:t>
            </a:r>
            <a:r>
              <a:rPr lang="en-US" sz="1800" i="1" dirty="0"/>
              <a:t> des </a:t>
            </a:r>
            <a:r>
              <a:rPr lang="en-US" sz="1800" i="1" dirty="0" err="1"/>
              <a:t>Instituts</a:t>
            </a:r>
            <a:r>
              <a:rPr lang="en-US" sz="1800" i="1" dirty="0"/>
              <a:t> für </a:t>
            </a:r>
            <a:r>
              <a:rPr lang="en-US" sz="1800" i="1" dirty="0" err="1"/>
              <a:t>Phonetik</a:t>
            </a:r>
            <a:r>
              <a:rPr lang="en-US" sz="1800" i="1" dirty="0"/>
              <a:t> und </a:t>
            </a:r>
            <a:r>
              <a:rPr lang="en-US" sz="1800" i="1" dirty="0" err="1"/>
              <a:t>digitale</a:t>
            </a:r>
            <a:r>
              <a:rPr lang="en-US" sz="1800" i="1" dirty="0"/>
              <a:t> </a:t>
            </a:r>
            <a:r>
              <a:rPr lang="en-US" sz="1800" i="1" dirty="0" err="1"/>
              <a:t>Sprachverarbeitung</a:t>
            </a:r>
            <a:r>
              <a:rPr lang="en-US" sz="1800" i="1" dirty="0"/>
              <a:t> der Universität Kiel</a:t>
            </a:r>
            <a:r>
              <a:rPr lang="en-US" sz="1800" dirty="0"/>
              <a:t>, Volume 37, pp. 51–62.</a:t>
            </a:r>
          </a:p>
          <a:p>
            <a:pPr marL="0" indent="0">
              <a:buNone/>
            </a:pPr>
            <a:r>
              <a:rPr lang="en-US" sz="1800" dirty="0"/>
              <a:t>Rudin, Catherine &amp; Deniz Rudin. 2022. On rising intonation in Balkan Slavic. </a:t>
            </a:r>
            <a:r>
              <a:rPr lang="en-US" sz="1800" i="1" dirty="0"/>
              <a:t>Journal of Slavic Linguistics (FASL 29 extra issue) </a:t>
            </a:r>
            <a:r>
              <a:rPr lang="en-US" sz="1800" dirty="0"/>
              <a:t>30. 1–10. </a:t>
            </a:r>
            <a:r>
              <a:rPr lang="en-US" sz="1800" dirty="0">
                <a:hlinkClick r:id="rId6"/>
              </a:rPr>
              <a:t>http://ojs.ung.si/index.php/JSL/article/view/88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Rudin, Deniz. 2018. </a:t>
            </a:r>
            <a:r>
              <a:rPr lang="en-US" sz="1800" i="1" dirty="0"/>
              <a:t>Rising above commitment</a:t>
            </a:r>
            <a:r>
              <a:rPr lang="en-US" sz="1800" dirty="0"/>
              <a:t>: University of California, Santa Cruz dissertation.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E03AA-4CEA-A876-CE85-619F72F7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771BABF-E5BD-898A-9DB0-DCE7DBC78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72523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53A9F-47E0-2A37-B4C6-5F6B13171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318A8-4287-FA42-DEEA-427FEFF8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518F-48B6-9BF1-0FE8-FEB02D5E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Typological generalization in Rudin 2018, further explored in Rudin &amp; Rudin 2022 (R&amp;R):</a:t>
            </a:r>
          </a:p>
          <a:p>
            <a:r>
              <a:rPr lang="en-GB" sz="2400" dirty="0"/>
              <a:t>Languages in which </a:t>
            </a:r>
            <a:r>
              <a:rPr lang="en-GB" sz="2400" dirty="0">
                <a:highlight>
                  <a:srgbClr val="78CDE6"/>
                </a:highlight>
              </a:rPr>
              <a:t>rising declaratives</a:t>
            </a:r>
            <a:r>
              <a:rPr lang="en-GB" sz="2400" b="1" dirty="0"/>
              <a:t> </a:t>
            </a:r>
            <a:r>
              <a:rPr lang="en-GB" sz="2400" dirty="0"/>
              <a:t>(L* H-H%, but see Jeong 2018 on L* H-H% vs. H* H-H%) comprise </a:t>
            </a:r>
            <a:r>
              <a:rPr lang="en-GB" sz="2400" dirty="0">
                <a:solidFill>
                  <a:srgbClr val="92D050"/>
                </a:solidFill>
              </a:rPr>
              <a:t>non-canonical yes/no questions </a:t>
            </a:r>
            <a:r>
              <a:rPr lang="en-GB" sz="2400" dirty="0">
                <a:highlight>
                  <a:srgbClr val="78CDE6"/>
                </a:highlight>
              </a:rPr>
              <a:t>(YNQs)</a:t>
            </a:r>
            <a:r>
              <a:rPr lang="en-GB" sz="2400" dirty="0"/>
              <a:t>—like English in (1) and Bulgarian in (2)—also allow for </a:t>
            </a:r>
            <a:r>
              <a:rPr lang="en-GB" sz="2400" dirty="0">
                <a:highlight>
                  <a:srgbClr val="78CDE6"/>
                </a:highlight>
              </a:rPr>
              <a:t>rising imperatives</a:t>
            </a:r>
            <a:r>
              <a:rPr lang="en-GB" sz="2400" dirty="0"/>
              <a:t>, used as </a:t>
            </a:r>
            <a:r>
              <a:rPr lang="en-GB" sz="2400" dirty="0">
                <a:solidFill>
                  <a:srgbClr val="7030A0"/>
                </a:solidFill>
              </a:rPr>
              <a:t>friendly/polite/tentative, but invested requests </a:t>
            </a:r>
            <a:r>
              <a:rPr lang="en-GB" sz="2400" dirty="0"/>
              <a:t>or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  <a:r>
              <a:rPr lang="en-GB" sz="2400" dirty="0"/>
              <a:t>:</a:t>
            </a:r>
          </a:p>
          <a:p>
            <a:pPr marL="0" indent="0" defTabSz="91440">
              <a:buNone/>
            </a:pPr>
            <a:r>
              <a:rPr lang="en-GB" sz="2400" dirty="0"/>
              <a:t>(1)		English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a.		Did you pour me </a:t>
            </a:r>
            <a:r>
              <a:rPr lang="en-GB" sz="2400" dirty="0" err="1"/>
              <a:t>wine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 (“syntactically” marked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b.		You poured me </a:t>
            </a:r>
            <a:r>
              <a:rPr lang="en-GB" sz="2400" dirty="0" err="1"/>
              <a:t>wine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 (rising declarative as a </a:t>
            </a:r>
            <a:r>
              <a:rPr lang="en-GB" sz="2400" dirty="0">
                <a:solidFill>
                  <a:srgbClr val="92D050"/>
                </a:solidFill>
              </a:rPr>
              <a:t>non-canonical YNQ</a:t>
            </a:r>
            <a:r>
              <a:rPr lang="en-GB" sz="2400" dirty="0"/>
              <a:t>)</a:t>
            </a:r>
            <a:br>
              <a:rPr lang="en-GB" sz="2400" dirty="0"/>
            </a:br>
            <a:r>
              <a:rPr lang="en-GB" sz="2400" dirty="0"/>
              <a:t>					c.		Pour me </a:t>
            </a:r>
            <a:r>
              <a:rPr lang="en-GB" sz="2400" dirty="0" err="1"/>
              <a:t>wine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 (rising imperative as a </a:t>
            </a:r>
            <a:r>
              <a:rPr lang="en-GB" sz="2400" dirty="0">
                <a:solidFill>
                  <a:srgbClr val="7030A0"/>
                </a:solidFill>
              </a:rPr>
              <a:t>tentative, but invested request</a:t>
            </a:r>
            <a:r>
              <a:rPr lang="en-GB" sz="2400" dirty="0"/>
              <a:t>)</a:t>
            </a:r>
            <a:br>
              <a:rPr lang="en-GB" sz="2400" dirty="0"/>
            </a:br>
            <a:r>
              <a:rPr lang="en-GB" sz="2400" dirty="0"/>
              <a:t>					d.		A:		What should I do while I’m waiting for you?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B:		I don’t really care. Pour yourself </a:t>
            </a:r>
            <a:r>
              <a:rPr lang="en-GB" sz="2400" dirty="0" err="1"/>
              <a:t>wine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 Take a </a:t>
            </a:r>
            <a:r>
              <a:rPr lang="en-GB" sz="2400" dirty="0" err="1"/>
              <a:t>nap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 </a:t>
            </a:r>
          </a:p>
          <a:p>
            <a:pPr marL="0" indent="0" algn="r" defTabSz="91440">
              <a:spcBef>
                <a:spcPts val="0"/>
              </a:spcBef>
              <a:buNone/>
            </a:pPr>
            <a:r>
              <a:rPr lang="en-GB" sz="2400" dirty="0"/>
              <a:t>(rising imperatives as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  <a:r>
              <a:rPr lang="en-GB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34B12-09DF-451C-42FC-06EF177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17B4-6899-E61B-6024-82E214284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67261-BC3E-5D2D-BC6E-00DB0A47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CCAC-817A-AA1E-1423-99B81121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(2)			Bulgarian (from R&amp;R)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li							</a:t>
            </a:r>
            <a:r>
              <a:rPr lang="en-US" sz="2400" dirty="0" err="1"/>
              <a:t>na</a:t>
            </a:r>
            <a:r>
              <a:rPr lang="en-US" sz="2400" dirty="0"/>
              <a:t>		kino?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Q-</a:t>
            </a:r>
            <a:r>
              <a:rPr lang="en-GB" sz="2400" dirty="0" err="1"/>
              <a:t>prt</a:t>
            </a:r>
            <a:r>
              <a:rPr lang="en-GB" sz="2400" dirty="0"/>
              <a:t>		to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‘Are you going to the movies?’ (“lexically” marked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	</a:t>
            </a:r>
            <a:r>
              <a:rPr lang="en-US" sz="2400" dirty="0" err="1"/>
              <a:t>Šte</a:t>
            </a:r>
            <a:r>
              <a:rPr lang="en-US" sz="2400" dirty="0"/>
              <a:t>			</a:t>
            </a:r>
            <a:r>
              <a:rPr lang="en-US" sz="2400" dirty="0" err="1"/>
              <a:t>xodiš</a:t>
            </a:r>
            <a:r>
              <a:rPr lang="en-US" sz="2400" dirty="0"/>
              <a:t>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‘You’re going to the movies?’ (rising declarative as a </a:t>
            </a:r>
            <a:r>
              <a:rPr lang="en-GB" sz="2400" dirty="0">
                <a:solidFill>
                  <a:srgbClr val="92D050"/>
                </a:solidFill>
              </a:rPr>
              <a:t>non-canonical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</a:t>
            </a:r>
            <a:r>
              <a:rPr lang="en-GB" sz="2400" dirty="0" err="1"/>
              <a:t>Daj</a:t>
            </a:r>
            <a:r>
              <a:rPr lang="en-GB" sz="2400" dirty="0"/>
              <a:t>								mi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‘Give me a cigarette?’ (rising imperative as a </a:t>
            </a:r>
            <a:r>
              <a:rPr lang="en-GB" sz="2400" dirty="0">
                <a:solidFill>
                  <a:srgbClr val="7030A0"/>
                </a:solidFill>
              </a:rPr>
              <a:t>friendly, but invested request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d.		A: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B:		</a:t>
            </a:r>
            <a:r>
              <a:rPr lang="en-GB" sz="2400" dirty="0" err="1"/>
              <a:t>Napiši</a:t>
            </a:r>
            <a:r>
              <a:rPr lang="en-GB" sz="2400" dirty="0"/>
              <a:t>						</a:t>
            </a:r>
            <a:r>
              <a:rPr lang="en-GB" sz="2400" dirty="0" err="1"/>
              <a:t>si</a:t>
            </a:r>
            <a:r>
              <a:rPr lang="en-GB" sz="2400" dirty="0"/>
              <a:t>						</a:t>
            </a:r>
            <a:r>
              <a:rPr lang="en-GB" sz="2400" dirty="0" err="1"/>
              <a:t>doklada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	Ela											s						</a:t>
            </a:r>
            <a:r>
              <a:rPr lang="en-GB" sz="2400" dirty="0" err="1"/>
              <a:t>mene</a:t>
            </a:r>
            <a:r>
              <a:rPr lang="en-GB" sz="2400" dirty="0"/>
              <a:t>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</a:t>
            </a:r>
            <a:r>
              <a:rPr lang="en-GB" sz="2400" dirty="0" err="1"/>
              <a:t>write.IMP</a:t>
            </a:r>
            <a:r>
              <a:rPr lang="en-GB" sz="2400" dirty="0"/>
              <a:t>	REFL		paper.DEF								</a:t>
            </a:r>
            <a:r>
              <a:rPr lang="en-GB" sz="2400" dirty="0" err="1"/>
              <a:t>come.IMP</a:t>
            </a:r>
            <a:r>
              <a:rPr lang="en-GB" sz="2400" dirty="0"/>
              <a:t>		with		me				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‘Write your paper? Come to the beach with me?’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																																(rising imperatives as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  <a:r>
              <a:rPr lang="en-GB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946F53-C43F-3601-5D13-FB2C82C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7FB2A-FBE1-E6D1-F6EB-C27799557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C62E-432F-C643-012E-8EA1A4F5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Typological generalization in Rudin &amp; Rudin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91690-1D79-3BC9-B696-A191378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Languages in which rising declaratives comprise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dirty="0"/>
              <a:t>, like Macedonian, don’t allow for such rising imperatives:</a:t>
            </a:r>
          </a:p>
          <a:p>
            <a:pPr marL="0" indent="0" defTabSz="91440">
              <a:buNone/>
            </a:pPr>
            <a:r>
              <a:rPr lang="en-GB" sz="2400" dirty="0"/>
              <a:t>(3)			Macedonian (from R&amp;R)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a.			Ke				</a:t>
            </a:r>
            <a:r>
              <a:rPr lang="en-US" sz="2400" dirty="0" err="1"/>
              <a:t>odiš</a:t>
            </a:r>
            <a:r>
              <a:rPr lang="en-US" sz="2400" dirty="0"/>
              <a:t>						</a:t>
            </a:r>
            <a:r>
              <a:rPr lang="en-US" sz="2400" dirty="0" err="1"/>
              <a:t>na</a:t>
            </a:r>
            <a:r>
              <a:rPr lang="en-US" sz="2400" dirty="0"/>
              <a:t>		kino</a:t>
            </a:r>
            <a:r>
              <a:rPr lang="en-GB" sz="2400" baseline="-25000" dirty="0"/>
              <a:t>L* H-H%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FUT		go.2SG		to			cinema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‘Are you going to the movies?’ (rising declarative as a </a:t>
            </a:r>
            <a:r>
              <a:rPr lang="en-GB" sz="2400" dirty="0">
                <a:solidFill>
                  <a:srgbClr val="00B050"/>
                </a:solidFill>
              </a:rPr>
              <a:t>canonical YNQ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b.	#	</a:t>
            </a:r>
            <a:r>
              <a:rPr lang="en-GB" sz="2400" dirty="0" err="1"/>
              <a:t>Daj</a:t>
            </a:r>
            <a:r>
              <a:rPr lang="en-GB" sz="2400" dirty="0"/>
              <a:t>									mi									</a:t>
            </a:r>
            <a:r>
              <a:rPr lang="en-GB" sz="2400" dirty="0" err="1"/>
              <a:t>edna</a:t>
            </a:r>
            <a:r>
              <a:rPr lang="en-GB" sz="2400" dirty="0"/>
              <a:t>		</a:t>
            </a:r>
            <a:r>
              <a:rPr lang="en-GB" sz="2400" dirty="0" err="1"/>
              <a:t>sigara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</a:t>
            </a:r>
            <a:r>
              <a:rPr lang="en-GB" sz="2400" dirty="0" err="1"/>
              <a:t>give.IMP</a:t>
            </a:r>
            <a:r>
              <a:rPr lang="en-GB" sz="2400" dirty="0"/>
              <a:t>		me.DAT		a							cigarette?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Intended: ‘Give me a cigarette?’ (no rising imperatives as </a:t>
            </a:r>
            <a:r>
              <a:rPr lang="en-GB" sz="2400" dirty="0">
                <a:solidFill>
                  <a:srgbClr val="7030A0"/>
                </a:solidFill>
              </a:rPr>
              <a:t>requests</a:t>
            </a:r>
            <a:r>
              <a:rPr lang="en-GB" sz="2400" dirty="0"/>
              <a:t>)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c.			A:			‘What should I do today?’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B:	#	</a:t>
            </a:r>
            <a:r>
              <a:rPr lang="en-GB" sz="2400" dirty="0" err="1"/>
              <a:t>Piši</a:t>
            </a:r>
            <a:r>
              <a:rPr lang="en-GB" sz="2400" dirty="0"/>
              <a:t>											go		</a:t>
            </a:r>
            <a:r>
              <a:rPr lang="en-GB" sz="2400" dirty="0" err="1"/>
              <a:t>referatot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	</a:t>
            </a:r>
            <a:r>
              <a:rPr lang="en-GB" sz="2400" dirty="0" err="1"/>
              <a:t>Odi</a:t>
            </a:r>
            <a:r>
              <a:rPr lang="en-GB" sz="2400" dirty="0"/>
              <a:t>							</a:t>
            </a:r>
            <a:r>
              <a:rPr lang="en-GB" sz="2400" dirty="0" err="1"/>
              <a:t>na</a:t>
            </a:r>
            <a:r>
              <a:rPr lang="en-GB" sz="2400" dirty="0"/>
              <a:t>		</a:t>
            </a:r>
            <a:r>
              <a:rPr lang="en-GB" sz="2400" dirty="0" err="1"/>
              <a:t>plaža</a:t>
            </a:r>
            <a:r>
              <a:rPr lang="en-GB" sz="2400" baseline="-25000" dirty="0" err="1"/>
              <a:t>L</a:t>
            </a:r>
            <a:r>
              <a:rPr lang="en-GB" sz="2400" baseline="-25000" dirty="0"/>
              <a:t>* H-H%</a:t>
            </a:r>
            <a:r>
              <a:rPr lang="en-GB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</a:t>
            </a:r>
            <a:r>
              <a:rPr lang="en-GB" sz="2400" dirty="0" err="1"/>
              <a:t>write.IMP</a:t>
            </a:r>
            <a:r>
              <a:rPr lang="en-GB" sz="2400" dirty="0"/>
              <a:t>		it				paper.DEF									</a:t>
            </a:r>
            <a:r>
              <a:rPr lang="en-GB" sz="2400" dirty="0" err="1"/>
              <a:t>go.IMP</a:t>
            </a:r>
            <a:r>
              <a:rPr lang="en-GB" sz="2400" dirty="0"/>
              <a:t>		to			beach.DEF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Intended: ‘Write your paper? Go to the beach?’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GB" sz="2400" dirty="0"/>
              <a:t>																																																																						(no rising imp.-s as </a:t>
            </a:r>
            <a:r>
              <a:rPr lang="en-GB" sz="2400" dirty="0">
                <a:solidFill>
                  <a:srgbClr val="FF1493"/>
                </a:solidFill>
              </a:rPr>
              <a:t>suggestions</a:t>
            </a:r>
            <a:r>
              <a:rPr lang="en-GB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4E824-57E4-9BDE-A5FA-2160EF1A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B9A-4C7B-E97F-8CE6-E919110E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4BDB-6BF4-D586-1A7E-D40EF60F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This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D7F-3C00-5354-D14B-78BEF6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GB" sz="2400" dirty="0"/>
              <a:t>I look at another Slavic language, Russian, further expanding and fine-tuning the typology of how different languages realize various meaning components of different types of speech acts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08F4-85CC-090B-4A13-03C3C50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8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B9A-4C7B-E97F-8CE6-E919110E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sound wave&#10;&#10;Description automatically generated">
            <a:extLst>
              <a:ext uri="{FF2B5EF4-FFF2-40B4-BE49-F238E27FC236}">
                <a16:creationId xmlns:a16="http://schemas.microsoft.com/office/drawing/2014/main" id="{C348D1D4-8E49-E0D7-10D0-70E44DDD7D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79" y="3863516"/>
            <a:ext cx="5001416" cy="201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C4BDB-6BF4-D586-1A7E-D40EF60F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in canonical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D7F-3C00-5354-D14B-78BEF6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91440"/>
            <a:r>
              <a:rPr lang="en-GB" sz="2400" dirty="0"/>
              <a:t>While, like in Macedonian, Russian </a:t>
            </a:r>
            <a:r>
              <a:rPr lang="en-GB" sz="2400" dirty="0">
                <a:solidFill>
                  <a:srgbClr val="00B050"/>
                </a:solidFill>
              </a:rPr>
              <a:t>canonical YNQs</a:t>
            </a:r>
            <a:r>
              <a:rPr lang="en-GB" sz="2400" b="1" dirty="0"/>
              <a:t> </a:t>
            </a:r>
            <a:r>
              <a:rPr lang="en-GB" sz="2400" dirty="0"/>
              <a:t>are formed via an “intonation-only” strategy, said intonation doesn’t involve a rising tune, but a prosodic peak of a special kind on the locus of prosodic focus marking (but distinct from focus marking in assertions), </a:t>
            </a:r>
            <a:r>
              <a:rPr lang="en-GB" sz="2400" dirty="0">
                <a:highlight>
                  <a:srgbClr val="78CDE6"/>
                </a:highlight>
              </a:rPr>
              <a:t>the Q-Peak</a:t>
            </a:r>
            <a:r>
              <a:rPr lang="en-GB" sz="2400" dirty="0"/>
              <a:t>, e.g.:</a:t>
            </a:r>
          </a:p>
          <a:p>
            <a:pPr marL="0" indent="0" defTabSz="91440">
              <a:buClr>
                <a:schemeClr val="tx1"/>
              </a:buClr>
              <a:buNone/>
            </a:pPr>
            <a:r>
              <a:rPr lang="en-US" sz="2400" dirty="0"/>
              <a:t>(4)		</a:t>
            </a:r>
            <a:r>
              <a:rPr lang="en-GB" sz="2400" i="1" dirty="0"/>
              <a:t>Context: You were supposed to pour me mulled wine. I’m asking if you did (no 								bias either way).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i="1" dirty="0"/>
              <a:t>					</a:t>
            </a:r>
            <a:r>
              <a:rPr lang="en-US" sz="2400" dirty="0"/>
              <a:t>Ty																				</a:t>
            </a:r>
            <a:r>
              <a:rPr lang="en-US" sz="2400" dirty="0" err="1"/>
              <a:t>nalil</a:t>
            </a:r>
            <a:r>
              <a:rPr lang="en-US" sz="2400" baseline="-25000" dirty="0" err="1"/>
              <a:t>Q</a:t>
            </a:r>
            <a:r>
              <a:rPr lang="en-US" sz="2400" dirty="0"/>
              <a:t>																</a:t>
            </a:r>
            <a:r>
              <a:rPr lang="en-US" sz="2400" dirty="0" err="1"/>
              <a:t>mne</a:t>
            </a:r>
            <a:r>
              <a:rPr lang="en-US" sz="2400" dirty="0"/>
              <a:t>						</a:t>
            </a:r>
            <a:r>
              <a:rPr lang="en-US" sz="2400" dirty="0" err="1"/>
              <a:t>glintvejna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-L%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i="1" dirty="0"/>
              <a:t>					</a:t>
            </a:r>
            <a:r>
              <a:rPr lang="en-US" sz="2400" dirty="0"/>
              <a:t>you.SG/T.NOM		</a:t>
            </a:r>
            <a:r>
              <a:rPr lang="en-US" sz="2400" dirty="0" err="1"/>
              <a:t>pour.PAST.SG.M</a:t>
            </a:r>
            <a:r>
              <a:rPr lang="en-US" sz="2400" dirty="0"/>
              <a:t>		me.DAT		mulled-</a:t>
            </a:r>
            <a:r>
              <a:rPr lang="en-US" sz="2400" dirty="0" err="1"/>
              <a:t>wine.PART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i="1" dirty="0"/>
              <a:t>					</a:t>
            </a:r>
            <a:r>
              <a:rPr lang="en-US" sz="2400" dirty="0"/>
              <a:t>‘Did you pour me mulled wine?’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08F4-85CC-090B-4A13-03C3C50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6</a:t>
            </a:fld>
            <a:endParaRPr lang="en-US"/>
          </a:p>
        </p:txBody>
      </p:sp>
      <p:pic>
        <p:nvPicPr>
          <p:cNvPr id="7" name="pour-polseek">
            <a:hlinkClick r:id="" action="ppaction://media"/>
            <a:extLst>
              <a:ext uri="{FF2B5EF4-FFF2-40B4-BE49-F238E27FC236}">
                <a16:creationId xmlns:a16="http://schemas.microsoft.com/office/drawing/2014/main" id="{79483210-CA50-41C6-0F2F-7E3FE2766E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7400" y="316422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D9D86-0CB6-37AD-CA27-6B4338FE5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E59C34C-2DC6-CA51-E0FE-5F3C52410D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89" y="3568736"/>
            <a:ext cx="5456089" cy="2194560"/>
          </a:xfrm>
          <a:prstGeom prst="rect">
            <a:avLst/>
          </a:prstGeom>
        </p:spPr>
      </p:pic>
      <p:pic>
        <p:nvPicPr>
          <p:cNvPr id="9" name="Picture 8" descr="A graph of a sound wave&#10;&#10;Description automatically generated">
            <a:extLst>
              <a:ext uri="{FF2B5EF4-FFF2-40B4-BE49-F238E27FC236}">
                <a16:creationId xmlns:a16="http://schemas.microsoft.com/office/drawing/2014/main" id="{8B09FEB5-A381-F939-4EF6-9E1AEA2101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7" y="3568736"/>
            <a:ext cx="5456089" cy="2194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01F6F-2657-7E0C-B6FA-601E206F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Q-Peak in invested requests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1847A-44FF-999B-8AD2-52EB880C9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FEE578-B648-03DD-101A-3767B44C0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GB" sz="2400" dirty="0"/>
              <a:t>I observe that, despite marking canonical YNQs, the Q-Peak can be used in different sentence types to mark </a:t>
            </a:r>
            <a:r>
              <a:rPr lang="en-GB" sz="2400" dirty="0">
                <a:solidFill>
                  <a:srgbClr val="7030A0"/>
                </a:solidFill>
              </a:rPr>
              <a:t>polite/friendly, but invested requests</a:t>
            </a:r>
            <a:r>
              <a:rPr lang="en-GB" sz="2400" dirty="0"/>
              <a:t>, e.g., in imperatives</a:t>
            </a:r>
            <a:r>
              <a:rPr lang="en-US" sz="2400" dirty="0"/>
              <a:t>:</a:t>
            </a:r>
          </a:p>
          <a:p>
            <a:pPr marL="0" indent="0" defTabSz="91440">
              <a:buNone/>
            </a:pPr>
            <a:r>
              <a:rPr lang="en-US" sz="2400" dirty="0"/>
              <a:t>(5)		</a:t>
            </a:r>
            <a:r>
              <a:rPr lang="en-US" sz="2400" dirty="0" err="1"/>
              <a:t>Nalej</a:t>
            </a:r>
            <a:r>
              <a:rPr lang="en-US" sz="2400" dirty="0"/>
              <a:t>															</a:t>
            </a:r>
            <a:r>
              <a:rPr lang="en-US" sz="2400" dirty="0" err="1"/>
              <a:t>mne</a:t>
            </a:r>
            <a:r>
              <a:rPr lang="en-US" sz="2400" dirty="0"/>
              <a:t>						</a:t>
            </a:r>
            <a:r>
              <a:rPr lang="en-US" sz="2400" dirty="0" err="1"/>
              <a:t>glintvejna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pour.IMP.SG/T		me.DAT		mulled-</a:t>
            </a:r>
            <a:r>
              <a:rPr lang="en-US" sz="2400" dirty="0" err="1"/>
              <a:t>wine.PART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a.		Command (default interpretation)									b.		</a:t>
            </a:r>
            <a:r>
              <a:rPr lang="en-US" sz="2400" dirty="0">
                <a:solidFill>
                  <a:srgbClr val="7030A0"/>
                </a:solidFill>
              </a:rPr>
              <a:t>Friendly request 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(‘Pour me mulled wine!’)																					(≈‘Pour me mulled wine[, will you]?’)</a:t>
            </a:r>
          </a:p>
        </p:txBody>
      </p:sp>
      <p:pic>
        <p:nvPicPr>
          <p:cNvPr id="10" name="pour-imp-h">
            <a:hlinkClick r:id="" action="ppaction://media"/>
            <a:extLst>
              <a:ext uri="{FF2B5EF4-FFF2-40B4-BE49-F238E27FC236}">
                <a16:creationId xmlns:a16="http://schemas.microsoft.com/office/drawing/2014/main" id="{4B659004-BE00-B543-C72B-EAD1CD9EB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61678" y="3247907"/>
            <a:ext cx="406400" cy="406400"/>
          </a:xfrm>
          <a:prstGeom prst="rect">
            <a:avLst/>
          </a:prstGeom>
        </p:spPr>
      </p:pic>
      <p:pic>
        <p:nvPicPr>
          <p:cNvPr id="13" name="pour-imp-q">
            <a:hlinkClick r:id="" action="ppaction://media"/>
            <a:extLst>
              <a:ext uri="{FF2B5EF4-FFF2-40B4-BE49-F238E27FC236}">
                <a16:creationId xmlns:a16="http://schemas.microsoft.com/office/drawing/2014/main" id="{A189347C-2710-DC4D-69CA-7BE5F45F895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53800" y="32479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0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showing a number of letters&#10;&#10;Description automatically generated with medium confidence">
            <a:extLst>
              <a:ext uri="{FF2B5EF4-FFF2-40B4-BE49-F238E27FC236}">
                <a16:creationId xmlns:a16="http://schemas.microsoft.com/office/drawing/2014/main" id="{1EF61120-A032-ED19-CE84-2BBA067732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3" y="4161790"/>
            <a:ext cx="5456089" cy="2194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defTabSz="182880"/>
            <a:r>
              <a:rPr lang="en-US" sz="2400" dirty="0"/>
              <a:t>But unlike the English-style rising tune, the Russian Q-Peak cannot be used in </a:t>
            </a:r>
            <a:r>
              <a:rPr lang="en-US" sz="2400" dirty="0">
                <a:solidFill>
                  <a:srgbClr val="FF1493"/>
                </a:solidFill>
              </a:rPr>
              <a:t>disinterested suggestions</a:t>
            </a:r>
            <a:r>
              <a:rPr lang="en-US" sz="2400" dirty="0"/>
              <a:t>:</a:t>
            </a:r>
          </a:p>
          <a:p>
            <a:pPr marL="0" indent="0" defTabSz="91440">
              <a:buNone/>
            </a:pPr>
            <a:r>
              <a:rPr lang="en-US" sz="2400" dirty="0"/>
              <a:t>(6)		A:		‘What should I do while I’m waiting for you?’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B:		Da															</a:t>
            </a:r>
            <a:r>
              <a:rPr lang="en-US" sz="2400" dirty="0" err="1"/>
              <a:t>mne</a:t>
            </a:r>
            <a:r>
              <a:rPr lang="en-US" sz="2400" dirty="0"/>
              <a:t>						bez								</a:t>
            </a:r>
            <a:r>
              <a:rPr lang="en-US" sz="2400" dirty="0" err="1"/>
              <a:t>raznicy</a:t>
            </a:r>
            <a:r>
              <a:rPr lang="en-US" sz="2400" dirty="0"/>
              <a:t>.								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PRT-AVDERS		me.DAT		without		</a:t>
            </a:r>
            <a:r>
              <a:rPr lang="en-US" sz="2400" dirty="0" err="1"/>
              <a:t>difference.GEN</a:t>
            </a:r>
            <a:r>
              <a:rPr lang="en-US" sz="2400" dirty="0"/>
              <a:t>		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#	</a:t>
            </a:r>
            <a:r>
              <a:rPr lang="en-US" sz="2400" dirty="0" err="1"/>
              <a:t>Nalej</a:t>
            </a:r>
            <a:r>
              <a:rPr lang="en-US" sz="2400" baseline="-25000" dirty="0" err="1"/>
              <a:t>Q</a:t>
            </a:r>
            <a:r>
              <a:rPr lang="en-US" sz="2400" dirty="0"/>
              <a:t>														</a:t>
            </a:r>
            <a:r>
              <a:rPr lang="en-US" sz="2400" dirty="0" err="1"/>
              <a:t>sebe</a:t>
            </a:r>
            <a:r>
              <a:rPr lang="en-US" sz="2400" dirty="0"/>
              <a:t>						</a:t>
            </a:r>
            <a:r>
              <a:rPr lang="en-US" sz="2400" dirty="0" err="1"/>
              <a:t>glintvejna</a:t>
            </a:r>
            <a:r>
              <a:rPr lang="en-US" sz="2400" baseline="-25000" dirty="0" err="1"/>
              <a:t>L</a:t>
            </a:r>
            <a:r>
              <a:rPr lang="en-US" sz="2400" baseline="-25000" dirty="0"/>
              <a:t>-L%</a:t>
            </a:r>
            <a:r>
              <a:rPr lang="en-US" sz="2400" dirty="0"/>
              <a:t>?</a:t>
            </a:r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	pour.IMP.2SG/T		self.DAT		mulled-</a:t>
            </a:r>
            <a:r>
              <a:rPr lang="en-US" sz="2400" dirty="0" err="1"/>
              <a:t>wine.PART</a:t>
            </a:r>
            <a:endParaRPr lang="en-US" sz="2400" dirty="0"/>
          </a:p>
          <a:p>
            <a:pPr marL="0" indent="0" defTabSz="91440">
              <a:spcBef>
                <a:spcPts val="0"/>
              </a:spcBef>
              <a:buNone/>
            </a:pPr>
            <a:r>
              <a:rPr lang="en-US" sz="2400" dirty="0"/>
              <a:t>										Intended: ‘I don’t care. Pour yourself mulled wine?’ (even worse if you try to 										list multiple options)</a:t>
            </a:r>
          </a:p>
        </p:txBody>
      </p:sp>
      <p:pic>
        <p:nvPicPr>
          <p:cNvPr id="4" name="pour-imp-q-self">
            <a:hlinkClick r:id="" action="ppaction://media"/>
            <a:extLst>
              <a:ext uri="{FF2B5EF4-FFF2-40B4-BE49-F238E27FC236}">
                <a16:creationId xmlns:a16="http://schemas.microsoft.com/office/drawing/2014/main" id="{D401F4E5-0BB2-C184-39B7-6C4263CC9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3176" y="2920398"/>
            <a:ext cx="406400" cy="40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2DC665-20FF-3F95-D4F5-668275260FD7}"/>
              </a:ext>
            </a:extLst>
          </p:cNvPr>
          <p:cNvSpPr txBox="1">
            <a:spLocks/>
          </p:cNvSpPr>
          <p:nvPr/>
        </p:nvSpPr>
        <p:spPr>
          <a:xfrm>
            <a:off x="838200" y="134711"/>
            <a:ext cx="10515600" cy="1004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No Q-Peak in disinterested suggestions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1A0DB-123F-4B76-425D-654CF172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1A8-F9E5-40EC-91A8-1269AD8717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07B9A-4C7B-E97F-8CE6-E919110E4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4BDB-6BF4-D586-1A7E-D40EF60F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711"/>
            <a:ext cx="10515600" cy="1004207"/>
          </a:xfrm>
        </p:spPr>
        <p:txBody>
          <a:bodyPr>
            <a:normAutofit/>
          </a:bodyPr>
          <a:lstStyle/>
          <a:p>
            <a:r>
              <a:rPr lang="en-US" sz="3600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9D7F-3C00-5354-D14B-78BEF6FD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918"/>
            <a:ext cx="10515600" cy="5038045"/>
          </a:xfrm>
        </p:spPr>
        <p:txBody>
          <a:bodyPr>
            <a:normAutofit/>
          </a:bodyPr>
          <a:lstStyle/>
          <a:p>
            <a:pPr marL="0" indent="0" defTabSz="91440">
              <a:buNone/>
            </a:pPr>
            <a:r>
              <a:rPr lang="en-GB" sz="2400" dirty="0"/>
              <a:t>I propose that: </a:t>
            </a:r>
          </a:p>
          <a:p>
            <a:pPr defTabSz="91440"/>
            <a:r>
              <a:rPr lang="en-GB" sz="2400" dirty="0"/>
              <a:t>The</a:t>
            </a:r>
            <a:r>
              <a:rPr lang="en-GB" sz="2400" b="1" dirty="0"/>
              <a:t> </a:t>
            </a:r>
            <a:r>
              <a:rPr lang="en-GB" sz="2400" dirty="0"/>
              <a:t>Q-Peak</a:t>
            </a:r>
            <a:r>
              <a:rPr lang="en-GB" sz="2400" b="1" dirty="0"/>
              <a:t> </a:t>
            </a:r>
            <a:r>
              <a:rPr lang="en-GB" sz="2400" dirty="0"/>
              <a:t>realizes </a:t>
            </a:r>
            <a:r>
              <a:rPr lang="en-GB" sz="2400" dirty="0">
                <a:highlight>
                  <a:srgbClr val="78CDE6"/>
                </a:highlight>
              </a:rPr>
              <a:t>an operator that asks the addressee to </a:t>
            </a:r>
            <a:r>
              <a:rPr lang="en-US" sz="2400" dirty="0">
                <a:highlight>
                  <a:srgbClr val="78CDE6"/>
                </a:highlight>
              </a:rPr>
              <a:t>make a move </a:t>
            </a:r>
            <a:r>
              <a:rPr lang="en-US" sz="2400" dirty="0" err="1">
                <a:highlight>
                  <a:srgbClr val="78CDE6"/>
                </a:highlight>
              </a:rPr>
              <a:t>wrt</a:t>
            </a:r>
            <a:r>
              <a:rPr lang="en-US" sz="2400" dirty="0">
                <a:highlight>
                  <a:srgbClr val="78CDE6"/>
                </a:highlight>
              </a:rPr>
              <a:t> the speaker’s speech act</a:t>
            </a:r>
            <a:r>
              <a:rPr lang="en-GB" sz="2400" dirty="0"/>
              <a:t>—appropriate in (some) </a:t>
            </a:r>
            <a:r>
              <a:rPr lang="en-GB" sz="2400" dirty="0">
                <a:solidFill>
                  <a:srgbClr val="00B050"/>
                </a:solidFill>
              </a:rPr>
              <a:t>questions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7030A0"/>
                </a:solidFill>
              </a:rPr>
              <a:t>invested requests</a:t>
            </a:r>
            <a:r>
              <a:rPr lang="en-GB" sz="2400" dirty="0"/>
              <a:t>, but not in </a:t>
            </a:r>
            <a:r>
              <a:rPr lang="en-GB" sz="2400" dirty="0">
                <a:solidFill>
                  <a:srgbClr val="FF1493"/>
                </a:solidFill>
              </a:rPr>
              <a:t>disinterested suggestions</a:t>
            </a:r>
          </a:p>
          <a:p>
            <a:pPr defTabSz="91440"/>
            <a:r>
              <a:rPr lang="en-GB" sz="2400" dirty="0"/>
              <a:t>Thus, the Q-Peak is different from the English-style rising tune, which, in R&amp;R’s words, simply “calls off the speaker’s commitment” and thus can have a wider range of meaning effects and brings a different source/flavor </a:t>
            </a:r>
            <a:r>
              <a:rPr lang="en-GB" sz="2400"/>
              <a:t>of politeness/tentativeness </a:t>
            </a:r>
            <a:r>
              <a:rPr lang="en-GB" sz="2400" dirty="0"/>
              <a:t>to imperatives</a:t>
            </a:r>
            <a:endParaRPr lang="en-GB" sz="2400" dirty="0">
              <a:solidFill>
                <a:srgbClr val="FF14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A08F4-85CC-090B-4A13-03C3C501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18A29-7262-4FB7-ACDC-14BC9518BB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A1D2CB9-5E25-0148-A264-6DDC496856F7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99360</TotalTime>
  <Words>2343</Words>
  <Application>Microsoft Office PowerPoint</Application>
  <PresentationFormat>Widescreen</PresentationFormat>
  <Paragraphs>97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Prosody across sentence types lightning talk</vt:lpstr>
      <vt:lpstr>Typological generalization in Rudin &amp; Rudin 2022</vt:lpstr>
      <vt:lpstr>Typological generalization in Rudin &amp; Rudin 2022</vt:lpstr>
      <vt:lpstr>Typological generalization in Rudin &amp; Rudin 2022</vt:lpstr>
      <vt:lpstr>This poster</vt:lpstr>
      <vt:lpstr>Q-Peak in canonical questions</vt:lpstr>
      <vt:lpstr>Q-Peak in invested requests </vt:lpstr>
      <vt:lpstr>PowerPoint Presentation</vt:lpstr>
      <vt:lpstr>Proposal</vt:lpstr>
      <vt:lpstr>Come check out my poster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Esipova - PoQaL</dc:title>
  <dc:creator>Masha Esipova</dc:creator>
  <cp:lastModifiedBy>Mariia Esipova</cp:lastModifiedBy>
  <cp:revision>994</cp:revision>
  <dcterms:created xsi:type="dcterms:W3CDTF">2018-06-16T14:12:39Z</dcterms:created>
  <dcterms:modified xsi:type="dcterms:W3CDTF">2024-05-25T09:35:21Z</dcterms:modified>
</cp:coreProperties>
</file>