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604" r:id="rId3"/>
    <p:sldId id="605" r:id="rId4"/>
    <p:sldId id="620" r:id="rId5"/>
    <p:sldId id="621" r:id="rId6"/>
    <p:sldId id="606" r:id="rId7"/>
    <p:sldId id="7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56"/>
            <p14:sldId id="604"/>
            <p14:sldId id="605"/>
            <p14:sldId id="620"/>
            <p14:sldId id="621"/>
            <p14:sldId id="606"/>
          </p14:sldIdLst>
        </p14:section>
        <p14:section name="References" id="{0B77C780-F4FF-44D3-A765-84239429DCC1}">
          <p14:sldIdLst>
            <p14:sldId id="7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E6"/>
    <a:srgbClr val="FF14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72" autoAdjust="0"/>
  </p:normalViewPr>
  <p:slideViewPr>
    <p:cSldViewPr snapToGrid="0">
      <p:cViewPr varScale="1">
        <p:scale>
          <a:sx n="153" d="100"/>
          <a:sy n="153" d="100"/>
        </p:scale>
        <p:origin x="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D3E82-BCA4-4959-8965-89ADC0C8246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8C96-2324-4AE4-8DF9-5BCDBBBD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07A8-A255-4657-9390-C3A0C8017134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9ABB-88E6-4C05-A307-98B793F2E81A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56F-D64B-4584-A035-BED5D76DB37C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F016-0EC9-4667-B99E-142F61B10B44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495-59AE-4D26-8ADF-B9D587204A50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1F36-C3E4-4F99-884A-622ED38C36FF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14F3-D482-4C19-AE1C-F1DCEE1D7A69}" type="datetime1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590C-376F-4ADD-BE54-7450C4BA2ECF}" type="datetime1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CD9F-2177-48D1-9D79-DB3FA7BF7DA8}" type="datetime1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78C3-D094-4C67-B8FF-03143334AF21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67E6-53A3-40DA-B2CD-E3EB44A419C3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4774-1D83-42ED-8628-E239D6770545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hyperlink" Target="https://data.ldaca.edu.au/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s://www.english-corpora.org/bnc/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C51C-9EC5-C303-7FED-2F30AA63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3987"/>
            <a:ext cx="9144000" cy="1698927"/>
          </a:xfrm>
          <a:solidFill>
            <a:srgbClr val="78CDE6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sz="4400" b="1" dirty="0">
                <a:solidFill>
                  <a:srgbClr val="004128"/>
                </a:solidFill>
              </a:rPr>
              <a:t>Agree to disagree: </a:t>
            </a:r>
            <a:br>
              <a:rPr lang="en-GB" sz="4400" b="1" dirty="0">
                <a:solidFill>
                  <a:srgbClr val="004128"/>
                </a:solidFill>
              </a:rPr>
            </a:br>
            <a:r>
              <a:rPr lang="en-GB" sz="4400" b="1" dirty="0">
                <a:solidFill>
                  <a:srgbClr val="004128"/>
                </a:solidFill>
              </a:rPr>
              <a:t>additive particles in responses</a:t>
            </a:r>
            <a:br>
              <a:rPr lang="en-US" sz="4400" b="1" dirty="0">
                <a:solidFill>
                  <a:srgbClr val="004128"/>
                </a:solidFill>
              </a:rPr>
            </a:br>
            <a:r>
              <a:rPr lang="en-US" sz="2800" b="1" dirty="0">
                <a:solidFill>
                  <a:srgbClr val="004128"/>
                </a:solidFill>
              </a:rPr>
              <a:t>lightning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A7322-6860-1046-AA43-60DE672D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7891"/>
            <a:ext cx="9144000" cy="147732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Maria Esipova (Bar-Ilan University)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srgbClr val="004128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4128"/>
                </a:solidFill>
              </a:rPr>
              <a:t>Semantics and Linguistic Theory (SALT) 35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4128"/>
                </a:solidFill>
              </a:rPr>
              <a:t>Harvard University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May 20, 2025</a:t>
            </a:r>
          </a:p>
        </p:txBody>
      </p:sp>
      <p:pic>
        <p:nvPicPr>
          <p:cNvPr id="5" name="Picture 4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10EBA4A2-1BDA-D448-9FAE-A68ECBE73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2"/>
          <a:stretch/>
        </p:blipFill>
        <p:spPr>
          <a:xfrm>
            <a:off x="4533209" y="5263334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AD97EE0-9E04-5F56-BD38-0658036C0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4393" y="5263334"/>
            <a:ext cx="1547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53A9F-47E0-2A37-B4C6-5F6B1317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18A8-4287-FA42-DEEA-427FEFF8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Regular vs. refutational </a:t>
            </a:r>
            <a:r>
              <a:rPr lang="en-US" sz="3600" i="1" dirty="0"/>
              <a:t>too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518F-48B6-9BF1-0FE8-FEB02D5E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GB" sz="2400" dirty="0"/>
              <a:t>Most literature on </a:t>
            </a:r>
            <a:r>
              <a:rPr lang="en-GB" sz="2400" i="1" dirty="0"/>
              <a:t>too</a:t>
            </a:r>
            <a:r>
              <a:rPr lang="en-GB" sz="2400" dirty="0"/>
              <a:t> (and other additive particles) has focused on its uses like in (1)—hf. </a:t>
            </a:r>
            <a:r>
              <a:rPr lang="en-GB" sz="2400" dirty="0">
                <a:highlight>
                  <a:srgbClr val="78CDE6"/>
                </a:highlight>
              </a:rPr>
              <a:t>“regular too”</a:t>
            </a:r>
            <a:r>
              <a:rPr lang="en-GB" sz="2400" dirty="0"/>
              <a:t>:</a:t>
            </a:r>
          </a:p>
          <a:p>
            <a:pPr marL="0" indent="0" defTabSz="91440">
              <a:buNone/>
            </a:pPr>
            <a:r>
              <a:rPr lang="en-GB" sz="2400" dirty="0"/>
              <a:t>(1)		Axel likes cats. [BROOK]</a:t>
            </a:r>
            <a:r>
              <a:rPr lang="en-GB" sz="2400" baseline="-25000" dirty="0"/>
              <a:t>F</a:t>
            </a:r>
            <a:r>
              <a:rPr lang="en-GB" sz="2400" dirty="0"/>
              <a:t> likes cats, TOO.</a:t>
            </a:r>
          </a:p>
          <a:p>
            <a:pPr marL="0" indent="0" defTabSz="91440">
              <a:buNone/>
            </a:pPr>
            <a:r>
              <a:rPr lang="en-GB" sz="2400" dirty="0"/>
              <a:t>As a first—simplistic—approximation, regular </a:t>
            </a:r>
            <a:r>
              <a:rPr lang="en-GB" sz="2400" i="1" dirty="0"/>
              <a:t>too</a:t>
            </a:r>
            <a:r>
              <a:rPr lang="en-GB" sz="2400" dirty="0"/>
              <a:t> triggers a presupposition that one of the focus alternatives to its prejacent, distinct from the prejacent itself, is true</a:t>
            </a:r>
          </a:p>
          <a:p>
            <a:pPr marL="0" indent="0" defTabSz="91440">
              <a:buNone/>
            </a:pPr>
            <a:r>
              <a:rPr lang="en-GB" sz="2400" dirty="0"/>
              <a:t>There has also been some discussion of </a:t>
            </a:r>
            <a:r>
              <a:rPr lang="en-GB" sz="2400" dirty="0">
                <a:highlight>
                  <a:srgbClr val="78CDE6"/>
                </a:highlight>
              </a:rPr>
              <a:t>“refutational too”</a:t>
            </a:r>
            <a:r>
              <a:rPr lang="en-GB" sz="2400" dirty="0"/>
              <a:t> (</a:t>
            </a:r>
            <a:r>
              <a:rPr lang="en-US" sz="2400" dirty="0"/>
              <a:t>e.g., </a:t>
            </a:r>
            <a:r>
              <a:rPr lang="en-US" sz="2400" dirty="0" err="1"/>
              <a:t>Rullmann</a:t>
            </a:r>
            <a:r>
              <a:rPr lang="en-US" sz="2400" dirty="0"/>
              <a:t> 2003; </a:t>
            </a:r>
            <a:r>
              <a:rPr lang="en-US" sz="2400" dirty="0" err="1"/>
              <a:t>Schwenter</a:t>
            </a:r>
            <a:r>
              <a:rPr lang="en-US" sz="2400" dirty="0"/>
              <a:t> &amp; </a:t>
            </a:r>
            <a:r>
              <a:rPr lang="en-US" sz="2400" dirty="0" err="1"/>
              <a:t>Waltereit</a:t>
            </a:r>
            <a:r>
              <a:rPr lang="en-US" sz="2400" dirty="0"/>
              <a:t> 2010; Sailor 2014), which refutes a negative antecedent:</a:t>
            </a:r>
          </a:p>
          <a:p>
            <a:pPr marL="0" indent="0" defTabSz="91440">
              <a:buNone/>
            </a:pPr>
            <a:r>
              <a:rPr lang="en-GB" sz="2400" dirty="0"/>
              <a:t>(2)		a.		A:		You didn’t do your homework.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B:		</a:t>
            </a:r>
            <a:r>
              <a:rPr lang="en-GB" sz="2400" dirty="0">
                <a:highlight>
                  <a:srgbClr val="78CDE6"/>
                </a:highlight>
              </a:rPr>
              <a:t>{Did too! / I did too! / I did too do my homework!}</a:t>
            </a:r>
          </a:p>
          <a:p>
            <a:pPr marL="0" indent="0" defTabSz="91440">
              <a:buNone/>
            </a:pPr>
            <a:r>
              <a:rPr lang="en-GB" sz="2400" dirty="0"/>
              <a:t>					b. 	A:		I think I could survive in the woods for, like, a really long time.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B:		You made this fire with an ‘Us Weekly’ magazine, gasoline, and a 																									‘Hooters’ &lt;bleep&gt; lighter. No, you could not, Steve.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A:		</a:t>
            </a:r>
            <a:r>
              <a:rPr lang="en-GB" sz="2400" dirty="0">
                <a:highlight>
                  <a:srgbClr val="78CDE6"/>
                </a:highlight>
              </a:rPr>
              <a:t>I could too!</a:t>
            </a:r>
            <a:r>
              <a:rPr lang="en-GB" sz="2400" dirty="0"/>
              <a:t> (‘</a:t>
            </a:r>
            <a:r>
              <a:rPr lang="en-GB" sz="2400" dirty="0" err="1"/>
              <a:t>kallmekris</a:t>
            </a:r>
            <a:r>
              <a:rPr lang="en-GB" sz="2400" dirty="0"/>
              <a:t>’ YouTube channel)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34B12-09DF-451C-42FC-06EF177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</a:t>
            </a:fld>
            <a:endParaRPr lang="en-US"/>
          </a:p>
        </p:txBody>
      </p:sp>
      <p:pic>
        <p:nvPicPr>
          <p:cNvPr id="5" name="i-could-too">
            <a:hlinkClick r:id="" action="ppaction://media"/>
            <a:extLst>
              <a:ext uri="{FF2B5EF4-FFF2-40B4-BE49-F238E27FC236}">
                <a16:creationId xmlns:a16="http://schemas.microsoft.com/office/drawing/2014/main" id="{B73C5F21-42A9-D4B3-B9EE-C9C8778D6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2286" y="5770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67469-E906-9AA4-42AC-40807449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841B-7EC0-9049-F081-9F38C4DB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Thomas 2023 on refutational </a:t>
            </a:r>
            <a:r>
              <a:rPr lang="en-US" sz="3600" i="1" dirty="0"/>
              <a:t>too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2C0AB-0F16-1F13-E198-227F55F0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highlight>
                  <a:srgbClr val="78CDE6"/>
                </a:highlight>
              </a:rPr>
              <a:t>Thomas (2023)</a:t>
            </a:r>
            <a:r>
              <a:rPr lang="en-GB" sz="2400" dirty="0"/>
              <a:t> proposes that </a:t>
            </a:r>
            <a:r>
              <a:rPr lang="en-GB" sz="2400" dirty="0">
                <a:highlight>
                  <a:srgbClr val="78CDE6"/>
                </a:highlight>
              </a:rPr>
              <a:t>refutational </a:t>
            </a:r>
            <a:r>
              <a:rPr lang="en-GB" sz="2400" i="1" dirty="0">
                <a:highlight>
                  <a:srgbClr val="78CDE6"/>
                </a:highlight>
              </a:rPr>
              <a:t>too</a:t>
            </a:r>
            <a:r>
              <a:rPr lang="en-GB" sz="2400" dirty="0">
                <a:highlight>
                  <a:srgbClr val="78CDE6"/>
                </a:highlight>
              </a:rPr>
              <a:t> is a [REVERSE, +] response particle</a:t>
            </a:r>
            <a:r>
              <a:rPr lang="en-GB" sz="2400" dirty="0"/>
              <a:t> (in terms of Roelofsen &amp; Farkas 2015), akin to French </a:t>
            </a:r>
            <a:r>
              <a:rPr lang="en-GB" sz="2400" i="1" dirty="0" err="1"/>
              <a:t>si</a:t>
            </a:r>
            <a:r>
              <a:rPr lang="en-GB" sz="2400" dirty="0"/>
              <a:t> and German </a:t>
            </a:r>
            <a:r>
              <a:rPr lang="en-GB" sz="2400" i="1" dirty="0" err="1"/>
              <a:t>doch</a:t>
            </a:r>
            <a:r>
              <a:rPr lang="en-GB" sz="2400" dirty="0"/>
              <a:t>, which are used in responses:</a:t>
            </a:r>
          </a:p>
          <a:p>
            <a:r>
              <a:rPr lang="en-GB" sz="2400" dirty="0"/>
              <a:t>with positive </a:t>
            </a:r>
            <a:r>
              <a:rPr lang="en-GB" sz="2400" dirty="0" err="1"/>
              <a:t>prejacents</a:t>
            </a:r>
            <a:r>
              <a:rPr lang="en-GB" sz="2400" dirty="0"/>
              <a:t>—the </a:t>
            </a:r>
            <a:r>
              <a:rPr lang="en-GB" sz="2400" dirty="0">
                <a:highlight>
                  <a:srgbClr val="78CDE6"/>
                </a:highlight>
              </a:rPr>
              <a:t>[+] feature</a:t>
            </a:r>
            <a:r>
              <a:rPr lang="en-GB" sz="2400" dirty="0"/>
              <a:t> (tracking </a:t>
            </a:r>
            <a:r>
              <a:rPr lang="en-GB" sz="2400" dirty="0">
                <a:highlight>
                  <a:srgbClr val="78CDE6"/>
                </a:highlight>
              </a:rPr>
              <a:t>absolute polarity</a:t>
            </a:r>
            <a:r>
              <a:rPr lang="en-GB" sz="2400" dirty="0"/>
              <a:t>)</a:t>
            </a:r>
          </a:p>
          <a:p>
            <a:r>
              <a:rPr lang="en-GB" sz="2400" dirty="0"/>
              <a:t>to negative antecedents, thus, reversing the polarity of the antecedent—the </a:t>
            </a:r>
            <a:r>
              <a:rPr lang="en-GB" sz="2400" dirty="0">
                <a:highlight>
                  <a:srgbClr val="78CDE6"/>
                </a:highlight>
              </a:rPr>
              <a:t>[REVERSE] feature</a:t>
            </a:r>
            <a:r>
              <a:rPr lang="en-GB" sz="2400" dirty="0"/>
              <a:t> (tracking </a:t>
            </a:r>
            <a:r>
              <a:rPr lang="en-GB" sz="2400" dirty="0">
                <a:highlight>
                  <a:srgbClr val="78CDE6"/>
                </a:highlight>
              </a:rPr>
              <a:t>relative polarity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(3)		A:		Nina		</a:t>
            </a:r>
            <a:r>
              <a:rPr lang="en-GB" sz="2400" dirty="0" err="1"/>
              <a:t>n’a</a:t>
            </a:r>
            <a:r>
              <a:rPr lang="en-GB" sz="2400" dirty="0"/>
              <a:t>										pas			passé				</a:t>
            </a:r>
            <a:r>
              <a:rPr lang="en-GB" sz="2400" dirty="0" err="1"/>
              <a:t>l’examen</a:t>
            </a:r>
            <a:r>
              <a:rPr lang="en-GB" sz="2400" dirty="0"/>
              <a:t>{? / .}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Nina 	NEG-has		NEG		passed		the-exam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‘{Did Nina not pass the exam? / Nina didn’t pass the exam.}’</a:t>
            </a:r>
          </a:p>
          <a:p>
            <a:pPr marL="0" indent="0" defTabSz="91440">
              <a:buNone/>
            </a:pPr>
            <a:r>
              <a:rPr lang="en-GB" sz="2400" dirty="0"/>
              <a:t>					B:		</a:t>
            </a:r>
            <a:r>
              <a:rPr lang="en-GB" sz="2400" dirty="0">
                <a:highlight>
                  <a:srgbClr val="78CDE6"/>
                </a:highlight>
              </a:rPr>
              <a:t>Si</a:t>
            </a:r>
            <a:r>
              <a:rPr lang="en-GB" sz="2400" dirty="0"/>
              <a:t>, 	</a:t>
            </a:r>
            <a:r>
              <a:rPr lang="en-GB" sz="2400" dirty="0" err="1"/>
              <a:t>elle</a:t>
            </a:r>
            <a:r>
              <a:rPr lang="en-GB" sz="2400" dirty="0"/>
              <a:t>		</a:t>
            </a:r>
            <a:r>
              <a:rPr lang="en-GB" sz="2400" dirty="0" err="1"/>
              <a:t>l’a</a:t>
            </a:r>
            <a:r>
              <a:rPr lang="en-GB" sz="2400" dirty="0"/>
              <a:t>							passé. (</a:t>
            </a:r>
            <a:r>
              <a:rPr lang="en-GB" sz="2400" i="1" dirty="0" err="1"/>
              <a:t>si</a:t>
            </a:r>
            <a:r>
              <a:rPr lang="en-GB" sz="2400" dirty="0"/>
              <a:t> realizes both [REVERSE] and [+])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SI		she		it-has		passed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≈ ‘Yes she did.’ (</a:t>
            </a:r>
            <a:r>
              <a:rPr lang="en-GB" sz="2400" i="1" dirty="0"/>
              <a:t>yes</a:t>
            </a:r>
            <a:r>
              <a:rPr lang="en-GB" sz="2400" dirty="0"/>
              <a:t> realizes [+]) / ‘No, she did.’ (</a:t>
            </a:r>
            <a:r>
              <a:rPr lang="en-GB" sz="2400" i="1" dirty="0"/>
              <a:t>no</a:t>
            </a:r>
            <a:r>
              <a:rPr lang="en-GB" sz="2400" dirty="0"/>
              <a:t> realizes [REVERSE])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C121-71B9-F658-FFA5-E90B46D0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8315A-9FA8-A059-EC81-B5462EFA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EA40-0F8B-DE7A-9D67-6D6BA54D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Thomas 2023 on refutational </a:t>
            </a:r>
            <a:r>
              <a:rPr lang="en-US" sz="3600" i="1" dirty="0"/>
              <a:t>too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4446-705A-3D19-3CCA-6781C8B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Thomas (2023) also argues that </a:t>
            </a:r>
            <a:r>
              <a:rPr lang="en-GB" sz="2400" dirty="0">
                <a:highlight>
                  <a:srgbClr val="78CDE6"/>
                </a:highlight>
              </a:rPr>
              <a:t>refutational </a:t>
            </a:r>
            <a:r>
              <a:rPr lang="en-GB" sz="2400" i="1" dirty="0">
                <a:highlight>
                  <a:srgbClr val="78CDE6"/>
                </a:highlight>
              </a:rPr>
              <a:t>too</a:t>
            </a:r>
            <a:r>
              <a:rPr lang="en-GB" sz="2400" dirty="0">
                <a:highlight>
                  <a:srgbClr val="78CDE6"/>
                </a:highlight>
              </a:rPr>
              <a:t> requires a stronger bias for ¬</a:t>
            </a:r>
            <a:r>
              <a:rPr lang="en-GB" sz="2400" i="1" dirty="0">
                <a:highlight>
                  <a:srgbClr val="78CDE6"/>
                </a:highlight>
              </a:rPr>
              <a:t>p</a:t>
            </a:r>
            <a:r>
              <a:rPr lang="en-GB" sz="2400" dirty="0">
                <a:highlight>
                  <a:srgbClr val="78CDE6"/>
                </a:highlight>
              </a:rPr>
              <a:t> in the antecedent</a:t>
            </a:r>
            <a:r>
              <a:rPr lang="en-GB" sz="2400" dirty="0"/>
              <a:t> than particles like </a:t>
            </a:r>
            <a:r>
              <a:rPr lang="en-GB" sz="2400" i="1" dirty="0" err="1"/>
              <a:t>si</a:t>
            </a:r>
            <a:r>
              <a:rPr lang="en-GB" sz="2400" i="1" dirty="0"/>
              <a:t> </a:t>
            </a:r>
            <a:r>
              <a:rPr lang="en-GB" sz="2400" dirty="0"/>
              <a:t>or </a:t>
            </a:r>
            <a:r>
              <a:rPr lang="en-GB" sz="2400" i="1" dirty="0" err="1"/>
              <a:t>doch</a:t>
            </a:r>
            <a:r>
              <a:rPr lang="en-GB" sz="2400" i="1" dirty="0"/>
              <a:t>—</a:t>
            </a:r>
            <a:r>
              <a:rPr lang="en-GB" sz="2400" dirty="0"/>
              <a:t>in particular, stronger than what a simple negative polar question typically conveys:</a:t>
            </a:r>
          </a:p>
          <a:p>
            <a:pPr marL="0" indent="0" defTabSz="91440">
              <a:buNone/>
            </a:pPr>
            <a:r>
              <a:rPr lang="en-GB" sz="2400" dirty="0"/>
              <a:t>(4)		</a:t>
            </a:r>
            <a:r>
              <a:rPr lang="en-GB" sz="2400" i="1" dirty="0"/>
              <a:t>Context: B is organizing a party and is in charge of supplying all the non-															alcoholic beverages for </a:t>
            </a:r>
            <a:r>
              <a:rPr lang="en-GB" sz="2400" i="1" dirty="0" err="1"/>
              <a:t>teetotalers</a:t>
            </a:r>
            <a:r>
              <a:rPr lang="en-GB" sz="2400" i="1" dirty="0"/>
              <a:t>. A and B are going through a list of people 								that are invited. B has no previous belief or expectation about their drinking 										habits.</a:t>
            </a:r>
          </a:p>
          <a:p>
            <a:pPr marL="457200" lvl="1" indent="0" defTabSz="91440">
              <a:buNone/>
            </a:pPr>
            <a:r>
              <a:rPr lang="en-GB" dirty="0"/>
              <a:t>A:		Jane and Mary do not drink.</a:t>
            </a:r>
          </a:p>
          <a:p>
            <a:pPr marL="457200" lvl="1" indent="0" defTabSz="91440">
              <a:spcBef>
                <a:spcPts val="0"/>
              </a:spcBef>
              <a:buNone/>
            </a:pPr>
            <a:r>
              <a:rPr lang="en-GB" dirty="0"/>
              <a:t>B:		OK. What about John? Does he not drink (either)? (Romero &amp; Han 2004)</a:t>
            </a:r>
          </a:p>
          <a:p>
            <a:pPr marL="457200" lvl="1" indent="0" defTabSz="91440">
              <a:spcBef>
                <a:spcPts val="0"/>
              </a:spcBef>
              <a:buNone/>
            </a:pPr>
            <a:r>
              <a:rPr lang="en-GB" dirty="0"/>
              <a:t>A:		He does (#too)! (Thomas 2023)</a:t>
            </a:r>
          </a:p>
          <a:p>
            <a:pPr marL="0" indent="0">
              <a:buNone/>
            </a:pPr>
            <a:r>
              <a:rPr lang="en-GB" sz="2400" dirty="0"/>
              <a:t>So he posits </a:t>
            </a:r>
            <a:r>
              <a:rPr lang="en-GB" sz="2400" dirty="0">
                <a:highlight>
                  <a:srgbClr val="78CDE6"/>
                </a:highlight>
              </a:rPr>
              <a:t>another feature for refutational </a:t>
            </a:r>
            <a:r>
              <a:rPr lang="en-GB" sz="2400" i="1" dirty="0">
                <a:highlight>
                  <a:srgbClr val="78CDE6"/>
                </a:highlight>
              </a:rPr>
              <a:t>too</a:t>
            </a:r>
            <a:r>
              <a:rPr lang="en-GB" sz="2400" dirty="0">
                <a:highlight>
                  <a:srgbClr val="78CDE6"/>
                </a:highlight>
              </a:rPr>
              <a:t>, [REFUTE]</a:t>
            </a:r>
            <a:r>
              <a:rPr lang="en-GB" sz="2400" dirty="0"/>
              <a:t>, which “presupposes that the negation of the content of its prejacent is a member of the addressee’s projected discourse commitments” (using the notion of “projected commitments” from Malamud &amp; Stephenson 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03D5C-EDBE-5BAA-3E55-65650250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34245-55A5-17E6-D0B4-2CD19FD4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124D-FE53-5948-B1E2-A0DEC7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Enter confirmatory </a:t>
            </a:r>
            <a:r>
              <a:rPr lang="en-US" sz="3600" i="1" dirty="0"/>
              <a:t>too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4731-9D15-D7EC-A900-C44110AF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lnSpcReduction="10000"/>
          </a:bodyPr>
          <a:lstStyle/>
          <a:p>
            <a:pPr marL="0" indent="0" defTabSz="91440">
              <a:buNone/>
            </a:pPr>
            <a:r>
              <a:rPr lang="en-GB" sz="2400" dirty="0"/>
              <a:t>Enter </a:t>
            </a:r>
            <a:r>
              <a:rPr lang="en-GB" sz="2400" dirty="0">
                <a:highlight>
                  <a:srgbClr val="78CDE6"/>
                </a:highlight>
              </a:rPr>
              <a:t>confirmatory </a:t>
            </a:r>
            <a:r>
              <a:rPr lang="en-GB" sz="2400" i="1" dirty="0">
                <a:highlight>
                  <a:srgbClr val="78CDE6"/>
                </a:highlight>
              </a:rPr>
              <a:t>too</a:t>
            </a:r>
            <a:r>
              <a:rPr lang="en-GB" sz="2400" dirty="0"/>
              <a:t>, which confirms a positive antecedent (≈ </a:t>
            </a:r>
            <a:r>
              <a:rPr lang="en-GB" sz="2400" i="1" dirty="0"/>
              <a:t>indeed</a:t>
            </a:r>
            <a:r>
              <a:rPr lang="en-GB" sz="2400" dirty="0"/>
              <a:t>):</a:t>
            </a:r>
          </a:p>
          <a:p>
            <a:pPr marL="0" indent="0" defTabSz="91440">
              <a:buNone/>
            </a:pPr>
            <a:r>
              <a:rPr lang="en-GB" sz="2400" dirty="0"/>
              <a:t>(5)		A:		Hey! The new frog striker looks like you, Gav!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B:		</a:t>
            </a:r>
            <a:r>
              <a:rPr lang="en-GB" sz="2400" dirty="0">
                <a:highlight>
                  <a:srgbClr val="78CDE6"/>
                </a:highlight>
              </a:rPr>
              <a:t>Yeah, he does too!</a:t>
            </a:r>
            <a:r>
              <a:rPr lang="en-GB" sz="2400" dirty="0"/>
              <a:t> (</a:t>
            </a:r>
            <a:r>
              <a:rPr lang="en-GB" sz="2400" dirty="0">
                <a:hlinkClick r:id="rId6"/>
              </a:rPr>
              <a:t>BNC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(6)		A: 	Ann Kidd thought it might also be related to the move from sheep to cows, 											because sheep didn’t...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B:		Oh, right, yes.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A:		It’s very interesting.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B:		Yes, that’s interesting. </a:t>
            </a:r>
            <a:r>
              <a:rPr lang="en-GB" sz="2400" dirty="0">
                <a:highlight>
                  <a:srgbClr val="78CDE6"/>
                </a:highlight>
              </a:rPr>
              <a:t>It is too.</a:t>
            </a:r>
            <a:r>
              <a:rPr lang="en-GB" sz="2400" dirty="0"/>
              <a:t> Yes, Trish. (</a:t>
            </a:r>
            <a:r>
              <a:rPr lang="en-GB" sz="2400" dirty="0" err="1">
                <a:hlinkClick r:id="rId7"/>
              </a:rPr>
              <a:t>LDaCA</a:t>
            </a:r>
            <a:r>
              <a:rPr lang="en-GB" sz="2400" dirty="0"/>
              <a:t>)</a:t>
            </a:r>
          </a:p>
          <a:p>
            <a:pPr marL="0" indent="0" defTabSz="91440">
              <a:buNone/>
            </a:pPr>
            <a:r>
              <a:rPr lang="en-GB" sz="2400" dirty="0"/>
              <a:t>(7)		A:		We defeated her!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B:		</a:t>
            </a:r>
            <a:r>
              <a:rPr lang="en-GB" sz="2400" dirty="0">
                <a:highlight>
                  <a:srgbClr val="78CDE6"/>
                </a:highlight>
              </a:rPr>
              <a:t>You did too.</a:t>
            </a:r>
            <a:r>
              <a:rPr lang="en-GB" sz="2400" dirty="0"/>
              <a:t>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A: 	Yeah. (‘The Weekly Planet’ podcast)</a:t>
            </a:r>
          </a:p>
          <a:p>
            <a:pPr marL="0" indent="0" defTabSz="91440">
              <a:buNone/>
            </a:pPr>
            <a:r>
              <a:rPr lang="en-GB" sz="2400" dirty="0"/>
              <a:t>(8)		A: 	I was </a:t>
            </a:r>
            <a:r>
              <a:rPr lang="en-GB" sz="2400" dirty="0" err="1"/>
              <a:t>gonna</a:t>
            </a:r>
            <a:r>
              <a:rPr lang="en-GB" sz="2400" dirty="0"/>
              <a:t> say, so… in… on TV, he was Rick Springfield, of ‘Jessie’s </a:t>
            </a:r>
            <a:r>
              <a:rPr lang="en-GB" sz="2400" dirty="0" err="1"/>
              <a:t>Girl”s</a:t>
            </a:r>
            <a:r>
              <a:rPr lang="en-GB" sz="2400" dirty="0"/>
              <a:t> 														fame.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B: 	</a:t>
            </a:r>
            <a:r>
              <a:rPr lang="en-GB" sz="2400" dirty="0">
                <a:highlight>
                  <a:srgbClr val="78CDE6"/>
                </a:highlight>
              </a:rPr>
              <a:t>He was too</a:t>
            </a:r>
            <a:r>
              <a:rPr lang="en-GB" sz="2400" dirty="0"/>
              <a:t>, wasn’t he! (‘The Weekly Planet’ podcast)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8F06E-D23A-EFC4-87AF-01DEF3E4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5</a:t>
            </a:fld>
            <a:endParaRPr lang="en-US"/>
          </a:p>
        </p:txBody>
      </p:sp>
      <p:pic>
        <p:nvPicPr>
          <p:cNvPr id="5" name="we-defeated-her-you-did-too">
            <a:hlinkClick r:id="" action="ppaction://media"/>
            <a:extLst>
              <a:ext uri="{FF2B5EF4-FFF2-40B4-BE49-F238E27FC236}">
                <a16:creationId xmlns:a16="http://schemas.microsoft.com/office/drawing/2014/main" id="{A57BDAE6-FF05-AB66-9BFD-0C8E6E1E0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66623" y="4378617"/>
            <a:ext cx="406400" cy="406400"/>
          </a:xfrm>
          <a:prstGeom prst="rect">
            <a:avLst/>
          </a:prstGeom>
        </p:spPr>
      </p:pic>
      <p:pic>
        <p:nvPicPr>
          <p:cNvPr id="6" name="he-was-too-wasnt-he">
            <a:hlinkClick r:id="" action="ppaction://media"/>
            <a:extLst>
              <a:ext uri="{FF2B5EF4-FFF2-40B4-BE49-F238E27FC236}">
                <a16:creationId xmlns:a16="http://schemas.microsoft.com/office/drawing/2014/main" id="{3FFA4418-89F9-5369-FD80-170CF215BD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7400" y="54648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F058-DFB3-3534-C89E-7C6FF9B0F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876F-A9DB-183F-E6D3-196C59AC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This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E44DF-FCEB-FD80-D796-DDB675693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138918"/>
            <a:ext cx="7772398" cy="503804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More </a:t>
            </a:r>
            <a:r>
              <a:rPr lang="en-GB" sz="2400" dirty="0">
                <a:highlight>
                  <a:srgbClr val="78CDE6"/>
                </a:highlight>
              </a:rPr>
              <a:t>data on refutational and confirmatory uses of additive particles</a:t>
            </a:r>
          </a:p>
          <a:p>
            <a:r>
              <a:rPr lang="en-GB" sz="2400" dirty="0"/>
              <a:t>Arguments </a:t>
            </a:r>
            <a:r>
              <a:rPr lang="en-GB" sz="2400" dirty="0">
                <a:highlight>
                  <a:srgbClr val="78CDE6"/>
                </a:highlight>
              </a:rPr>
              <a:t>against a response particle analysis of such uses</a:t>
            </a:r>
            <a:endParaRPr lang="en-GB" sz="2400" i="1" dirty="0">
              <a:highlight>
                <a:srgbClr val="78CDE6"/>
              </a:highlight>
            </a:endParaRPr>
          </a:p>
          <a:p>
            <a:r>
              <a:rPr lang="en-GB" sz="2400" dirty="0"/>
              <a:t>Instead, </a:t>
            </a:r>
            <a:r>
              <a:rPr lang="en-GB" sz="2400" dirty="0">
                <a:highlight>
                  <a:srgbClr val="78CDE6"/>
                </a:highlight>
              </a:rPr>
              <a:t>a uniform semantics for additive particles in responses</a:t>
            </a:r>
            <a:r>
              <a:rPr lang="en-GB" sz="2400" dirty="0"/>
              <a:t> (with focus on </a:t>
            </a:r>
            <a:r>
              <a:rPr lang="en-GB" sz="2400" i="1" dirty="0"/>
              <a:t>too</a:t>
            </a:r>
            <a:r>
              <a:rPr lang="en-GB" sz="2400" dirty="0"/>
              <a:t>) </a:t>
            </a:r>
            <a:r>
              <a:rPr lang="en-GB" sz="2400" dirty="0">
                <a:highlight>
                  <a:srgbClr val="78CDE6"/>
                </a:highlight>
              </a:rPr>
              <a:t>based on their core (anaphoric, focus- and polarity-sensitive) semantics</a:t>
            </a:r>
            <a:r>
              <a:rPr lang="en-GB" sz="2400" dirty="0"/>
              <a:t>, with the refutational and confirmatory effects coming from the focus alternatives:</a:t>
            </a:r>
          </a:p>
          <a:p>
            <a:pPr lvl="1"/>
            <a:r>
              <a:rPr lang="en-GB" dirty="0"/>
              <a:t>refutational: </a:t>
            </a:r>
            <a:r>
              <a:rPr lang="en-GB" dirty="0">
                <a:highlight>
                  <a:srgbClr val="78CDE6"/>
                </a:highlight>
              </a:rPr>
              <a:t>alternative projected commitments</a:t>
            </a:r>
            <a:r>
              <a:rPr lang="en-GB" dirty="0"/>
              <a:t> with respect to a polar issue </a:t>
            </a:r>
            <a:r>
              <a:rPr lang="en-GB" i="1" dirty="0"/>
              <a:t>p?</a:t>
            </a:r>
            <a:r>
              <a:rPr lang="en-GB" dirty="0"/>
              <a:t> (possibly a subcase or a sibling of verum focus; see, e.g., Goodhue 2022 on the latter)</a:t>
            </a:r>
          </a:p>
          <a:p>
            <a:pPr lvl="1"/>
            <a:r>
              <a:rPr lang="en-GB" dirty="0"/>
              <a:t>confirmatory: </a:t>
            </a:r>
            <a:r>
              <a:rPr lang="en-GB" dirty="0">
                <a:highlight>
                  <a:srgbClr val="78CDE6"/>
                </a:highlight>
              </a:rPr>
              <a:t>alternative performances of a speech act</a:t>
            </a:r>
            <a:r>
              <a:rPr lang="en-GB" dirty="0"/>
              <a:t> making the same projected commitment (a subcase of dictum focus; see Creswell 2000 on the latter)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9BDBB-971B-571E-9F20-DFC3BD8E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AD1D6-FA4F-2E19-4058-0B2B7C390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14" y="2288958"/>
            <a:ext cx="3749040" cy="26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Creswell, Cassandre. 2000. The discourse function of verum focus in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wh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-questions. In Masako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Hirotani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Andries Coetzee, Nancy Hall &amp; Ji-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yung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 Kim (eds.),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Proceedings of the 30th Meeting of the North East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Linguistic Society (NELS)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167–179. URL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NimbusRomNo9L-Regu"/>
              </a:rPr>
              <a:t>https://hdl.handle.net/20.500.14394/36979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Goodhue, Daniel. 2022. All focus is contrastive: On polarity (verum) focus, answer focus, contrastive focus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and givenness.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Journal of Semantics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39(1). 117–158.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doi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: 10.1093/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jos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/ffab018.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Malamud, Sophia A &amp; Tamina Stephenson. 2015. Three ways to avoid commitments: Declarative force modifiers in the conversational scoreboard.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Journal of Semantics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32(2). 275–311.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doi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: 10.1093/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jos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/ffu002.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Roelofsen, Floris &amp; Donka F Farkas. 2015. Polarity particle responses as a window onto the interpretation of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questions and assertions.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Language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91(2). 359–414.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doi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: 10.1353/lan.2015.0017.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Romero, Maribel &amp; Chung-Hye Han. 2004. On negative 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NimbusRomNo9L-Regu"/>
              </a:rPr>
              <a:t>yes/no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NimbusRomNo9L-Regu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questions. 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NimbusRomNo9L-Regu"/>
              </a:rPr>
              <a:t>Linguistics and Philosophy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 27(5). 609–658. doi:10.1023/B:LING.0000033850.15705.94.</a:t>
            </a:r>
            <a:endParaRPr lang="en-US" sz="1800" b="0" i="0" u="none" strike="noStrike" baseline="0" dirty="0">
              <a:solidFill>
                <a:srgbClr val="000000"/>
              </a:solidFill>
              <a:latin typeface="NimbusRomNo9L-Regu"/>
            </a:endParaRPr>
          </a:p>
          <a:p>
            <a:pPr marL="0" indent="0" algn="l">
              <a:buNone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Rullmann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Hotze. 2003. Additive particles and polarity.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Journal of Semantics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20(4). 329–401.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doi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10.1093/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jos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/20.4.329.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Sailor, Craig. 2014.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The variables of VP ellipsis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: University of California, Los Angeles dissertation.</a:t>
            </a:r>
          </a:p>
          <a:p>
            <a:pPr marL="0" indent="0" algn="l">
              <a:buNone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Schwenter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Scott A &amp; Richard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Waltereit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. 2010. Presupposition accommodation and language change. 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Kristin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Davidse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Lieven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Vandelanotte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 &amp; Hubert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Cuyckens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 (eds.),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Subjectification,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Ital"/>
              </a:rPr>
              <a:t>intersubjectification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 and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grammaticalization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75–102. Berlin, New York: De Gruyter Mouton.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doi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: 10.1515/9783110226102.2.75.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Thomas, William C. 2023. English does too have a [REVERSE,+] polarity particle! In Maria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Onoeva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Anna Sta</a:t>
            </a:r>
            <a:r>
              <a:rPr lang="en-US" sz="1800" dirty="0">
                <a:solidFill>
                  <a:srgbClr val="000000"/>
                </a:solidFill>
                <a:latin typeface="NimbusRomNo9L-Regu"/>
                <a:cs typeface="Calibri" panose="020F0502020204030204" pitchFamily="34" charset="0"/>
              </a:rPr>
              <a:t>ň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kov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 &amp; Radek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imík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 (eds.),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Proceedings of Sinn und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Ital"/>
              </a:rPr>
              <a:t>Bedeutung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 27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vol. 27, 641–654.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"/>
              </a:rPr>
              <a:t>doi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: 10.18148/sub/2023.v27.1091.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03AA-4CEA-A876-CE85-619F72F7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71BABF-E5BD-898A-9DB0-DCE7DBC78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20969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99387</TotalTime>
  <Words>1533</Words>
  <Application>Microsoft Office PowerPoint</Application>
  <PresentationFormat>Widescreen</PresentationFormat>
  <Paragraphs>68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NimbusRomNo9L-Regu</vt:lpstr>
      <vt:lpstr>NimbusRomNo9L-ReguItal</vt:lpstr>
      <vt:lpstr>Office Theme</vt:lpstr>
      <vt:lpstr>Agree to disagree:  additive particles in responses lightning talk</vt:lpstr>
      <vt:lpstr>Regular vs. refutational too</vt:lpstr>
      <vt:lpstr>Thomas 2023 on refutational too</vt:lpstr>
      <vt:lpstr>Thomas 2023 on refutational too</vt:lpstr>
      <vt:lpstr>Enter confirmatory too</vt:lpstr>
      <vt:lpstr>This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Esipova - PoQaL</dc:title>
  <dc:creator>Masha Esipova</dc:creator>
  <cp:lastModifiedBy>Mariia Esipova</cp:lastModifiedBy>
  <cp:revision>999</cp:revision>
  <dcterms:created xsi:type="dcterms:W3CDTF">2018-06-16T14:12:39Z</dcterms:created>
  <dcterms:modified xsi:type="dcterms:W3CDTF">2025-05-14T07:01:10Z</dcterms:modified>
</cp:coreProperties>
</file>