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324" r:id="rId3"/>
    <p:sldId id="511" r:id="rId4"/>
    <p:sldId id="604" r:id="rId5"/>
    <p:sldId id="700" r:id="rId6"/>
    <p:sldId id="701" r:id="rId7"/>
    <p:sldId id="702" r:id="rId8"/>
    <p:sldId id="574" r:id="rId9"/>
    <p:sldId id="720" r:id="rId10"/>
    <p:sldId id="682" r:id="rId11"/>
    <p:sldId id="625" r:id="rId12"/>
    <p:sldId id="703" r:id="rId13"/>
    <p:sldId id="704" r:id="rId14"/>
    <p:sldId id="705" r:id="rId15"/>
    <p:sldId id="706" r:id="rId16"/>
    <p:sldId id="707" r:id="rId17"/>
    <p:sldId id="559" r:id="rId18"/>
    <p:sldId id="708" r:id="rId19"/>
    <p:sldId id="709" r:id="rId20"/>
    <p:sldId id="710" r:id="rId21"/>
    <p:sldId id="711" r:id="rId22"/>
    <p:sldId id="712" r:id="rId23"/>
    <p:sldId id="713" r:id="rId24"/>
    <p:sldId id="721" r:id="rId25"/>
    <p:sldId id="685" r:id="rId26"/>
    <p:sldId id="670" r:id="rId27"/>
    <p:sldId id="661" r:id="rId28"/>
    <p:sldId id="715" r:id="rId29"/>
    <p:sldId id="716" r:id="rId30"/>
    <p:sldId id="717" r:id="rId31"/>
    <p:sldId id="660" r:id="rId32"/>
    <p:sldId id="718" r:id="rId33"/>
    <p:sldId id="719" r:id="rId34"/>
    <p:sldId id="639" r:id="rId35"/>
    <p:sldId id="5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86E1AF-A120-4D8A-B848-DF196F946976}">
          <p14:sldIdLst>
            <p14:sldId id="256"/>
            <p14:sldId id="324"/>
          </p14:sldIdLst>
        </p14:section>
        <p14:section name="Intro" id="{880AAE83-F071-4449-9141-732FEF91B113}">
          <p14:sldIdLst>
            <p14:sldId id="511"/>
            <p14:sldId id="604"/>
            <p14:sldId id="700"/>
            <p14:sldId id="701"/>
            <p14:sldId id="702"/>
          </p14:sldIdLst>
        </p14:section>
        <p14:section name="Q-Peak in questions" id="{6CA91A4F-4CBF-4F34-878B-609FD1324110}">
          <p14:sldIdLst>
            <p14:sldId id="574"/>
            <p14:sldId id="720"/>
            <p14:sldId id="682"/>
          </p14:sldIdLst>
        </p14:section>
        <p14:section name="Q-Peak in requests" id="{A314003F-99FE-4B51-A8D9-FA362F85B133}">
          <p14:sldIdLst>
            <p14:sldId id="625"/>
          </p14:sldIdLst>
        </p14:section>
        <p14:section name="Q-Peak in invested requests" id="{A2643402-3187-465B-9C14-5CBB33841A59}">
          <p14:sldIdLst>
            <p14:sldId id="703"/>
            <p14:sldId id="704"/>
            <p14:sldId id="705"/>
            <p14:sldId id="706"/>
            <p14:sldId id="707"/>
          </p14:sldIdLst>
        </p14:section>
        <p14:section name="No Q-Peak in disinterested suggestions" id="{D095A332-3597-4AE3-9E0F-15A8A9554FA4}">
          <p14:sldIdLst>
            <p14:sldId id="559"/>
            <p14:sldId id="708"/>
            <p14:sldId id="709"/>
            <p14:sldId id="710"/>
            <p14:sldId id="711"/>
            <p14:sldId id="712"/>
            <p14:sldId id="713"/>
          </p14:sldIdLst>
        </p14:section>
        <p14:section name="No Q-Peak in li YNQs" id="{B0D10E56-8D15-4711-A535-60327B4CEE2F}">
          <p14:sldIdLst>
            <p14:sldId id="721"/>
            <p14:sldId id="685"/>
            <p14:sldId id="670"/>
          </p14:sldIdLst>
        </p14:section>
        <p14:section name="What does the Q-Peak do?" id="{A5EF917B-8982-41B9-BE64-7B4486A8E664}">
          <p14:sldIdLst>
            <p14:sldId id="661"/>
            <p14:sldId id="715"/>
            <p14:sldId id="716"/>
            <p14:sldId id="717"/>
          </p14:sldIdLst>
        </p14:section>
        <p14:section name="Outro" id="{FF95750F-D87C-4887-BA50-5A20223DCDA9}">
          <p14:sldIdLst>
            <p14:sldId id="660"/>
            <p14:sldId id="718"/>
            <p14:sldId id="719"/>
            <p14:sldId id="639"/>
          </p14:sldIdLst>
        </p14:section>
        <p14:section name="References" id="{0B77C780-F4FF-44D3-A765-84239429DCC1}">
          <p14:sldIdLst>
            <p14:sldId id="5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a Esipova" initials="ME" lastIdx="1" clrIdx="0">
    <p:extLst>
      <p:ext uri="{19B8F6BF-5375-455C-9EA6-DF929625EA0E}">
        <p15:presenceInfo xmlns:p15="http://schemas.microsoft.com/office/powerpoint/2012/main" userId="S::mesipova@princeton.edu::9540ce15-ef9a-4d98-a077-4af5c3496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DE6"/>
    <a:srgbClr val="FF14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672" autoAdjust="0"/>
  </p:normalViewPr>
  <p:slideViewPr>
    <p:cSldViewPr snapToGrid="0">
      <p:cViewPr varScale="1">
        <p:scale>
          <a:sx n="153" d="100"/>
          <a:sy n="153" d="100"/>
        </p:scale>
        <p:origin x="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D3E82-BCA4-4959-8965-89ADC0C8246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C8C96-2324-4AE4-8DF9-5BCDBBBD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07A8-A255-4657-9390-C3A0C8017134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3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9ABB-88E6-4C05-A307-98B793F2E81A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756F-D64B-4584-A035-BED5D76DB37C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7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F016-0EC9-4667-B99E-142F61B10B44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495-59AE-4D26-8ADF-B9D587204A50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1F36-C3E4-4F99-884A-622ED38C36FF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14F3-D482-4C19-AE1C-F1DCEE1D7A69}" type="datetime1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590C-376F-4ADD-BE54-7450C4BA2ECF}" type="datetime1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CD9F-2177-48D1-9D79-DB3FA7BF7DA8}" type="datetime1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78C3-D094-4C67-B8FF-03143334AF21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67E6-53A3-40DA-B2CD-E3EB44A419C3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74774-1D83-42ED-8628-E239D6770545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openxmlformats.org/officeDocument/2006/relationships/image" Target="../media/image5.png"/><Relationship Id="rId5" Type="http://schemas.microsoft.com/office/2007/relationships/media" Target="../media/media5.wav"/><Relationship Id="rId10" Type="http://schemas.openxmlformats.org/officeDocument/2006/relationships/image" Target="../media/image8.png"/><Relationship Id="rId4" Type="http://schemas.openxmlformats.org/officeDocument/2006/relationships/audio" Target="../media/media4.wav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wav"/><Relationship Id="rId7" Type="http://schemas.openxmlformats.org/officeDocument/2006/relationships/image" Target="../media/image1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scorpora.ru/new/search-murco.html" TargetMode="External"/><Relationship Id="rId3" Type="http://schemas.microsoft.com/office/2007/relationships/media" Target="../media/media9.wav"/><Relationship Id="rId7" Type="http://schemas.openxmlformats.org/officeDocument/2006/relationships/image" Target="../media/image1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1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7.wav"/><Relationship Id="rId5" Type="http://schemas.microsoft.com/office/2007/relationships/media" Target="../media/media7.wav"/><Relationship Id="rId10" Type="http://schemas.openxmlformats.org/officeDocument/2006/relationships/image" Target="../media/image5.png"/><Relationship Id="rId4" Type="http://schemas.openxmlformats.org/officeDocument/2006/relationships/audio" Target="../media/media11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3.wav"/><Relationship Id="rId7" Type="http://schemas.openxmlformats.org/officeDocument/2006/relationships/image" Target="../media/image16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5.wav"/><Relationship Id="rId7" Type="http://schemas.openxmlformats.org/officeDocument/2006/relationships/image" Target="../media/image18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8.wav"/><Relationship Id="rId7" Type="http://schemas.openxmlformats.org/officeDocument/2006/relationships/image" Target="../media/image21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0.wav"/><Relationship Id="rId7" Type="http://schemas.openxmlformats.org/officeDocument/2006/relationships/image" Target="../media/image23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2.wav"/><Relationship Id="rId7" Type="http://schemas.openxmlformats.org/officeDocument/2006/relationships/image" Target="../media/image25.pn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5.wav"/><Relationship Id="rId7" Type="http://schemas.openxmlformats.org/officeDocument/2006/relationships/image" Target="../media/image28.png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26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050-023-09219-8" TargetMode="External"/><Relationship Id="rId2" Type="http://schemas.openxmlformats.org/officeDocument/2006/relationships/hyperlink" Target="https://doi.org/10.1093/semant/ffy0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js.ung.si/index.php/JSL/article/view/88" TargetMode="External"/><Relationship Id="rId5" Type="http://schemas.openxmlformats.org/officeDocument/2006/relationships/hyperlink" Target="https://doi.org/10.1016/j.pragma.2005.05.011" TargetMode="External"/><Relationship Id="rId4" Type="http://schemas.openxmlformats.org/officeDocument/2006/relationships/hyperlink" Target="https://doi.org/10.1177/0023830907050003040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C51C-9EC5-C303-7FED-2F30AA634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1183"/>
            <a:ext cx="9144000" cy="701731"/>
          </a:xfrm>
          <a:solidFill>
            <a:srgbClr val="78CDE6"/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>
                <a:solidFill>
                  <a:srgbClr val="004128"/>
                </a:solidFill>
              </a:rPr>
              <a:t>Lend me your ears?</a:t>
            </a:r>
            <a:endParaRPr lang="en-US" sz="2800" b="1" dirty="0">
              <a:solidFill>
                <a:srgbClr val="00412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A7322-6860-1046-AA43-60DE672D3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7891"/>
            <a:ext cx="9144000" cy="1477328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>
                <a:solidFill>
                  <a:srgbClr val="004128"/>
                </a:solidFill>
              </a:rPr>
              <a:t>Masha Esipova (Bar-Ilan University)</a:t>
            </a:r>
          </a:p>
          <a:p>
            <a:pPr>
              <a:spcBef>
                <a:spcPts val="0"/>
              </a:spcBef>
            </a:pPr>
            <a:endParaRPr lang="en-GB" sz="2000">
              <a:solidFill>
                <a:srgbClr val="004128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>
                <a:solidFill>
                  <a:srgbClr val="004128"/>
                </a:solidFill>
              </a:rPr>
              <a:t>Colloquium</a:t>
            </a:r>
          </a:p>
          <a:p>
            <a:pPr>
              <a:spcBef>
                <a:spcPts val="0"/>
              </a:spcBef>
            </a:pPr>
            <a:r>
              <a:rPr lang="en-GB" sz="2000">
                <a:solidFill>
                  <a:srgbClr val="004128"/>
                </a:solidFill>
              </a:rPr>
              <a:t>Tel-Aviv University</a:t>
            </a:r>
          </a:p>
          <a:p>
            <a:pPr>
              <a:spcBef>
                <a:spcPts val="0"/>
              </a:spcBef>
            </a:pPr>
            <a:r>
              <a:rPr lang="en-US" sz="2000">
                <a:solidFill>
                  <a:srgbClr val="004128"/>
                </a:solidFill>
              </a:rPr>
              <a:t>July 11, 2024</a:t>
            </a:r>
            <a:endParaRPr lang="en-US" sz="2000" dirty="0">
              <a:solidFill>
                <a:srgbClr val="004128"/>
              </a:solidFill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EE706A8-C7B1-3D45-AF87-2014DF77C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9" y="5391440"/>
            <a:ext cx="1645920" cy="898685"/>
          </a:xfrm>
          <a:prstGeom prst="rect">
            <a:avLst/>
          </a:prstGeom>
        </p:spPr>
      </p:pic>
      <p:pic>
        <p:nvPicPr>
          <p:cNvPr id="13" name="Picture 12" descr="A green and blue text on a black background&#10;&#10;Description automatically generated">
            <a:extLst>
              <a:ext uri="{FF2B5EF4-FFF2-40B4-BE49-F238E27FC236}">
                <a16:creationId xmlns:a16="http://schemas.microsoft.com/office/drawing/2014/main" id="{AE2FBF4A-71CA-CD10-4E64-4F4635D96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52" y="5677720"/>
            <a:ext cx="1645920" cy="61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93E3A-BFD5-FAED-C3AD-B714B797C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sound wave&#10;&#10;Description automatically generated">
            <a:extLst>
              <a:ext uri="{FF2B5EF4-FFF2-40B4-BE49-F238E27FC236}">
                <a16:creationId xmlns:a16="http://schemas.microsoft.com/office/drawing/2014/main" id="{776C5543-3BA9-E8A4-8B64-612D681A9F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66" y="4710430"/>
            <a:ext cx="4557933" cy="1645920"/>
          </a:xfrm>
          <a:prstGeom prst="rect">
            <a:avLst/>
          </a:prstGeom>
        </p:spPr>
      </p:pic>
      <p:pic>
        <p:nvPicPr>
          <p:cNvPr id="6" name="Picture 5" descr="A graph of a sound wave&#10;&#10;Description automatically generated">
            <a:extLst>
              <a:ext uri="{FF2B5EF4-FFF2-40B4-BE49-F238E27FC236}">
                <a16:creationId xmlns:a16="http://schemas.microsoft.com/office/drawing/2014/main" id="{9879866F-347A-4260-6E49-419D9B529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66" y="3130005"/>
            <a:ext cx="4557933" cy="1645920"/>
          </a:xfrm>
          <a:prstGeom prst="rect">
            <a:avLst/>
          </a:prstGeom>
        </p:spPr>
      </p:pic>
      <p:pic>
        <p:nvPicPr>
          <p:cNvPr id="7" name="Picture 6" descr="A graph of a graph of a person&#10;&#10;Description automatically generated with medium confidence">
            <a:extLst>
              <a:ext uri="{FF2B5EF4-FFF2-40B4-BE49-F238E27FC236}">
                <a16:creationId xmlns:a16="http://schemas.microsoft.com/office/drawing/2014/main" id="{EE18504E-69D8-037B-4730-8E0AA8A7FB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67" y="1556294"/>
            <a:ext cx="4557933" cy="1645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7D652B-1CC4-0838-2B00-6022B29B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Q-Peak vs. focus marking in assertions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58E32-26C5-B312-D07F-01CDEA01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The Q-Peak is distinct in production and perception from focus marking in assertions (see also Meyer &amp; </a:t>
            </a:r>
            <a:r>
              <a:rPr lang="en-GB" sz="2400" dirty="0" err="1"/>
              <a:t>Mleinek</a:t>
            </a:r>
            <a:r>
              <a:rPr lang="en-GB" sz="2400" dirty="0"/>
              <a:t> 2006; </a:t>
            </a:r>
            <a:r>
              <a:rPr lang="en-GB" sz="2400" dirty="0" err="1"/>
              <a:t>Ratchke</a:t>
            </a:r>
            <a:r>
              <a:rPr lang="en-GB" sz="2400" dirty="0"/>
              <a:t> 2006; Makarova 2007, </a:t>
            </a:r>
            <a:r>
              <a:rPr lang="en-GB" sz="2400" dirty="0" err="1"/>
              <a:t>a.o.</a:t>
            </a:r>
            <a:r>
              <a:rPr lang="en-GB" sz="2400" dirty="0"/>
              <a:t>):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GB" sz="2400" dirty="0"/>
              <a:t>(6)		</a:t>
            </a:r>
            <a:r>
              <a:rPr lang="en-US" sz="2400" dirty="0">
                <a:highlight>
                  <a:srgbClr val="78CDE6"/>
                </a:highlight>
              </a:rPr>
              <a:t>Assertion w/new info focus on the subject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A:		‘Who called Nina?’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B:		[</a:t>
            </a:r>
            <a:r>
              <a:rPr lang="en-US" sz="2400" dirty="0" err="1"/>
              <a:t>LjudMIla</a:t>
            </a:r>
            <a:r>
              <a:rPr lang="en-US" sz="2400" dirty="0"/>
              <a:t>]</a:t>
            </a:r>
            <a:r>
              <a:rPr lang="en-US" sz="2400" baseline="-25000" dirty="0"/>
              <a:t>FOC</a:t>
            </a:r>
            <a:r>
              <a:rPr lang="en-US" sz="2400" dirty="0"/>
              <a:t>					</a:t>
            </a:r>
            <a:r>
              <a:rPr lang="en-US" sz="2400" dirty="0" err="1"/>
              <a:t>pozvonila</a:t>
            </a:r>
            <a:r>
              <a:rPr lang="en-US" sz="2400" dirty="0"/>
              <a:t>								Nine.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</a:t>
            </a:r>
            <a:r>
              <a:rPr lang="en-US" sz="2400" dirty="0" err="1"/>
              <a:t>Lyudmila.NOM</a:t>
            </a:r>
            <a:r>
              <a:rPr lang="en-US" sz="2400" dirty="0"/>
              <a:t> 	</a:t>
            </a:r>
            <a:r>
              <a:rPr lang="en-US" sz="2400" dirty="0" err="1"/>
              <a:t>call.PAST.SG.F</a:t>
            </a:r>
            <a:r>
              <a:rPr lang="en-US" sz="2400" dirty="0"/>
              <a:t> 	</a:t>
            </a:r>
            <a:r>
              <a:rPr lang="en-US" sz="2400" dirty="0" err="1"/>
              <a:t>Nina.ACC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‘Lyudmila called Nina.’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(7)		</a:t>
            </a:r>
            <a:r>
              <a:rPr lang="en-US" sz="2400" dirty="0">
                <a:highlight>
                  <a:srgbClr val="78CDE6"/>
                </a:highlight>
              </a:rPr>
              <a:t>Assertion w/corrective focus on the subject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A:		‘Marina called Nina.’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B:		[</a:t>
            </a:r>
            <a:r>
              <a:rPr lang="en-US" sz="2400" dirty="0" err="1"/>
              <a:t>LjudMIla</a:t>
            </a:r>
            <a:r>
              <a:rPr lang="en-US" sz="2400" dirty="0"/>
              <a:t>]</a:t>
            </a:r>
            <a:r>
              <a:rPr lang="en-US" sz="2400" baseline="-25000" dirty="0"/>
              <a:t>FOC</a:t>
            </a:r>
            <a:r>
              <a:rPr lang="en-US" sz="2400" dirty="0"/>
              <a:t>					</a:t>
            </a:r>
            <a:r>
              <a:rPr lang="en-US" sz="2400" dirty="0" err="1"/>
              <a:t>pozvonila</a:t>
            </a:r>
            <a:r>
              <a:rPr lang="en-US" sz="2400" dirty="0"/>
              <a:t>								Nine!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aseline="-25000" dirty="0"/>
              <a:t>									</a:t>
            </a:r>
            <a:r>
              <a:rPr lang="en-US" sz="2400" dirty="0" err="1"/>
              <a:t>Lyudmila.NOM</a:t>
            </a:r>
            <a:r>
              <a:rPr lang="en-US" sz="2400" dirty="0"/>
              <a:t>		</a:t>
            </a:r>
            <a:r>
              <a:rPr lang="en-US" sz="2400" dirty="0" err="1"/>
              <a:t>call.PAST.SG.F</a:t>
            </a:r>
            <a:r>
              <a:rPr lang="en-US" sz="2400" dirty="0"/>
              <a:t>		</a:t>
            </a:r>
            <a:r>
              <a:rPr lang="en-US" sz="2400" dirty="0" err="1"/>
              <a:t>Nina.ACC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aseline="-25000" dirty="0"/>
              <a:t>									</a:t>
            </a:r>
            <a:r>
              <a:rPr lang="en-US" sz="2400" dirty="0"/>
              <a:t>‘Lyudmila called Nina!’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(8)		</a:t>
            </a:r>
            <a:r>
              <a:rPr lang="en-US" sz="2400" dirty="0">
                <a:highlight>
                  <a:srgbClr val="78CDE6"/>
                </a:highlight>
              </a:rPr>
              <a:t>YNQ w/focus on the subject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‘Who called Nina?’	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[</a:t>
            </a:r>
            <a:r>
              <a:rPr lang="en-US" sz="2400" dirty="0" err="1"/>
              <a:t>LjudMIla</a:t>
            </a:r>
            <a:r>
              <a:rPr lang="en-US" sz="2400" dirty="0"/>
              <a:t>]</a:t>
            </a:r>
            <a:r>
              <a:rPr lang="en-US" sz="2400" baseline="-25000" dirty="0"/>
              <a:t>FOC</a:t>
            </a:r>
            <a:r>
              <a:rPr lang="en-US" sz="2400" dirty="0"/>
              <a:t> 				</a:t>
            </a:r>
            <a:r>
              <a:rPr lang="en-US" sz="2400" dirty="0" err="1"/>
              <a:t>pozvonila</a:t>
            </a:r>
            <a:r>
              <a:rPr lang="en-US" sz="2400" dirty="0"/>
              <a:t> 						Nine?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</a:t>
            </a:r>
            <a:r>
              <a:rPr lang="en-US" sz="2400" dirty="0" err="1"/>
              <a:t>Lyudmila.NOM</a:t>
            </a:r>
            <a:r>
              <a:rPr lang="en-US" sz="2400" dirty="0"/>
              <a:t>		</a:t>
            </a:r>
            <a:r>
              <a:rPr lang="en-US" sz="2400" dirty="0" err="1"/>
              <a:t>call.PAST.SG.F</a:t>
            </a:r>
            <a:r>
              <a:rPr lang="en-US" sz="2400" dirty="0"/>
              <a:t>		</a:t>
            </a:r>
            <a:r>
              <a:rPr lang="en-US" sz="2400" dirty="0" err="1"/>
              <a:t>Nina.ACC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‘Who called Nina? Did Lyudmila call Nina?’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2AE4A-338C-8F27-EEB1-94CDC84C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10</a:t>
            </a:fld>
            <a:endParaRPr lang="en-US"/>
          </a:p>
        </p:txBody>
      </p:sp>
      <p:pic>
        <p:nvPicPr>
          <p:cNvPr id="8" name="lyudmila-foc-rus">
            <a:hlinkClick r:id="" action="ppaction://media"/>
            <a:extLst>
              <a:ext uri="{FF2B5EF4-FFF2-40B4-BE49-F238E27FC236}">
                <a16:creationId xmlns:a16="http://schemas.microsoft.com/office/drawing/2014/main" id="{5D6FC4E8-CA15-B588-BD3B-8A42C621D9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10337" y="2050590"/>
            <a:ext cx="406400" cy="406400"/>
          </a:xfrm>
          <a:prstGeom prst="rect">
            <a:avLst/>
          </a:prstGeom>
        </p:spPr>
      </p:pic>
      <p:pic>
        <p:nvPicPr>
          <p:cNvPr id="9" name="lyudmila-contrfoc-rus">
            <a:hlinkClick r:id="" action="ppaction://media"/>
            <a:extLst>
              <a:ext uri="{FF2B5EF4-FFF2-40B4-BE49-F238E27FC236}">
                <a16:creationId xmlns:a16="http://schemas.microsoft.com/office/drawing/2014/main" id="{150DF332-FFF2-B5C6-D73C-E34EC1EA05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10337" y="3368662"/>
            <a:ext cx="406400" cy="406400"/>
          </a:xfrm>
          <a:prstGeom prst="rect">
            <a:avLst/>
          </a:prstGeom>
        </p:spPr>
      </p:pic>
      <p:pic>
        <p:nvPicPr>
          <p:cNvPr id="10" name="lyudmila-q-rus">
            <a:hlinkClick r:id="" action="ppaction://media"/>
            <a:extLst>
              <a:ext uri="{FF2B5EF4-FFF2-40B4-BE49-F238E27FC236}">
                <a16:creationId xmlns:a16="http://schemas.microsoft.com/office/drawing/2014/main" id="{2B53CBFC-39C4-34EA-13B2-74948BA3FED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03937" y="46867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b="1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No Q-Peak in </a:t>
            </a:r>
            <a:r>
              <a:rPr lang="en-US" sz="2400" i="1" dirty="0"/>
              <a:t>li </a:t>
            </a:r>
            <a:r>
              <a:rPr lang="en-US" sz="2400" dirty="0"/>
              <a:t>YNQs 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7C52F0-AF08-A9F7-517A-C336BB8B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1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D9D86-0CB6-37AD-CA27-6B4338FE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1F6F-2657-7E0C-B6FA-601E206F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Q-Peak in requests: imperatives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1847A-44FF-999B-8AD2-52EB880C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FEE578-B648-03DD-101A-3767B44C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GB" sz="2200" dirty="0"/>
              <a:t>I observe that the Q-Peak can be used in different sentence types to mark </a:t>
            </a:r>
            <a:r>
              <a:rPr lang="en-GB" sz="2200" dirty="0">
                <a:solidFill>
                  <a:srgbClr val="7030A0"/>
                </a:solidFill>
              </a:rPr>
              <a:t>polite/friendly, but invested requests</a:t>
            </a:r>
            <a:r>
              <a:rPr lang="en-GB" sz="2200" dirty="0"/>
              <a:t>. Let’s look at a few cases</a:t>
            </a:r>
            <a:r>
              <a:rPr lang="en-US" sz="2200" dirty="0"/>
              <a:t>:</a:t>
            </a:r>
          </a:p>
          <a:p>
            <a:pPr defTabSz="182880"/>
            <a:r>
              <a:rPr lang="en-US" sz="2200" dirty="0">
                <a:highlight>
                  <a:srgbClr val="78CDE6"/>
                </a:highlight>
              </a:rPr>
              <a:t>Imperatives</a:t>
            </a:r>
          </a:p>
          <a:p>
            <a:pPr marL="0" indent="0" defTabSz="91440">
              <a:buNone/>
            </a:pPr>
            <a:r>
              <a:rPr lang="en-US" sz="2200" dirty="0"/>
              <a:t>(9)		</a:t>
            </a:r>
            <a:r>
              <a:rPr lang="en-US" sz="2200" dirty="0" err="1"/>
              <a:t>Nalej</a:t>
            </a:r>
            <a:r>
              <a:rPr lang="en-US" sz="2200" dirty="0"/>
              <a:t>														</a:t>
            </a:r>
            <a:r>
              <a:rPr lang="en-US" sz="2200" dirty="0" err="1"/>
              <a:t>mne</a:t>
            </a:r>
            <a:r>
              <a:rPr lang="en-US" sz="2200" dirty="0"/>
              <a:t>						</a:t>
            </a:r>
            <a:r>
              <a:rPr lang="en-US" sz="2200" dirty="0" err="1"/>
              <a:t>glintvejna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pour.IMP.SG/T		me.DAT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a.		Command (default interpretation)									b.		</a:t>
            </a:r>
            <a:r>
              <a:rPr lang="en-US" sz="2200" dirty="0">
                <a:solidFill>
                  <a:srgbClr val="7030A0"/>
                </a:solidFill>
              </a:rPr>
              <a:t>Request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(‘Pour me mulled wine!’)																					(≈‘Pour me mulled wine[, will you]?’)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59C34C-2DC6-CA51-E0FE-5F3C52410D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22" y="3657940"/>
            <a:ext cx="5456089" cy="2194560"/>
          </a:xfrm>
          <a:prstGeom prst="rect">
            <a:avLst/>
          </a:prstGeom>
        </p:spPr>
      </p:pic>
      <p:pic>
        <p:nvPicPr>
          <p:cNvPr id="9" name="Picture 8" descr="A graph of a sound wave&#10;&#10;Description automatically generated">
            <a:extLst>
              <a:ext uri="{FF2B5EF4-FFF2-40B4-BE49-F238E27FC236}">
                <a16:creationId xmlns:a16="http://schemas.microsoft.com/office/drawing/2014/main" id="{8B09FEB5-A381-F939-4EF6-9E1AEA2101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1" y="3657940"/>
            <a:ext cx="5456089" cy="2194560"/>
          </a:xfrm>
          <a:prstGeom prst="rect">
            <a:avLst/>
          </a:prstGeom>
        </p:spPr>
      </p:pic>
      <p:pic>
        <p:nvPicPr>
          <p:cNvPr id="10" name="pour-imp-h">
            <a:hlinkClick r:id="" action="ppaction://media"/>
            <a:extLst>
              <a:ext uri="{FF2B5EF4-FFF2-40B4-BE49-F238E27FC236}">
                <a16:creationId xmlns:a16="http://schemas.microsoft.com/office/drawing/2014/main" id="{4B659004-BE00-B543-C72B-EAD1CD9EB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2701" y="3200060"/>
            <a:ext cx="406400" cy="406400"/>
          </a:xfrm>
          <a:prstGeom prst="rect">
            <a:avLst/>
          </a:prstGeom>
        </p:spPr>
      </p:pic>
      <p:pic>
        <p:nvPicPr>
          <p:cNvPr id="13" name="pour-imp-q">
            <a:hlinkClick r:id="" action="ppaction://media"/>
            <a:extLst>
              <a:ext uri="{FF2B5EF4-FFF2-40B4-BE49-F238E27FC236}">
                <a16:creationId xmlns:a16="http://schemas.microsoft.com/office/drawing/2014/main" id="{A189347C-2710-DC4D-69CA-7BE5F45F89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85029" y="32000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9AE1C0BF-4557-C731-57C7-3F7A5CB072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72" y="3338731"/>
            <a:ext cx="5304531" cy="1828800"/>
          </a:xfrm>
          <a:prstGeom prst="rect">
            <a:avLst/>
          </a:prstGeom>
        </p:spPr>
      </p:pic>
      <p:pic>
        <p:nvPicPr>
          <p:cNvPr id="7" name="Picture 6" descr="A graph of a graph showing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DA3A1D37-0CF0-6578-0B62-BEE3C291F5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362" y="1600200"/>
            <a:ext cx="4546741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200" dirty="0"/>
              <a:t>Some naturalistic examples (MURCO, </a:t>
            </a:r>
            <a:r>
              <a:rPr lang="en-US" sz="2200" dirty="0">
                <a:hlinkClick r:id="rId8"/>
              </a:rPr>
              <a:t>https://ruscorpora.ru/new/search-murco.html</a:t>
            </a:r>
            <a:r>
              <a:rPr lang="en-US" sz="2200" dirty="0"/>
              <a:t>) of Q-Peak-marked imperative </a:t>
            </a:r>
            <a:r>
              <a:rPr lang="en-US" sz="2200" dirty="0">
                <a:solidFill>
                  <a:srgbClr val="7030A0"/>
                </a:solidFill>
              </a:rPr>
              <a:t>requests</a:t>
            </a:r>
            <a:r>
              <a:rPr lang="en-US" sz="2200" dirty="0"/>
              <a:t>:</a:t>
            </a:r>
          </a:p>
          <a:p>
            <a:pPr marL="0" indent="0" defTabSz="91440">
              <a:buNone/>
            </a:pPr>
            <a:r>
              <a:rPr lang="en-US" sz="2200" dirty="0"/>
              <a:t>(10)		</a:t>
            </a:r>
            <a:r>
              <a:rPr lang="en-US" sz="2200" dirty="0" err="1"/>
              <a:t>Nužno</a:t>
            </a:r>
            <a:r>
              <a:rPr lang="en-US" sz="2200" dirty="0"/>
              <a:t>					</a:t>
            </a:r>
            <a:r>
              <a:rPr lang="en-US" sz="2200" dirty="0" err="1"/>
              <a:t>mnogo</a:t>
            </a:r>
            <a:r>
              <a:rPr lang="en-US" sz="2200" dirty="0"/>
              <a:t>		</a:t>
            </a:r>
            <a:r>
              <a:rPr lang="en-US" sz="2200" dirty="0" err="1"/>
              <a:t>deneg</a:t>
            </a:r>
            <a:r>
              <a:rPr lang="en-US" sz="2200" dirty="0"/>
              <a:t>.									</a:t>
            </a:r>
            <a:r>
              <a:rPr lang="en-US" sz="2200" dirty="0" err="1"/>
              <a:t>Pomogi</a:t>
            </a:r>
            <a:r>
              <a:rPr lang="en-US" sz="2200" baseline="-25000" dirty="0" err="1"/>
              <a:t>Q</a:t>
            </a:r>
            <a:r>
              <a:rPr lang="en-US" sz="2200" dirty="0" err="1"/>
              <a:t>te</a:t>
            </a:r>
            <a:r>
              <a:rPr lang="en-US" sz="2200" dirty="0"/>
              <a:t>					</a:t>
            </a:r>
            <a:r>
              <a:rPr lang="en-US" sz="2200" dirty="0" err="1"/>
              <a:t>nam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need.ADJ</a:t>
            </a:r>
            <a:r>
              <a:rPr lang="en-US" sz="2200" dirty="0"/>
              <a:t>		much				</a:t>
            </a:r>
            <a:r>
              <a:rPr lang="en-US" sz="2200" dirty="0" err="1"/>
              <a:t>money.PART</a:t>
            </a:r>
            <a:r>
              <a:rPr lang="en-US" sz="2200" dirty="0"/>
              <a:t>		help.IMP.PL/V	us.DAT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‘A lot of money is needed. Help us?’ (MURCO)</a:t>
            </a:r>
          </a:p>
          <a:p>
            <a:pPr marL="0" indent="0" defTabSz="91440">
              <a:buNone/>
            </a:pPr>
            <a:r>
              <a:rPr lang="en-US" sz="2200" dirty="0"/>
              <a:t>(11)		</a:t>
            </a:r>
            <a:r>
              <a:rPr lang="en-US" sz="2200" dirty="0" err="1"/>
              <a:t>Rebjat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* L-L%</a:t>
            </a:r>
            <a:r>
              <a:rPr lang="en-US" sz="2200" dirty="0"/>
              <a:t>,		</a:t>
            </a:r>
            <a:r>
              <a:rPr lang="en-US" sz="2200" dirty="0" err="1"/>
              <a:t>podvezi</a:t>
            </a:r>
            <a:r>
              <a:rPr lang="en-US" sz="2200" baseline="-25000" dirty="0" err="1"/>
              <a:t>Q</a:t>
            </a:r>
            <a:r>
              <a:rPr lang="en-US" sz="2200" dirty="0" err="1"/>
              <a:t>te</a:t>
            </a:r>
            <a:r>
              <a:rPr lang="en-US" sz="2200" dirty="0"/>
              <a:t>												</a:t>
            </a:r>
            <a:r>
              <a:rPr lang="en-US" sz="2200" dirty="0" err="1"/>
              <a:t>menja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,		</a:t>
            </a:r>
            <a:r>
              <a:rPr lang="en-US" sz="2200" dirty="0" err="1"/>
              <a:t>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 H-H%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guys.VOC</a:t>
            </a:r>
            <a:r>
              <a:rPr lang="en-US" sz="2200" dirty="0"/>
              <a:t>						give-a-lift.IMP.PL/V		</a:t>
            </a:r>
            <a:r>
              <a:rPr lang="en-US" sz="2200" dirty="0" err="1"/>
              <a:t>me.ACC</a:t>
            </a:r>
            <a:r>
              <a:rPr lang="en-US" sz="2200" dirty="0"/>
              <a:t>					PRT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≈‘Guys, give me a lift, will you?’ (MURCO)</a:t>
            </a:r>
          </a:p>
        </p:txBody>
      </p:sp>
      <p:pic>
        <p:nvPicPr>
          <p:cNvPr id="8" name="help-imp-q">
            <a:hlinkClick r:id="" action="ppaction://media"/>
            <a:extLst>
              <a:ext uri="{FF2B5EF4-FFF2-40B4-BE49-F238E27FC236}">
                <a16:creationId xmlns:a16="http://schemas.microsoft.com/office/drawing/2014/main" id="{389F46EF-B61B-349C-EC7B-BEC26F975A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95692" y="1600200"/>
            <a:ext cx="406400" cy="406400"/>
          </a:xfrm>
          <a:prstGeom prst="rect">
            <a:avLst/>
          </a:prstGeom>
        </p:spPr>
      </p:pic>
      <p:pic>
        <p:nvPicPr>
          <p:cNvPr id="9" name="lift-imp-q">
            <a:hlinkClick r:id="" action="ppaction://media"/>
            <a:extLst>
              <a:ext uri="{FF2B5EF4-FFF2-40B4-BE49-F238E27FC236}">
                <a16:creationId xmlns:a16="http://schemas.microsoft.com/office/drawing/2014/main" id="{C150EA41-5DD0-4B63-9D68-60A9F3989B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46525" y="2877449"/>
            <a:ext cx="406400" cy="406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D468461-2187-894E-C637-BC31DABE6601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Q-Peak in requests: imperatives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DCE4BF-DFA7-177F-3A82-A5AD16AF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sound wave&#10;&#10;Description automatically generated">
            <a:extLst>
              <a:ext uri="{FF2B5EF4-FFF2-40B4-BE49-F238E27FC236}">
                <a16:creationId xmlns:a16="http://schemas.microsoft.com/office/drawing/2014/main" id="{6DBBAA03-75E4-8457-EE74-98DECC44A5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133" y="2272076"/>
            <a:ext cx="4546742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defTabSz="182880"/>
            <a:r>
              <a:rPr lang="en-US" sz="2200" dirty="0">
                <a:highlight>
                  <a:srgbClr val="78CDE6"/>
                </a:highlight>
              </a:rPr>
              <a:t>FUT.2</a:t>
            </a:r>
            <a:r>
              <a:rPr lang="en-US" sz="2200" dirty="0"/>
              <a:t> Q-Peak-marked declarative string “questions” (?) used as </a:t>
            </a:r>
            <a:r>
              <a:rPr lang="en-US" sz="2200" dirty="0">
                <a:solidFill>
                  <a:srgbClr val="7030A0"/>
                </a:solidFill>
              </a:rPr>
              <a:t>requests</a:t>
            </a:r>
            <a:r>
              <a:rPr lang="en-US" sz="2200" dirty="0"/>
              <a:t> (preferably, but not obligatorily with a null subject; also possible w/negation, which makes them uber-polite, but those don’t have a preference for a null subject):</a:t>
            </a:r>
          </a:p>
          <a:p>
            <a:pPr marL="0" indent="0" defTabSz="91440">
              <a:buNone/>
            </a:pPr>
            <a:r>
              <a:rPr lang="en-US" sz="2200" dirty="0"/>
              <a:t>(12)		</a:t>
            </a:r>
            <a:r>
              <a:rPr lang="en-US" sz="2200" dirty="0" err="1"/>
              <a:t>Nalj</a:t>
            </a:r>
            <a:r>
              <a:rPr lang="ru-RU" sz="2200" dirty="0"/>
              <a:t>ё</a:t>
            </a:r>
            <a:r>
              <a:rPr lang="en-US" sz="2200" dirty="0" err="1"/>
              <a:t>š’</a:t>
            </a:r>
            <a:r>
              <a:rPr lang="en-US" sz="2200" baseline="-25000" dirty="0" err="1"/>
              <a:t>Q</a:t>
            </a:r>
            <a:r>
              <a:rPr lang="en-US" sz="2200" dirty="0"/>
              <a:t>												</a:t>
            </a:r>
            <a:r>
              <a:rPr lang="en-US" sz="2200" dirty="0" err="1"/>
              <a:t>mne</a:t>
            </a:r>
            <a:r>
              <a:rPr lang="en-US" sz="2200" dirty="0"/>
              <a:t>						</a:t>
            </a:r>
            <a:r>
              <a:rPr lang="en-US" sz="2200" dirty="0" err="1"/>
              <a:t>glintvejna</a:t>
            </a:r>
            <a:r>
              <a:rPr lang="en-US" sz="2200" dirty="0"/>
              <a:t>												(</a:t>
            </a:r>
            <a:r>
              <a:rPr lang="en-US" sz="2200" dirty="0" err="1"/>
              <a:t>požalujsta</a:t>
            </a:r>
            <a:r>
              <a:rPr lang="en-US" sz="2200" dirty="0"/>
              <a:t>)</a:t>
            </a:r>
            <a:r>
              <a:rPr lang="en-US" sz="2200" baseline="-25000" dirty="0"/>
              <a:t>L-L%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pour.FUT.2SG/T		me.DAT		mulled-</a:t>
            </a:r>
            <a:r>
              <a:rPr lang="en-US" sz="2200" dirty="0" err="1"/>
              <a:t>wine.PART</a:t>
            </a:r>
            <a:r>
              <a:rPr lang="en-US" sz="2200" dirty="0"/>
              <a:t>		(please)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Lit.: ‘Will you pour me mulled wine (please)?’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Cf. the imperative request in (9b): </a:t>
            </a:r>
          </a:p>
          <a:p>
            <a:pPr marL="0" indent="0" defTabSz="91440">
              <a:buNone/>
            </a:pPr>
            <a:r>
              <a:rPr lang="en-US" sz="2200" dirty="0"/>
              <a:t>(13)		</a:t>
            </a:r>
            <a:r>
              <a:rPr lang="en-US" sz="2200" dirty="0" err="1"/>
              <a:t>Pomo</a:t>
            </a:r>
            <a:r>
              <a:rPr lang="en-US" sz="2200" baseline="-25000" dirty="0" err="1"/>
              <a:t>Q</a:t>
            </a:r>
            <a:r>
              <a:rPr lang="en-US" sz="2200" dirty="0" err="1"/>
              <a:t>žete</a:t>
            </a:r>
            <a:r>
              <a:rPr lang="en-US" sz="2200" dirty="0"/>
              <a:t>							</a:t>
            </a:r>
            <a:r>
              <a:rPr lang="en-US" sz="2200" dirty="0" err="1"/>
              <a:t>te</a:t>
            </a:r>
            <a:r>
              <a:rPr lang="en-US" sz="2200" baseline="-25000" dirty="0" err="1"/>
              <a:t>!H</a:t>
            </a:r>
            <a:r>
              <a:rPr lang="en-US" sz="2200" baseline="-25000" dirty="0"/>
              <a:t>*</a:t>
            </a:r>
            <a:r>
              <a:rPr lang="en-US" sz="2200" dirty="0"/>
              <a:t>lo						</a:t>
            </a:r>
            <a:r>
              <a:rPr lang="en-US" sz="2200" dirty="0" err="1"/>
              <a:t>pogruzit’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help.FUT.2PL/V		</a:t>
            </a:r>
            <a:r>
              <a:rPr lang="en-US" sz="2200" dirty="0" err="1"/>
              <a:t>body.ACC</a:t>
            </a:r>
            <a:r>
              <a:rPr lang="en-US" sz="2200" dirty="0"/>
              <a:t>		load.INF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Lit.: ‘Will you help us load the body?’ (MURCO)</a:t>
            </a: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FABF9347-9DD7-1A02-D1CF-EE483B6E4A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133" y="4011241"/>
            <a:ext cx="4546741" cy="1828800"/>
          </a:xfrm>
          <a:prstGeom prst="rect">
            <a:avLst/>
          </a:prstGeom>
        </p:spPr>
      </p:pic>
      <p:pic>
        <p:nvPicPr>
          <p:cNvPr id="8" name="pour-fut2-q">
            <a:hlinkClick r:id="" action="ppaction://media"/>
            <a:extLst>
              <a:ext uri="{FF2B5EF4-FFF2-40B4-BE49-F238E27FC236}">
                <a16:creationId xmlns:a16="http://schemas.microsoft.com/office/drawing/2014/main" id="{1850DC67-3227-0352-0FE6-F7C7459B8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89594" y="2168679"/>
            <a:ext cx="406400" cy="406400"/>
          </a:xfrm>
          <a:prstGeom prst="rect">
            <a:avLst/>
          </a:prstGeom>
        </p:spPr>
      </p:pic>
      <p:pic>
        <p:nvPicPr>
          <p:cNvPr id="10" name="help-fut2-q">
            <a:hlinkClick r:id="" action="ppaction://media"/>
            <a:extLst>
              <a:ext uri="{FF2B5EF4-FFF2-40B4-BE49-F238E27FC236}">
                <a16:creationId xmlns:a16="http://schemas.microsoft.com/office/drawing/2014/main" id="{2C0E2D28-82A6-984E-A246-8BA37B8EC6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0" y="3509881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D35BDB-1A98-4347-069E-3DA5ABBC892E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Q-Peak in requests: FUT.2</a:t>
            </a:r>
          </a:p>
        </p:txBody>
      </p:sp>
      <p:pic>
        <p:nvPicPr>
          <p:cNvPr id="12" name="pour-imp-q">
            <a:hlinkClick r:id="" action="ppaction://media"/>
            <a:extLst>
              <a:ext uri="{FF2B5EF4-FFF2-40B4-BE49-F238E27FC236}">
                <a16:creationId xmlns:a16="http://schemas.microsoft.com/office/drawing/2014/main" id="{22776C5F-AFBC-AA96-4C24-4A72EFB3B4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03604" y="3103481"/>
            <a:ext cx="406400" cy="406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25F2C4-E751-1686-C35C-10A830FC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D42413-3BB8-0E6E-3B0F-D74B9B180F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9428" y="3311007"/>
            <a:ext cx="4092067" cy="1645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D5A7AE-BE48-5613-A992-A71A2ED08F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9428" y="1816332"/>
            <a:ext cx="4092067" cy="16459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38918"/>
            <a:ext cx="10515600" cy="5038045"/>
          </a:xfrm>
        </p:spPr>
        <p:txBody>
          <a:bodyPr>
            <a:normAutofit/>
          </a:bodyPr>
          <a:lstStyle/>
          <a:p>
            <a:pPr defTabSz="182880"/>
            <a:r>
              <a:rPr lang="en-US" sz="2200" dirty="0">
                <a:highlight>
                  <a:srgbClr val="78CDE6"/>
                </a:highlight>
              </a:rPr>
              <a:t>FUT.1SG</a:t>
            </a:r>
            <a:r>
              <a:rPr lang="en-US" sz="2200" dirty="0"/>
              <a:t> (also, sometimes PAST, but let’s not go there) Q-Peak-marked declarative string “questions” (?) used as </a:t>
            </a:r>
            <a:r>
              <a:rPr lang="en-US" sz="2200" dirty="0">
                <a:solidFill>
                  <a:srgbClr val="7030A0"/>
                </a:solidFill>
              </a:rPr>
              <a:t>permission requests </a:t>
            </a:r>
            <a:r>
              <a:rPr lang="en-US" sz="2200" dirty="0"/>
              <a:t>(here the subject seems obligatory), in which the speaker assumes the permission will likely be granted:</a:t>
            </a:r>
          </a:p>
          <a:p>
            <a:pPr marL="0" indent="0" defTabSz="91440">
              <a:buNone/>
            </a:pPr>
            <a:r>
              <a:rPr lang="en-US" sz="2200" dirty="0"/>
              <a:t>(14)		Ja								</a:t>
            </a:r>
            <a:r>
              <a:rPr lang="en-US" sz="2200" dirty="0" err="1"/>
              <a:t>nalju</a:t>
            </a:r>
            <a:r>
              <a:rPr lang="en-US" sz="2200" baseline="-25000" dirty="0" err="1"/>
              <a:t>Q</a:t>
            </a:r>
            <a:r>
              <a:rPr lang="en-US" sz="2200" dirty="0"/>
              <a:t>											</a:t>
            </a:r>
            <a:r>
              <a:rPr lang="en-US" sz="2200" dirty="0" err="1"/>
              <a:t>sebe</a:t>
            </a:r>
            <a:r>
              <a:rPr lang="en-US" sz="2200" dirty="0"/>
              <a:t>						</a:t>
            </a:r>
            <a:r>
              <a:rPr lang="en-US" sz="2200" dirty="0" err="1"/>
              <a:t>glintvejna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I.NOM		pour.FUT.1SG		self.DAT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Lit.: ‘Will I pour myself mulled wine?’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≈‘I’ll pour myself mulled wine, OK?’</a:t>
            </a:r>
          </a:p>
          <a:p>
            <a:pPr marL="0" indent="0" defTabSz="91440">
              <a:buNone/>
            </a:pPr>
            <a:r>
              <a:rPr lang="en-US" sz="2200" dirty="0"/>
              <a:t>(15)		</a:t>
            </a:r>
            <a:r>
              <a:rPr lang="en-US" sz="2200" dirty="0" err="1"/>
              <a:t>Mam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* L-L%</a:t>
            </a:r>
            <a:r>
              <a:rPr lang="en-US" sz="2200" dirty="0"/>
              <a:t>,		ja								</a:t>
            </a:r>
            <a:r>
              <a:rPr lang="en-US" sz="2200" dirty="0" err="1"/>
              <a:t>voz’mu</a:t>
            </a:r>
            <a:r>
              <a:rPr lang="en-US" sz="2200" baseline="-25000" dirty="0" err="1"/>
              <a:t>Q</a:t>
            </a:r>
            <a:r>
              <a:rPr lang="en-US" sz="2200" dirty="0"/>
              <a:t>								</a:t>
            </a:r>
            <a:r>
              <a:rPr lang="en-US" sz="2200" dirty="0" err="1"/>
              <a:t>kovrik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Mom.VOC</a:t>
            </a:r>
            <a:r>
              <a:rPr lang="en-US" sz="2200" dirty="0"/>
              <a:t>			I.NOM		take.FUT.1SG		</a:t>
            </a:r>
            <a:r>
              <a:rPr lang="en-US" sz="2200" dirty="0" err="1"/>
              <a:t>rug.ACC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Lit.: ‘Mom, will I take the rug?’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≈‘Mom, I’ll take the rug, OK?’ (MURCO)</a:t>
            </a:r>
          </a:p>
          <a:p>
            <a:pPr marL="0" indent="0" defTabSz="91440">
              <a:buNone/>
            </a:pPr>
            <a:r>
              <a:rPr lang="en-US" sz="2200" dirty="0"/>
              <a:t>NB: Here it’s easy to tell that these are not info-seeking questions, because you wouldn’t respond to them w/</a:t>
            </a:r>
            <a:r>
              <a:rPr lang="en-US" sz="2200" dirty="0" err="1"/>
              <a:t>smth</a:t>
            </a:r>
            <a:r>
              <a:rPr lang="en-US" sz="2200" dirty="0"/>
              <a:t> like ‘Yes, pour/take.FUT.2SG’, but rather permission-granting/denying utterances, e.g., ‘Yes, pour/</a:t>
            </a:r>
            <a:r>
              <a:rPr lang="en-US" sz="2200" dirty="0" err="1"/>
              <a:t>take.IMP</a:t>
            </a:r>
            <a:r>
              <a:rPr lang="en-US" sz="2200" dirty="0"/>
              <a:t>’</a:t>
            </a:r>
          </a:p>
        </p:txBody>
      </p:sp>
      <p:pic>
        <p:nvPicPr>
          <p:cNvPr id="4" name="pour-fut1-q">
            <a:hlinkClick r:id="" action="ppaction://media"/>
            <a:extLst>
              <a:ext uri="{FF2B5EF4-FFF2-40B4-BE49-F238E27FC236}">
                <a16:creationId xmlns:a16="http://schemas.microsoft.com/office/drawing/2014/main" id="{E98A4E48-214A-80F4-8114-E9ACE808C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26635" y="2101541"/>
            <a:ext cx="406400" cy="406400"/>
          </a:xfrm>
          <a:prstGeom prst="rect">
            <a:avLst/>
          </a:prstGeom>
        </p:spPr>
      </p:pic>
      <p:pic>
        <p:nvPicPr>
          <p:cNvPr id="9" name="take-1fut-q">
            <a:hlinkClick r:id="" action="ppaction://media"/>
            <a:extLst>
              <a:ext uri="{FF2B5EF4-FFF2-40B4-BE49-F238E27FC236}">
                <a16:creationId xmlns:a16="http://schemas.microsoft.com/office/drawing/2014/main" id="{1B66851E-4DF8-479D-C675-7DE63A93E5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31247" y="3470564"/>
            <a:ext cx="406400" cy="40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7DB0CF-2783-9930-F1ED-F57390346728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Q-Peak in requests: FUT.1SG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617CB-223D-0D82-51DA-64E06D0C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sound wave&#10;&#10;Description automatically generated with medium confidence">
            <a:extLst>
              <a:ext uri="{FF2B5EF4-FFF2-40B4-BE49-F238E27FC236}">
                <a16:creationId xmlns:a16="http://schemas.microsoft.com/office/drawing/2014/main" id="{257CB9BA-6952-E55D-16D3-5180D28EC2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17" y="3419858"/>
            <a:ext cx="4546741" cy="1828800"/>
          </a:xfrm>
          <a:prstGeom prst="rect">
            <a:avLst/>
          </a:prstGeom>
        </p:spPr>
      </p:pic>
      <p:pic>
        <p:nvPicPr>
          <p:cNvPr id="12" name="Picture 11" descr="A graph of a graph of a person&#10;&#10;Description automatically generated with medium confidence">
            <a:extLst>
              <a:ext uri="{FF2B5EF4-FFF2-40B4-BE49-F238E27FC236}">
                <a16:creationId xmlns:a16="http://schemas.microsoft.com/office/drawing/2014/main" id="{A1DD5AEF-FFEE-B11A-1ED4-EF6B6AFFE3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18" y="1723490"/>
            <a:ext cx="4546741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38918"/>
            <a:ext cx="10515600" cy="5038045"/>
          </a:xfrm>
        </p:spPr>
        <p:txBody>
          <a:bodyPr>
            <a:normAutofit/>
          </a:bodyPr>
          <a:lstStyle/>
          <a:p>
            <a:pPr defTabSz="182880"/>
            <a:r>
              <a:rPr lang="en-US" sz="2200" dirty="0">
                <a:highlight>
                  <a:srgbClr val="78CDE6"/>
                </a:highlight>
              </a:rPr>
              <a:t>FUT.1PL</a:t>
            </a:r>
            <a:r>
              <a:rPr lang="en-US" sz="2200" b="1" dirty="0"/>
              <a:t> </a:t>
            </a:r>
            <a:r>
              <a:rPr lang="en-US" sz="2200" dirty="0"/>
              <a:t>(also, sometimes PAST, but let’s not go there) Q-Peak-marked declarative string “questions” (?) used as</a:t>
            </a:r>
            <a:r>
              <a:rPr lang="en-US" sz="2200" dirty="0">
                <a:solidFill>
                  <a:srgbClr val="7030A0"/>
                </a:solidFill>
              </a:rPr>
              <a:t> joint action requests </a:t>
            </a:r>
            <a:r>
              <a:rPr lang="en-US" sz="2200" dirty="0"/>
              <a:t>(one could also say “suggestions”, but these “suggestions” are not disinterested!):</a:t>
            </a:r>
          </a:p>
          <a:p>
            <a:pPr marL="0" indent="0" defTabSz="91440">
              <a:buNone/>
            </a:pPr>
            <a:r>
              <a:rPr lang="en-US" sz="2200" dirty="0"/>
              <a:t>(16)		</a:t>
            </a:r>
            <a:r>
              <a:rPr lang="en-US" sz="2200" dirty="0" err="1"/>
              <a:t>Vy</a:t>
            </a:r>
            <a:r>
              <a:rPr lang="en-US" sz="2200" baseline="-25000" dirty="0" err="1"/>
              <a:t>Q</a:t>
            </a:r>
            <a:r>
              <a:rPr lang="en-US" sz="2200" dirty="0" err="1"/>
              <a:t>pjem</a:t>
            </a:r>
            <a:r>
              <a:rPr lang="en-US" sz="2200" dirty="0"/>
              <a:t>								</a:t>
            </a:r>
            <a:r>
              <a:rPr lang="en-US" sz="2200" dirty="0" err="1"/>
              <a:t>glintvejna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drink.FUT.1PL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≈‘Let’s drink mulled wine[, shall we]?’</a:t>
            </a:r>
          </a:p>
          <a:p>
            <a:pPr marL="0" indent="0" defTabSz="91440">
              <a:buNone/>
            </a:pPr>
            <a:r>
              <a:rPr lang="en-US" sz="2200" dirty="0"/>
              <a:t>(17)		</a:t>
            </a:r>
            <a:r>
              <a:rPr lang="en-US" sz="2200" dirty="0" err="1"/>
              <a:t>Pojd</a:t>
            </a:r>
            <a:r>
              <a:rPr lang="ru-RU" sz="2200" dirty="0"/>
              <a:t>ё</a:t>
            </a:r>
            <a:r>
              <a:rPr lang="en-US" sz="2200" dirty="0" err="1"/>
              <a:t>m</a:t>
            </a:r>
            <a:r>
              <a:rPr lang="en-US" sz="2200" baseline="-25000" dirty="0" err="1"/>
              <a:t>Q</a:t>
            </a:r>
            <a:r>
              <a:rPr lang="en-US" sz="2200" dirty="0"/>
              <a:t>					</a:t>
            </a:r>
            <a:r>
              <a:rPr lang="en-US" sz="2200" dirty="0" err="1"/>
              <a:t>domoj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,		</a:t>
            </a:r>
            <a:r>
              <a:rPr lang="en-US" sz="2200" dirty="0" err="1"/>
              <a:t>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 H-H%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go.FUT.1PL		home							PRT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≈</a:t>
            </a:r>
            <a:r>
              <a:rPr lang="en-GB" sz="2200" dirty="0"/>
              <a:t>‘Let’s go home, shall we?’ (MURCO)</a:t>
            </a:r>
            <a:endParaRPr lang="en-US" sz="2200" dirty="0"/>
          </a:p>
        </p:txBody>
      </p:sp>
      <p:pic>
        <p:nvPicPr>
          <p:cNvPr id="6" name="go-fut1pl-q">
            <a:hlinkClick r:id="" action="ppaction://media"/>
            <a:extLst>
              <a:ext uri="{FF2B5EF4-FFF2-40B4-BE49-F238E27FC236}">
                <a16:creationId xmlns:a16="http://schemas.microsoft.com/office/drawing/2014/main" id="{7D17FEA5-3928-DAEE-4F47-6BA570A2C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9046" y="3225800"/>
            <a:ext cx="406400" cy="406400"/>
          </a:xfrm>
          <a:prstGeom prst="rect">
            <a:avLst/>
          </a:prstGeom>
        </p:spPr>
      </p:pic>
      <p:pic>
        <p:nvPicPr>
          <p:cNvPr id="13" name="drink-fut1pl-q">
            <a:hlinkClick r:id="" action="ppaction://media"/>
            <a:extLst>
              <a:ext uri="{FF2B5EF4-FFF2-40B4-BE49-F238E27FC236}">
                <a16:creationId xmlns:a16="http://schemas.microsoft.com/office/drawing/2014/main" id="{ACF51822-C699-7209-9B16-60807C14C5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69797" y="2143125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6F62B0-BA93-BC73-BC14-0FAF2E19F703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Q-Peak in requests: FUT.1SG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875967-F71A-7B63-BC48-53EDB252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b="1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No Q-Peak in </a:t>
            </a:r>
            <a:r>
              <a:rPr lang="en-US" sz="2400" i="1" dirty="0"/>
              <a:t>li </a:t>
            </a:r>
            <a:r>
              <a:rPr lang="en-US" sz="2400" dirty="0"/>
              <a:t>YNQs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1EA79B-BF2A-0BA6-523E-BAB6BB3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02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showing a number of letters&#10;&#10;Description automatically generated with medium confidence">
            <a:extLst>
              <a:ext uri="{FF2B5EF4-FFF2-40B4-BE49-F238E27FC236}">
                <a16:creationId xmlns:a16="http://schemas.microsoft.com/office/drawing/2014/main" id="{1EF61120-A032-ED19-CE84-2BBA06773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54" y="3657940"/>
            <a:ext cx="5456089" cy="21945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200" dirty="0"/>
              <a:t>The Q-Peak cannot be used in </a:t>
            </a:r>
            <a:r>
              <a:rPr lang="en-US" sz="2200" dirty="0">
                <a:solidFill>
                  <a:srgbClr val="FF1493"/>
                </a:solidFill>
              </a:rPr>
              <a:t>disinterested suggestions </a:t>
            </a:r>
            <a:r>
              <a:rPr lang="en-US" sz="2200" dirty="0"/>
              <a:t>in Russian:</a:t>
            </a:r>
          </a:p>
          <a:p>
            <a:pPr marL="0" indent="0" defTabSz="91440">
              <a:buNone/>
            </a:pPr>
            <a:r>
              <a:rPr lang="en-US" sz="2200" dirty="0"/>
              <a:t>(18)		A:		‘What should I do while I’m waiting for you?’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B:		Da														</a:t>
            </a:r>
            <a:r>
              <a:rPr lang="en-US" sz="2200" dirty="0" err="1"/>
              <a:t>mne</a:t>
            </a:r>
            <a:r>
              <a:rPr lang="en-US" sz="2200" dirty="0"/>
              <a:t>						bez								</a:t>
            </a:r>
            <a:r>
              <a:rPr lang="en-US" sz="2200" dirty="0" err="1"/>
              <a:t>raznicy</a:t>
            </a:r>
            <a:r>
              <a:rPr lang="en-US" sz="2200" dirty="0"/>
              <a:t>.						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PRT-AVDERS		me.DAT		without			</a:t>
            </a:r>
            <a:r>
              <a:rPr lang="en-US" sz="2200" dirty="0" err="1"/>
              <a:t>difference.GEN</a:t>
            </a:r>
            <a:r>
              <a:rPr lang="en-US" sz="2200" dirty="0"/>
              <a:t>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#	</a:t>
            </a:r>
            <a:r>
              <a:rPr lang="en-US" sz="2200" dirty="0" err="1"/>
              <a:t>Nalej</a:t>
            </a:r>
            <a:r>
              <a:rPr lang="en-US" sz="2200" baseline="-25000" dirty="0" err="1"/>
              <a:t>Q</a:t>
            </a:r>
            <a:r>
              <a:rPr lang="en-US" sz="2200" dirty="0"/>
              <a:t>														</a:t>
            </a:r>
            <a:r>
              <a:rPr lang="en-US" sz="2200" dirty="0" err="1"/>
              <a:t>sebe</a:t>
            </a:r>
            <a:r>
              <a:rPr lang="en-US" sz="2200" dirty="0"/>
              <a:t>							</a:t>
            </a:r>
            <a:r>
              <a:rPr lang="en-US" sz="2200" dirty="0" err="1"/>
              <a:t>glintvejna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		pour.IMP.2SG/T		self.DAT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Intended: ‘I don’t care. Pour yourself mulled wine?’ (even worse if you try to list 													multiple options)</a:t>
            </a:r>
          </a:p>
        </p:txBody>
      </p:sp>
      <p:pic>
        <p:nvPicPr>
          <p:cNvPr id="4" name="pour-imp-q-self">
            <a:hlinkClick r:id="" action="ppaction://media"/>
            <a:extLst>
              <a:ext uri="{FF2B5EF4-FFF2-40B4-BE49-F238E27FC236}">
                <a16:creationId xmlns:a16="http://schemas.microsoft.com/office/drawing/2014/main" id="{D401F4E5-0BB2-C184-39B7-6C4263CC9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6730" y="2505729"/>
            <a:ext cx="406400" cy="40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C2DC665-20FF-3F95-D4F5-668275260FD7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No Q-Peak in disinterested suggestions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1A0DB-123F-4B76-425D-654CF172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sound waves&#10;&#10;Description automatically generated">
            <a:extLst>
              <a:ext uri="{FF2B5EF4-FFF2-40B4-BE49-F238E27FC236}">
                <a16:creationId xmlns:a16="http://schemas.microsoft.com/office/drawing/2014/main" id="{B3C9B6B4-E044-D781-E266-40605FE802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39" y="4737736"/>
            <a:ext cx="3864730" cy="1554480"/>
          </a:xfrm>
          <a:prstGeom prst="rect">
            <a:avLst/>
          </a:prstGeom>
        </p:spPr>
      </p:pic>
      <p:pic>
        <p:nvPicPr>
          <p:cNvPr id="5" name="Picture 4" descr="A graph of a sound wave&#10;&#10;Description automatically generated">
            <a:extLst>
              <a:ext uri="{FF2B5EF4-FFF2-40B4-BE49-F238E27FC236}">
                <a16:creationId xmlns:a16="http://schemas.microsoft.com/office/drawing/2014/main" id="{CC3B5569-85EE-A466-FE98-524333DF93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70" y="2878131"/>
            <a:ext cx="3864730" cy="15544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lnSpcReduction="10000"/>
          </a:bodyPr>
          <a:lstStyle/>
          <a:p>
            <a:pPr marL="0" indent="0" defTabSz="182880">
              <a:buNone/>
            </a:pPr>
            <a:r>
              <a:rPr lang="en-US" sz="2200" dirty="0"/>
              <a:t>Note that this is not an issue of where the Q-Peak goes, i.e., where the focus is</a:t>
            </a:r>
          </a:p>
          <a:p>
            <a:pPr marL="0" indent="0" defTabSz="182880">
              <a:buNone/>
            </a:pPr>
            <a:r>
              <a:rPr lang="en-US" sz="2200" dirty="0"/>
              <a:t>Russian declarative string YNQs can also be produced with a sentence-level Q-Peak when they are </a:t>
            </a:r>
            <a:r>
              <a:rPr lang="en-US" sz="2200" dirty="0">
                <a:highlight>
                  <a:srgbClr val="78CDE6"/>
                </a:highlight>
              </a:rPr>
              <a:t>explanation-seeking</a:t>
            </a:r>
            <a:r>
              <a:rPr lang="en-US" sz="2200" b="1" dirty="0"/>
              <a:t> </a:t>
            </a:r>
            <a:r>
              <a:rPr lang="en-US" sz="2200" dirty="0"/>
              <a:t>(Esipova &amp; Romero 2023, but the concept itself goes back to </a:t>
            </a:r>
            <a:r>
              <a:rPr lang="en-US" sz="2200" dirty="0" err="1"/>
              <a:t>Bolinger</a:t>
            </a:r>
            <a:r>
              <a:rPr lang="en-US" sz="2200" dirty="0"/>
              <a:t> 1978; </a:t>
            </a:r>
            <a:r>
              <a:rPr lang="en-US" sz="2200" dirty="0">
                <a:solidFill>
                  <a:srgbClr val="92D050"/>
                </a:solidFill>
              </a:rPr>
              <a:t>biased</a:t>
            </a:r>
            <a:r>
              <a:rPr lang="en-US" sz="2200" dirty="0"/>
              <a:t>, but still </a:t>
            </a:r>
            <a:r>
              <a:rPr lang="en-US" sz="2200" dirty="0">
                <a:solidFill>
                  <a:srgbClr val="00B050"/>
                </a:solidFill>
              </a:rPr>
              <a:t>info-seeking</a:t>
            </a:r>
            <a:r>
              <a:rPr lang="en-US" sz="2200" dirty="0"/>
              <a:t>):</a:t>
            </a:r>
          </a:p>
          <a:p>
            <a:pPr marL="0" indent="0" defTabSz="91440">
              <a:buNone/>
            </a:pPr>
            <a:r>
              <a:rPr lang="en-US" sz="2200" dirty="0"/>
              <a:t>(19)		</a:t>
            </a:r>
            <a:r>
              <a:rPr lang="en-US" sz="2200" i="1" dirty="0"/>
              <a:t>Context: </a:t>
            </a:r>
            <a:r>
              <a:rPr lang="en-GB" sz="2200" i="1" dirty="0"/>
              <a:t>We’re having dinner. I stepped away to go to the bathroom and come back to 						a glass of mulled wine next to my plate. I am asking what the explanation for this is: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i="1" dirty="0"/>
              <a:t>						</a:t>
            </a:r>
            <a:r>
              <a:rPr lang="en-GB" sz="2200" dirty="0"/>
              <a:t>Ty																		</a:t>
            </a:r>
            <a:r>
              <a:rPr lang="en-GB" sz="2200" dirty="0" err="1"/>
              <a:t>nalil</a:t>
            </a:r>
            <a:r>
              <a:rPr lang="en-GB" sz="2200" dirty="0"/>
              <a:t>																</a:t>
            </a:r>
            <a:r>
              <a:rPr lang="en-GB" sz="2200" dirty="0" err="1"/>
              <a:t>mne</a:t>
            </a:r>
            <a:r>
              <a:rPr lang="en-GB" sz="2200" dirty="0"/>
              <a:t>						</a:t>
            </a:r>
            <a:r>
              <a:rPr lang="en-GB" sz="2200" dirty="0" err="1"/>
              <a:t>glintvej</a:t>
            </a:r>
            <a:r>
              <a:rPr lang="en-GB" sz="2200" baseline="-25000" dirty="0" err="1"/>
              <a:t>Q</a:t>
            </a:r>
            <a:r>
              <a:rPr lang="en-GB" sz="2200" dirty="0" err="1"/>
              <a:t>na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-L%</a:t>
            </a:r>
            <a:r>
              <a:rPr lang="en-GB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	you.SG/T.NOM		</a:t>
            </a:r>
            <a:r>
              <a:rPr lang="en-GB" sz="2200" dirty="0" err="1"/>
              <a:t>pour.PAST.SG.M</a:t>
            </a:r>
            <a:r>
              <a:rPr lang="en-GB" sz="2200" dirty="0"/>
              <a:t>		me.DAT		mulled-</a:t>
            </a:r>
            <a:r>
              <a:rPr lang="en-GB" sz="2200" dirty="0" err="1"/>
              <a:t>wine.PART</a:t>
            </a:r>
            <a:endParaRPr lang="en-GB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	‘[What is the explanation for this?]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	Did you pour me mulled wine?’</a:t>
            </a:r>
          </a:p>
          <a:p>
            <a:pPr marL="0" indent="0" defTabSz="91440">
              <a:buNone/>
            </a:pPr>
            <a:r>
              <a:rPr lang="en-GB" sz="2200" dirty="0"/>
              <a:t>Yet, a sentence-level Q-Peak still can't be used in </a:t>
            </a:r>
            <a:r>
              <a:rPr lang="en-GB" sz="2200" dirty="0">
                <a:solidFill>
                  <a:srgbClr val="FF1493"/>
                </a:solidFill>
              </a:rPr>
              <a:t>disinterested suggestions</a:t>
            </a:r>
            <a:r>
              <a:rPr lang="en-GB" sz="2200" dirty="0"/>
              <a:t>. In fact, imperatives with a sentence-level Q-Peak sound straight-up odd:</a:t>
            </a:r>
          </a:p>
          <a:p>
            <a:pPr marL="0" indent="0" defTabSz="91440">
              <a:buNone/>
            </a:pPr>
            <a:r>
              <a:rPr lang="en-GB" sz="2200" dirty="0"/>
              <a:t>(20)		*	</a:t>
            </a:r>
            <a:r>
              <a:rPr lang="en-GB" sz="2200" dirty="0" err="1"/>
              <a:t>Nalej</a:t>
            </a:r>
            <a:r>
              <a:rPr lang="en-GB" sz="2200" dirty="0"/>
              <a:t>															</a:t>
            </a:r>
            <a:r>
              <a:rPr lang="en-GB" sz="2200" dirty="0" err="1"/>
              <a:t>sebe</a:t>
            </a:r>
            <a:r>
              <a:rPr lang="en-GB" sz="2200" dirty="0"/>
              <a:t>						</a:t>
            </a:r>
            <a:r>
              <a:rPr lang="en-GB" sz="2200" dirty="0" err="1"/>
              <a:t>glintvej</a:t>
            </a:r>
            <a:r>
              <a:rPr lang="en-GB" sz="2200" baseline="-25000" dirty="0" err="1"/>
              <a:t>Q</a:t>
            </a:r>
            <a:r>
              <a:rPr lang="en-GB" sz="2200" dirty="0" err="1"/>
              <a:t>na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-L%</a:t>
            </a:r>
            <a:r>
              <a:rPr lang="en-GB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pour.IMP.2SG/T		self.DAT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Intended: ‘Pour yourself mulled wine?’</a:t>
            </a:r>
          </a:p>
        </p:txBody>
      </p:sp>
      <p:pic>
        <p:nvPicPr>
          <p:cNvPr id="6" name="pour-expl">
            <a:hlinkClick r:id="" action="ppaction://media"/>
            <a:extLst>
              <a:ext uri="{FF2B5EF4-FFF2-40B4-BE49-F238E27FC236}">
                <a16:creationId xmlns:a16="http://schemas.microsoft.com/office/drawing/2014/main" id="{ADA4B012-E081-0BBE-E44F-41E5BB2F9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04200" y="3022600"/>
            <a:ext cx="406400" cy="406400"/>
          </a:xfrm>
          <a:prstGeom prst="rect">
            <a:avLst/>
          </a:prstGeom>
        </p:spPr>
      </p:pic>
      <p:pic>
        <p:nvPicPr>
          <p:cNvPr id="9" name="mulledwine-imp-q">
            <a:hlinkClick r:id="" action="ppaction://media"/>
            <a:extLst>
              <a:ext uri="{FF2B5EF4-FFF2-40B4-BE49-F238E27FC236}">
                <a16:creationId xmlns:a16="http://schemas.microsoft.com/office/drawing/2014/main" id="{C24C3B1D-56C3-7C66-85CD-003B19A167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1808" y="4761911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4322A6-45F6-46C8-B178-BB2FAF1B2F31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No Q-Peak in disinterested suggestions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3DFBB4-5796-664D-A842-707614D1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No Q-Peak in </a:t>
            </a:r>
            <a:r>
              <a:rPr lang="en-US" sz="2400" i="1" dirty="0"/>
              <a:t>li </a:t>
            </a:r>
            <a:r>
              <a:rPr lang="en-US" sz="2400" dirty="0"/>
              <a:t>YNQs 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DC083D-834E-2727-8097-A80D3A98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9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sound wave&#10;&#10;Description automatically generated">
            <a:extLst>
              <a:ext uri="{FF2B5EF4-FFF2-40B4-BE49-F238E27FC236}">
                <a16:creationId xmlns:a16="http://schemas.microsoft.com/office/drawing/2014/main" id="{F05B4A33-DED5-E6DD-9EB2-10993AEBBB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15" y="4003605"/>
            <a:ext cx="4546741" cy="1828800"/>
          </a:xfrm>
          <a:prstGeom prst="rect">
            <a:avLst/>
          </a:prstGeom>
        </p:spPr>
      </p:pic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8E47B49F-1EEC-122B-85D6-F9891945CA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15" y="2312917"/>
            <a:ext cx="4546741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599" cy="5038045"/>
          </a:xfrm>
        </p:spPr>
        <p:txBody>
          <a:bodyPr>
            <a:normAutofit/>
          </a:bodyPr>
          <a:lstStyle/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Unlike imperative requests, (some) </a:t>
            </a:r>
            <a:r>
              <a:rPr lang="en-US" sz="2200" dirty="0">
                <a:solidFill>
                  <a:srgbClr val="7030A0"/>
                </a:solidFill>
              </a:rPr>
              <a:t>1PL joint action requests </a:t>
            </a:r>
            <a:r>
              <a:rPr lang="en-US" sz="2200" dirty="0"/>
              <a:t>can be used with a sentence-level Q-Peak (indicating a sentence-level focus, which, I imagine, signals an implicit ‘What should we do next?’ parent QUD), but they still don’t have the </a:t>
            </a:r>
            <a:r>
              <a:rPr lang="en-US" sz="2200" dirty="0">
                <a:solidFill>
                  <a:srgbClr val="FF1493"/>
                </a:solidFill>
              </a:rPr>
              <a:t>disinterested suggestion </a:t>
            </a:r>
            <a:r>
              <a:rPr lang="en-US" sz="2200" dirty="0"/>
              <a:t>interpretation, i.e., they are still friendly, but </a:t>
            </a:r>
            <a:r>
              <a:rPr lang="en-US" sz="2200" dirty="0">
                <a:solidFill>
                  <a:srgbClr val="7030A0"/>
                </a:solidFill>
              </a:rPr>
              <a:t>invested joint action requests</a:t>
            </a:r>
            <a:r>
              <a:rPr lang="en-US" sz="2200" dirty="0"/>
              <a:t>:</a:t>
            </a:r>
          </a:p>
          <a:p>
            <a:pPr marL="0" indent="0" defTabSz="91440">
              <a:buNone/>
            </a:pPr>
            <a:r>
              <a:rPr lang="en-US" sz="2200" dirty="0"/>
              <a:t>(21)		</a:t>
            </a:r>
            <a:r>
              <a:rPr lang="en-US" sz="2200" dirty="0" err="1"/>
              <a:t>Poexali</a:t>
            </a:r>
            <a:r>
              <a:rPr lang="en-US" sz="2200" dirty="0"/>
              <a:t>							</a:t>
            </a:r>
            <a:r>
              <a:rPr lang="en-US" sz="2200" dirty="0" err="1"/>
              <a:t>na</a:t>
            </a:r>
            <a:r>
              <a:rPr lang="en-US" sz="2200" dirty="0"/>
              <a:t>		</a:t>
            </a:r>
            <a:r>
              <a:rPr lang="en-US" sz="2200" dirty="0" err="1"/>
              <a:t>stan</a:t>
            </a:r>
            <a:r>
              <a:rPr lang="en-US" sz="2200" baseline="-25000" dirty="0" err="1"/>
              <a:t>Q</a:t>
            </a:r>
            <a:r>
              <a:rPr lang="en-US" sz="2200" dirty="0" err="1"/>
              <a:t>ciju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go.PAST.PL		on		</a:t>
            </a:r>
            <a:r>
              <a:rPr lang="en-US" sz="2200" dirty="0" err="1"/>
              <a:t>station.ACC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‘Let’s go to the station[, shall we?]’</a:t>
            </a:r>
          </a:p>
          <a:p>
            <a:pPr marL="0" indent="0" defTabSz="91440">
              <a:buNone/>
            </a:pPr>
            <a:r>
              <a:rPr lang="en-US" sz="2200" dirty="0"/>
              <a:t>(22)		</a:t>
            </a:r>
            <a:r>
              <a:rPr lang="en-US" sz="2200" dirty="0" err="1"/>
              <a:t>Pojd</a:t>
            </a:r>
            <a:r>
              <a:rPr lang="ru-RU" sz="2200" dirty="0"/>
              <a:t>ё</a:t>
            </a:r>
            <a:r>
              <a:rPr lang="en-US" sz="2200" dirty="0"/>
              <a:t>m						</a:t>
            </a:r>
            <a:r>
              <a:rPr lang="en-US" sz="2200" dirty="0" err="1"/>
              <a:t>domoj</a:t>
            </a:r>
            <a:r>
              <a:rPr lang="en-US" sz="2200" baseline="-25000" dirty="0" err="1"/>
              <a:t>Q</a:t>
            </a:r>
            <a:r>
              <a:rPr lang="en-US" sz="2200" baseline="-25000" dirty="0"/>
              <a:t> L-L%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go.FUT.1PL		home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GB" sz="2200" dirty="0"/>
              <a:t>‘Let’s go home[, shall we?]’ (MURCO)</a:t>
            </a:r>
            <a:endParaRPr lang="en-US" sz="2200" dirty="0"/>
          </a:p>
        </p:txBody>
      </p:sp>
      <p:pic>
        <p:nvPicPr>
          <p:cNvPr id="8" name="home-fut1pl-q">
            <a:hlinkClick r:id="" action="ppaction://media"/>
            <a:extLst>
              <a:ext uri="{FF2B5EF4-FFF2-40B4-BE49-F238E27FC236}">
                <a16:creationId xmlns:a16="http://schemas.microsoft.com/office/drawing/2014/main" id="{408B932A-5D05-823C-5FFB-B63B15610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85559" y="3530703"/>
            <a:ext cx="390161" cy="406400"/>
          </a:xfrm>
          <a:prstGeom prst="rect">
            <a:avLst/>
          </a:prstGeom>
        </p:spPr>
      </p:pic>
      <p:pic>
        <p:nvPicPr>
          <p:cNvPr id="9" name="station-past1pl-q">
            <a:hlinkClick r:id="" action="ppaction://media"/>
            <a:extLst>
              <a:ext uri="{FF2B5EF4-FFF2-40B4-BE49-F238E27FC236}">
                <a16:creationId xmlns:a16="http://schemas.microsoft.com/office/drawing/2014/main" id="{0197149E-FF69-B32A-1F25-234ADAD801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2087" y="2466703"/>
            <a:ext cx="390161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00D09A-5550-4FCC-0C10-246B155F4F18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1PL joint action requests with sentence-final focus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343FA9-392A-77CE-7DC3-D6287CD1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graph&#10;&#10;Description automatically generated">
            <a:extLst>
              <a:ext uri="{FF2B5EF4-FFF2-40B4-BE49-F238E27FC236}">
                <a16:creationId xmlns:a16="http://schemas.microsoft.com/office/drawing/2014/main" id="{781894C5-B998-3FEC-9805-32B01816E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26" y="3880139"/>
            <a:ext cx="5152974" cy="1554480"/>
          </a:xfrm>
          <a:prstGeom prst="rect">
            <a:avLst/>
          </a:prstGeom>
        </p:spPr>
      </p:pic>
      <p:pic>
        <p:nvPicPr>
          <p:cNvPr id="5" name="Picture 4" descr="A graph of a waveform&#10;&#10;Description automatically generated with medium confidence">
            <a:extLst>
              <a:ext uri="{FF2B5EF4-FFF2-40B4-BE49-F238E27FC236}">
                <a16:creationId xmlns:a16="http://schemas.microsoft.com/office/drawing/2014/main" id="{FF910C51-B35A-3E77-446B-1768196EAB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73" y="1772285"/>
            <a:ext cx="3864730" cy="15544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65" y="1138918"/>
            <a:ext cx="10559933" cy="5038045"/>
          </a:xfrm>
        </p:spPr>
        <p:txBody>
          <a:bodyPr>
            <a:normAutofit lnSpcReduction="10000"/>
          </a:bodyPr>
          <a:lstStyle/>
          <a:p>
            <a:pPr marL="0" indent="0" defTabSz="182880">
              <a:buNone/>
            </a:pPr>
            <a:r>
              <a:rPr lang="de-DE" sz="2200" dirty="0"/>
              <a:t>OK </a:t>
            </a:r>
            <a:r>
              <a:rPr lang="de-DE" sz="2200" dirty="0" err="1"/>
              <a:t>then</a:t>
            </a:r>
            <a:r>
              <a:rPr lang="de-DE" sz="2200" dirty="0"/>
              <a:t>, but </a:t>
            </a:r>
            <a:r>
              <a:rPr lang="de-DE" sz="2200" dirty="0" err="1"/>
              <a:t>how</a:t>
            </a:r>
            <a:r>
              <a:rPr lang="de-DE" sz="2200" dirty="0"/>
              <a:t> do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make</a:t>
            </a:r>
            <a:r>
              <a:rPr lang="de-DE" sz="2200" dirty="0"/>
              <a:t> </a:t>
            </a:r>
            <a:r>
              <a:rPr lang="en-US" sz="2200" dirty="0">
                <a:solidFill>
                  <a:srgbClr val="FF1493"/>
                </a:solidFill>
              </a:rPr>
              <a:t>disinterested suggestions </a:t>
            </a:r>
            <a:r>
              <a:rPr lang="en-US" sz="2200" dirty="0"/>
              <a:t>in Russian?</a:t>
            </a:r>
          </a:p>
          <a:p>
            <a:pPr marL="0" indent="0" defTabSz="182880">
              <a:buNone/>
            </a:pPr>
            <a:r>
              <a:rPr lang="en-US" sz="2200" dirty="0"/>
              <a:t>Russian does have English-style rising declaratives, although they are ostensibly much less frequent and might have a more limited range of uses:</a:t>
            </a:r>
          </a:p>
          <a:p>
            <a:pPr marL="0" indent="0" defTabSz="91440">
              <a:buNone/>
            </a:pPr>
            <a:r>
              <a:rPr lang="en-US" sz="2200" dirty="0"/>
              <a:t>(23)		Ty																		</a:t>
            </a:r>
            <a:r>
              <a:rPr lang="en-US" sz="2200" dirty="0" err="1"/>
              <a:t>nalil</a:t>
            </a:r>
            <a:r>
              <a:rPr lang="en-US" sz="2200" dirty="0"/>
              <a:t>																	</a:t>
            </a:r>
            <a:r>
              <a:rPr lang="en-US" sz="2200" dirty="0" err="1"/>
              <a:t>mne</a:t>
            </a:r>
            <a:r>
              <a:rPr lang="en-US" sz="2200" dirty="0"/>
              <a:t>						</a:t>
            </a:r>
            <a:r>
              <a:rPr lang="en-US" sz="2200" dirty="0" err="1"/>
              <a:t>glintvej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</a:t>
            </a:r>
            <a:r>
              <a:rPr lang="en-US" sz="2200" dirty="0" err="1"/>
              <a:t>na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-H%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you.SG/T.NOM		</a:t>
            </a:r>
            <a:r>
              <a:rPr lang="en-US" sz="2200" dirty="0" err="1"/>
              <a:t>pour.PAST.SG.M</a:t>
            </a:r>
            <a:r>
              <a:rPr lang="en-US" sz="2200" dirty="0"/>
              <a:t>		me.DAT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‘You poured me mulled wine?’</a:t>
            </a:r>
          </a:p>
          <a:p>
            <a:pPr marL="0" indent="0" defTabSz="182880">
              <a:buNone/>
            </a:pPr>
            <a:r>
              <a:rPr lang="en-GB" sz="2200" dirty="0"/>
              <a:t>(24)	</a:t>
            </a:r>
            <a:r>
              <a:rPr lang="en-GB" sz="2200" dirty="0" err="1"/>
              <a:t>Vy</a:t>
            </a:r>
            <a:r>
              <a:rPr lang="en-GB" sz="2200" dirty="0"/>
              <a:t>		Ivan	</a:t>
            </a:r>
            <a:r>
              <a:rPr lang="en-GB" sz="2200" dirty="0" err="1"/>
              <a:t>Ivanych</a:t>
            </a:r>
            <a:r>
              <a:rPr lang="en-GB" sz="2200" dirty="0"/>
              <a:t>		</a:t>
            </a:r>
            <a:r>
              <a:rPr lang="en-GB" sz="2200" dirty="0" err="1"/>
              <a:t>Kirpičnikov</a:t>
            </a:r>
            <a:r>
              <a:rPr lang="en-GB" sz="2200" dirty="0"/>
              <a:t>?	</a:t>
            </a:r>
            <a:r>
              <a:rPr lang="en-GB" sz="2200" dirty="0" err="1"/>
              <a:t>Direktor</a:t>
            </a:r>
            <a:r>
              <a:rPr lang="en-GB" sz="2200" dirty="0"/>
              <a:t>	</a:t>
            </a:r>
            <a:r>
              <a:rPr lang="en-GB" sz="2200" dirty="0" err="1"/>
              <a:t>filarmonii</a:t>
            </a:r>
            <a:r>
              <a:rPr lang="en-GB" sz="2200" dirty="0"/>
              <a:t>?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/>
              <a:t>			you	Ivan	</a:t>
            </a:r>
            <a:r>
              <a:rPr lang="en-GB" sz="2200" dirty="0" err="1"/>
              <a:t>Ivanych</a:t>
            </a:r>
            <a:r>
              <a:rPr lang="en-GB" sz="2200" dirty="0"/>
              <a:t>		</a:t>
            </a:r>
            <a:r>
              <a:rPr lang="en-GB" sz="2200" dirty="0" err="1"/>
              <a:t>Kirpichnikov</a:t>
            </a:r>
            <a:r>
              <a:rPr lang="en-GB" sz="2200" dirty="0"/>
              <a:t>	director		</a:t>
            </a:r>
            <a:r>
              <a:rPr lang="en-GB" sz="2200" dirty="0" err="1"/>
              <a:t>philharmonic.GEN</a:t>
            </a:r>
            <a:endParaRPr lang="en-GB" sz="2200" dirty="0"/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/>
              <a:t>			‘You’re Ivan </a:t>
            </a:r>
            <a:r>
              <a:rPr lang="en-GB" sz="2200" dirty="0" err="1"/>
              <a:t>Ivanych</a:t>
            </a:r>
            <a:r>
              <a:rPr lang="en-GB" sz="2200" dirty="0"/>
              <a:t> </a:t>
            </a:r>
            <a:r>
              <a:rPr lang="en-GB" sz="2200" dirty="0" err="1"/>
              <a:t>Kirpichnikov</a:t>
            </a:r>
            <a:r>
              <a:rPr lang="en-GB" sz="2200" dirty="0"/>
              <a:t>? The director of the philharmonic?’ (MURCO)</a:t>
            </a:r>
          </a:p>
          <a:p>
            <a:pPr marL="0" indent="0" defTabSz="182880">
              <a:buNone/>
            </a:pPr>
            <a:r>
              <a:rPr lang="en-GB" sz="2200" dirty="0"/>
              <a:t>There is some overlap in uses between Q-Peak-marked 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/>
              <a:t>explanation-seeking YNQs like (</a:t>
            </a:r>
            <a:r>
              <a:rPr lang="en-US" sz="2200" dirty="0"/>
              <a:t>19</a:t>
            </a:r>
            <a:r>
              <a:rPr lang="en-GB" sz="2200" dirty="0"/>
              <a:t>) and rising 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/>
              <a:t>declaratives like (23), but there are also some 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/>
              <a:t>differences—e.g., only the latter can be used as an 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>
                <a:solidFill>
                  <a:srgbClr val="92D050"/>
                </a:solidFill>
              </a:rPr>
              <a:t>echo question </a:t>
            </a:r>
            <a:r>
              <a:rPr lang="en-GB" sz="2200" dirty="0"/>
              <a:t>in response to ‘I poured you mulled wine’ 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/>
              <a:t>(same for the English translations ‘Did you pour me 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/>
              <a:t>mulled wine?’ vs. ‘You poured me mulled wine?’)</a:t>
            </a:r>
            <a:endParaRPr lang="en-US" sz="2200" dirty="0"/>
          </a:p>
        </p:txBody>
      </p:sp>
      <p:pic>
        <p:nvPicPr>
          <p:cNvPr id="6" name="pour-rise">
            <a:hlinkClick r:id="" action="ppaction://media"/>
            <a:extLst>
              <a:ext uri="{FF2B5EF4-FFF2-40B4-BE49-F238E27FC236}">
                <a16:creationId xmlns:a16="http://schemas.microsoft.com/office/drawing/2014/main" id="{95728177-1FDB-A172-711E-02F210883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94509" y="1899928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4243088-CF48-79FB-3757-BB92026F5101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Rising contour in suggestions?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C628CB-4E19-2B34-4B75-D8C3C71C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21</a:t>
            </a:fld>
            <a:endParaRPr lang="en-US"/>
          </a:p>
        </p:txBody>
      </p:sp>
      <p:pic>
        <p:nvPicPr>
          <p:cNvPr id="7" name="kirpichnikov-rise-rus">
            <a:hlinkClick r:id="" action="ppaction://media"/>
            <a:extLst>
              <a:ext uri="{FF2B5EF4-FFF2-40B4-BE49-F238E27FC236}">
                <a16:creationId xmlns:a16="http://schemas.microsoft.com/office/drawing/2014/main" id="{11F17DCD-43E6-3EB6-F9AC-0DE282E8E3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89068" y="30483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a sound wave&#10;&#10;Description automatically generated with medium confidence">
            <a:extLst>
              <a:ext uri="{FF2B5EF4-FFF2-40B4-BE49-F238E27FC236}">
                <a16:creationId xmlns:a16="http://schemas.microsoft.com/office/drawing/2014/main" id="{F0AF964C-79D7-2DC4-1798-DB865D8BE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47" y="4756896"/>
            <a:ext cx="5001415" cy="2011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200" dirty="0"/>
              <a:t>Can we use this rising contour in </a:t>
            </a:r>
            <a:r>
              <a:rPr lang="en-US" sz="2200" dirty="0">
                <a:solidFill>
                  <a:srgbClr val="FF1493"/>
                </a:solidFill>
              </a:rPr>
              <a:t>disinterested suggestions</a:t>
            </a:r>
            <a:r>
              <a:rPr lang="en-US" sz="2200" dirty="0"/>
              <a:t>, e.g., with imperatives?</a:t>
            </a:r>
          </a:p>
          <a:p>
            <a:pPr marL="0" indent="0" defTabSz="182880">
              <a:buNone/>
            </a:pPr>
            <a:r>
              <a:rPr lang="en-US" sz="2200" dirty="0"/>
              <a:t>🤷‍♀️</a:t>
            </a:r>
          </a:p>
          <a:p>
            <a:pPr marL="0" indent="0" defTabSz="182880">
              <a:buNone/>
            </a:pPr>
            <a:r>
              <a:rPr lang="en-US" sz="2200" dirty="0"/>
              <a:t>I can somewhat accept them in some contexts, but it might be an influence from English; I haven’t found any </a:t>
            </a:r>
            <a:r>
              <a:rPr lang="en-US" sz="2200" dirty="0" err="1"/>
              <a:t>exx</a:t>
            </a:r>
            <a:r>
              <a:rPr lang="en-US" sz="2200" dirty="0"/>
              <a:t> like this in the MURCO corpus yet (but such </a:t>
            </a:r>
            <a:r>
              <a:rPr lang="en-US" sz="2200" dirty="0">
                <a:solidFill>
                  <a:srgbClr val="FF1493"/>
                </a:solidFill>
              </a:rPr>
              <a:t>disinterested suggestions</a:t>
            </a:r>
            <a:r>
              <a:rPr lang="en-US" sz="2200" dirty="0"/>
              <a:t> seem in general uncommon, unlike </a:t>
            </a:r>
            <a:r>
              <a:rPr lang="en-US" sz="2200" dirty="0">
                <a:solidFill>
                  <a:srgbClr val="7030A0"/>
                </a:solidFill>
              </a:rPr>
              <a:t>friendly, but invested requests</a:t>
            </a:r>
            <a:r>
              <a:rPr lang="en-US" sz="2200" dirty="0"/>
              <a:t>)</a:t>
            </a:r>
          </a:p>
          <a:p>
            <a:pPr marL="0" indent="0" defTabSz="91440">
              <a:buNone/>
            </a:pPr>
            <a:r>
              <a:rPr lang="en-US" sz="2200" dirty="0"/>
              <a:t>(25)		A:		‘What should I do while I’m waiting for you?’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B:		Da														</a:t>
            </a:r>
            <a:r>
              <a:rPr lang="en-US" sz="2200" dirty="0" err="1"/>
              <a:t>mne</a:t>
            </a:r>
            <a:r>
              <a:rPr lang="en-US" sz="2200" dirty="0"/>
              <a:t>						bez								</a:t>
            </a:r>
            <a:r>
              <a:rPr lang="en-US" sz="2200" dirty="0" err="1"/>
              <a:t>raznicy</a:t>
            </a:r>
            <a:r>
              <a:rPr lang="en-US" sz="2200" dirty="0"/>
              <a:t>.						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PRT-AVDERS		me.DAT		without			</a:t>
            </a:r>
            <a:r>
              <a:rPr lang="en-US" sz="2200" dirty="0" err="1"/>
              <a:t>difference.GEN</a:t>
            </a:r>
            <a:r>
              <a:rPr lang="en-US" sz="2200" dirty="0"/>
              <a:t>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??	</a:t>
            </a:r>
            <a:r>
              <a:rPr lang="en-US" sz="2200" dirty="0" err="1"/>
              <a:t>Nalej</a:t>
            </a:r>
            <a:r>
              <a:rPr lang="en-US" sz="2200" dirty="0"/>
              <a:t>															</a:t>
            </a:r>
            <a:r>
              <a:rPr lang="en-US" sz="2200" dirty="0" err="1"/>
              <a:t>sebe</a:t>
            </a:r>
            <a:r>
              <a:rPr lang="en-US" sz="2200" dirty="0"/>
              <a:t>							</a:t>
            </a:r>
            <a:r>
              <a:rPr lang="en-US" sz="2200" dirty="0" err="1"/>
              <a:t>glintvej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</a:t>
            </a:r>
            <a:r>
              <a:rPr lang="en-US" sz="2200" dirty="0" err="1"/>
              <a:t>na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-H%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			pour.IMP.2SG/T		self.DAT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Intended: ‘I don’t care. Pour yourself mulled wine?’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FDEEF5-7926-ED77-7E00-51934922739E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Rising contour in suggestions?</a:t>
            </a:r>
          </a:p>
        </p:txBody>
      </p:sp>
      <p:pic>
        <p:nvPicPr>
          <p:cNvPr id="11" name="mulledwine-imp-rise">
            <a:hlinkClick r:id="" action="ppaction://media"/>
            <a:extLst>
              <a:ext uri="{FF2B5EF4-FFF2-40B4-BE49-F238E27FC236}">
                <a16:creationId xmlns:a16="http://schemas.microsoft.com/office/drawing/2014/main" id="{DF7276C3-B573-AB33-D432-919A39C1F7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71728" y="3948545"/>
            <a:ext cx="406400" cy="406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E183B0-D41D-E651-42EB-1438110C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1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B7F11441-467D-47C2-1986-AFD323205D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26" y="2790676"/>
            <a:ext cx="5456090" cy="1645920"/>
          </a:xfrm>
          <a:prstGeom prst="rect">
            <a:avLst/>
          </a:prstGeom>
        </p:spPr>
      </p:pic>
      <p:pic>
        <p:nvPicPr>
          <p:cNvPr id="12" name="Picture 11" descr="A close-up of a sound wave&#10;&#10;Description automatically generated">
            <a:extLst>
              <a:ext uri="{FF2B5EF4-FFF2-40B4-BE49-F238E27FC236}">
                <a16:creationId xmlns:a16="http://schemas.microsoft.com/office/drawing/2014/main" id="{D894522B-5EDD-7A6F-1738-48D0023944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32" y="1275835"/>
            <a:ext cx="4092068" cy="16459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20000"/>
          </a:bodyPr>
          <a:lstStyle/>
          <a:p>
            <a:pPr marL="0" indent="0" defTabSz="182880">
              <a:buNone/>
            </a:pPr>
            <a:r>
              <a:rPr lang="en-US" sz="2200" dirty="0"/>
              <a:t>A more natural way to produce </a:t>
            </a:r>
            <a:r>
              <a:rPr lang="en-US" sz="2200" dirty="0">
                <a:solidFill>
                  <a:srgbClr val="FF1493"/>
                </a:solidFill>
              </a:rPr>
              <a:t>disinterested suggestions </a:t>
            </a:r>
            <a:r>
              <a:rPr lang="en-US" sz="2200" dirty="0"/>
              <a:t>is with a </a:t>
            </a:r>
            <a:r>
              <a:rPr lang="en-US" sz="2200" dirty="0">
                <a:highlight>
                  <a:srgbClr val="78CDE6"/>
                </a:highlight>
              </a:rPr>
              <a:t>mid-plateau contour</a:t>
            </a:r>
            <a:r>
              <a:rPr lang="en-US" sz="2200" dirty="0"/>
              <a:t>:</a:t>
            </a:r>
          </a:p>
          <a:p>
            <a:pPr marL="0" indent="0" defTabSz="91440">
              <a:buNone/>
            </a:pPr>
            <a:r>
              <a:rPr lang="en-US" sz="2200" dirty="0"/>
              <a:t>(26)		A:		‘What should I do while I’m waiting for you?’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B:		Da													</a:t>
            </a:r>
            <a:r>
              <a:rPr lang="en-US" sz="2200" dirty="0" err="1"/>
              <a:t>mne</a:t>
            </a:r>
            <a:r>
              <a:rPr lang="en-US" sz="2200" dirty="0"/>
              <a:t>					bez								</a:t>
            </a:r>
            <a:r>
              <a:rPr lang="en-US" sz="2200" dirty="0" err="1"/>
              <a:t>raznicy</a:t>
            </a:r>
            <a:r>
              <a:rPr lang="en-US" sz="2200" dirty="0"/>
              <a:t>.						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PRT-AVDERS		me.DAT		without			</a:t>
            </a:r>
            <a:r>
              <a:rPr lang="en-US" sz="2200" dirty="0" err="1"/>
              <a:t>difference.GEN</a:t>
            </a:r>
            <a:r>
              <a:rPr lang="en-US" sz="2200" dirty="0"/>
              <a:t> 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</a:t>
            </a:r>
            <a:r>
              <a:rPr lang="en-US" sz="2200" dirty="0" err="1"/>
              <a:t>Nalej</a:t>
            </a:r>
            <a:r>
              <a:rPr lang="en-US" sz="2200" dirty="0"/>
              <a:t>															</a:t>
            </a:r>
            <a:r>
              <a:rPr lang="en-US" sz="2200" dirty="0" err="1"/>
              <a:t>sebe</a:t>
            </a:r>
            <a:r>
              <a:rPr lang="en-US" sz="2200" dirty="0"/>
              <a:t>						</a:t>
            </a:r>
            <a:r>
              <a:rPr lang="en-US" sz="2200" dirty="0" err="1"/>
              <a:t>glintvej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</a:t>
            </a:r>
            <a:r>
              <a:rPr lang="en-US" sz="2200" dirty="0" err="1"/>
              <a:t>na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-L%</a:t>
            </a:r>
            <a:r>
              <a:rPr lang="en-US" sz="2200" dirty="0"/>
              <a:t>...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pour.IMP.2SG/T		self.DAT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‘I don’t know… Pour yourself mulled wine...’</a:t>
            </a:r>
          </a:p>
          <a:p>
            <a:pPr marL="0" indent="0" defTabSz="91440">
              <a:buNone/>
            </a:pPr>
            <a:r>
              <a:rPr lang="en-US" sz="2200" dirty="0"/>
              <a:t>(27)		Nu			ty																tam				</a:t>
            </a:r>
            <a:r>
              <a:rPr lang="en-US" sz="2200" dirty="0" err="1"/>
              <a:t>svari</a:t>
            </a:r>
            <a:r>
              <a:rPr lang="de-DE" sz="2200" baseline="-25000" dirty="0"/>
              <a:t>L</a:t>
            </a:r>
            <a:r>
              <a:rPr lang="en-US" sz="2200" baseline="-25000" dirty="0"/>
              <a:t>+H*</a:t>
            </a:r>
            <a:r>
              <a:rPr lang="en-US" sz="2200" dirty="0"/>
              <a:t>					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well		you.SG/T.NOM	there		boil.IMP.2SG/T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kakuju</a:t>
            </a:r>
            <a:r>
              <a:rPr lang="en-US" sz="2200" dirty="0"/>
              <a:t>-nit’	</a:t>
            </a:r>
            <a:r>
              <a:rPr lang="en-US" sz="2200" dirty="0" err="1"/>
              <a:t>ka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</a:t>
            </a:r>
            <a:r>
              <a:rPr lang="en-US" sz="2200" dirty="0" err="1"/>
              <a:t>šu</a:t>
            </a:r>
            <a:r>
              <a:rPr lang="en-US" sz="2200" dirty="0"/>
              <a:t>,									</a:t>
            </a:r>
            <a:r>
              <a:rPr lang="en-US" sz="2200" dirty="0" err="1"/>
              <a:t>čto</a:t>
            </a:r>
            <a:r>
              <a:rPr lang="en-US" sz="2200" dirty="0"/>
              <a:t>					li,		</a:t>
            </a:r>
            <a:r>
              <a:rPr lang="en-US" sz="2200" dirty="0" err="1"/>
              <a:t>sebe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-L%</a:t>
            </a:r>
            <a:r>
              <a:rPr lang="en-US" sz="2200" dirty="0"/>
              <a:t>...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some.ACC</a:t>
            </a:r>
            <a:r>
              <a:rPr lang="en-US" sz="2200" dirty="0"/>
              <a:t> 	</a:t>
            </a:r>
            <a:r>
              <a:rPr lang="en-US" sz="2200" dirty="0" err="1"/>
              <a:t>porridge.ACC</a:t>
            </a:r>
            <a:r>
              <a:rPr lang="en-US" sz="2200" dirty="0"/>
              <a:t>		WHAT	LI		self.DAT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‘Well, make yourself some porridge or something...’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(MURCO)</a:t>
            </a:r>
          </a:p>
          <a:p>
            <a:pPr marL="0" indent="0" defTabSz="91440">
              <a:buNone/>
            </a:pPr>
            <a:r>
              <a:rPr lang="en-US" sz="2200" dirty="0"/>
              <a:t>Notes: </a:t>
            </a:r>
          </a:p>
          <a:p>
            <a:pPr defTabSz="91440"/>
            <a:r>
              <a:rPr lang="en-US" sz="2200" dirty="0"/>
              <a:t>Mid-plateaus often signal lack of speaker interest/involvement—cf. plateaus in “disinterested lists” (Beckman &amp; Ayers 1997 for English; also possible in Russian), downstepped plateaus in imperatives in English (Jeong &amp; </a:t>
            </a:r>
            <a:r>
              <a:rPr lang="en-US" sz="2200" dirty="0" err="1"/>
              <a:t>Condoravdi</a:t>
            </a:r>
            <a:r>
              <a:rPr lang="en-US" sz="2200" dirty="0"/>
              <a:t> 2017)</a:t>
            </a:r>
          </a:p>
          <a:p>
            <a:pPr defTabSz="91440"/>
            <a:r>
              <a:rPr lang="en-US" sz="2200" dirty="0"/>
              <a:t>These disinterested suggestions are presumably a special case of lists; note that, unlike English, Russian doesn’t use rising boundary contours in lists</a:t>
            </a:r>
            <a:endParaRPr lang="en-US" sz="1800" dirty="0"/>
          </a:p>
        </p:txBody>
      </p:sp>
      <p:pic>
        <p:nvPicPr>
          <p:cNvPr id="6" name="porridge-imp-plateau">
            <a:hlinkClick r:id="" action="ppaction://media"/>
            <a:extLst>
              <a:ext uri="{FF2B5EF4-FFF2-40B4-BE49-F238E27FC236}">
                <a16:creationId xmlns:a16="http://schemas.microsoft.com/office/drawing/2014/main" id="{64794E60-F109-A4D1-D569-50E5D030D0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57342" y="3350532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1E3E3F8-7A8A-5CB6-27B3-F78A350C73BC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Plateau contour in suggestions</a:t>
            </a:r>
            <a:endParaRPr lang="en-US" sz="3600" dirty="0"/>
          </a:p>
        </p:txBody>
      </p:sp>
      <p:pic>
        <p:nvPicPr>
          <p:cNvPr id="13" name="mulledwine-imp-plateau">
            <a:hlinkClick r:id="" action="ppaction://media"/>
            <a:extLst>
              <a:ext uri="{FF2B5EF4-FFF2-40B4-BE49-F238E27FC236}">
                <a16:creationId xmlns:a16="http://schemas.microsoft.com/office/drawing/2014/main" id="{6F96BDC0-3B91-E97F-79CC-25E827EA66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63742" y="2143125"/>
            <a:ext cx="406400" cy="406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D029BA-FCF3-3512-40BD-CFB1AAB8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b="1" dirty="0"/>
              <a:t>No Q-Peak in </a:t>
            </a:r>
            <a:r>
              <a:rPr lang="en-US" sz="2400" b="1" i="1" dirty="0"/>
              <a:t>li </a:t>
            </a:r>
            <a:r>
              <a:rPr lang="en-US" sz="2400" b="1" dirty="0"/>
              <a:t>YNQs 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BD9EE8-871F-D08E-99FA-A8B86625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22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12C02-9FFD-0349-A700-E929A91E5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aph of a sound wave&#10;&#10;Description automatically generated">
            <a:extLst>
              <a:ext uri="{FF2B5EF4-FFF2-40B4-BE49-F238E27FC236}">
                <a16:creationId xmlns:a16="http://schemas.microsoft.com/office/drawing/2014/main" id="{76C0A2C7-CA3A-7F9E-AB4E-4C680FDADD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54" y="4892675"/>
            <a:ext cx="4546742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71097-48C9-9CDF-FA96-233E1ACF7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Declarative string YNQs vs. </a:t>
            </a:r>
            <a:r>
              <a:rPr lang="en-US" sz="3600" i="1" dirty="0"/>
              <a:t>li </a:t>
            </a:r>
            <a:r>
              <a:rPr lang="en-US" sz="3600" dirty="0"/>
              <a:t>YNQs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833AB-02DD-1024-087F-7509B27D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defTabSz="91440"/>
            <a:r>
              <a:rPr lang="en-US" sz="2200" dirty="0"/>
              <a:t>Russian also has </a:t>
            </a:r>
            <a:r>
              <a:rPr lang="en-US" sz="2200" i="1" dirty="0">
                <a:solidFill>
                  <a:srgbClr val="00B050"/>
                </a:solidFill>
              </a:rPr>
              <a:t>li </a:t>
            </a:r>
            <a:r>
              <a:rPr lang="en-US" sz="2200" dirty="0">
                <a:solidFill>
                  <a:srgbClr val="00B050"/>
                </a:solidFill>
              </a:rPr>
              <a:t>YNQs </a:t>
            </a:r>
            <a:r>
              <a:rPr lang="en-US" sz="2200" dirty="0"/>
              <a:t>(can also be info-seeking and unbiased):</a:t>
            </a:r>
          </a:p>
          <a:p>
            <a:pPr lvl="1" defTabSz="91440"/>
            <a:r>
              <a:rPr lang="en-US" sz="2200" dirty="0"/>
              <a:t>Semantically focused constituent (or its part) is fronted</a:t>
            </a:r>
          </a:p>
          <a:p>
            <a:pPr lvl="1" defTabSz="91440"/>
            <a:r>
              <a:rPr lang="en-US" sz="2200" dirty="0"/>
              <a:t>The </a:t>
            </a:r>
            <a:r>
              <a:rPr lang="en-US" sz="2200" i="1" dirty="0"/>
              <a:t>li </a:t>
            </a:r>
            <a:r>
              <a:rPr lang="en-US" sz="2200" dirty="0"/>
              <a:t>particle is cliticized onto it</a:t>
            </a:r>
          </a:p>
          <a:p>
            <a:pPr lvl="1" defTabSz="91440"/>
            <a:r>
              <a:rPr lang="en-US" sz="2200" dirty="0"/>
              <a:t>The fronted constituent bears </a:t>
            </a:r>
            <a:r>
              <a:rPr lang="en-US" sz="2200" dirty="0">
                <a:highlight>
                  <a:srgbClr val="78CDE6"/>
                </a:highlight>
              </a:rPr>
              <a:t>assertion-like focus marking and can’t bear the Q-Peak</a:t>
            </a:r>
            <a:endParaRPr lang="ru-RU" sz="2200" dirty="0">
              <a:highlight>
                <a:srgbClr val="78CDE6"/>
              </a:highlight>
            </a:endParaRPr>
          </a:p>
          <a:p>
            <a:pPr marL="0" indent="0" defTabSz="91440">
              <a:buNone/>
            </a:pPr>
            <a:r>
              <a:rPr lang="en-GB" sz="2200" dirty="0"/>
              <a:t>(28)		</a:t>
            </a:r>
            <a:r>
              <a:rPr lang="en-GB" sz="2200" i="1" dirty="0"/>
              <a:t>Context: You were supposed to pour me mulled wine. I am asking if you did.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GB" sz="2200" dirty="0"/>
              <a:t>						a.		</a:t>
            </a:r>
            <a:r>
              <a:rPr lang="en-US" sz="2200" dirty="0"/>
              <a:t>Ty																		</a:t>
            </a:r>
            <a:r>
              <a:rPr lang="en-US" sz="2200" dirty="0" err="1"/>
              <a:t>nalil</a:t>
            </a:r>
            <a:r>
              <a:rPr lang="en-US" sz="2200" baseline="-25000" dirty="0" err="1"/>
              <a:t>Q</a:t>
            </a:r>
            <a:r>
              <a:rPr lang="en-US" sz="2200" dirty="0"/>
              <a:t>																</a:t>
            </a:r>
            <a:r>
              <a:rPr lang="en-US" sz="2200" dirty="0" err="1"/>
              <a:t>mne</a:t>
            </a:r>
            <a:r>
              <a:rPr lang="en-US" sz="2200" dirty="0"/>
              <a:t>						</a:t>
            </a:r>
            <a:r>
              <a:rPr lang="en-US" sz="2200" dirty="0" err="1"/>
              <a:t>glintvejna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200" i="1" dirty="0"/>
              <a:t>										</a:t>
            </a:r>
            <a:r>
              <a:rPr lang="en-US" sz="2200" dirty="0"/>
              <a:t>you.SG/T.NOM		</a:t>
            </a:r>
            <a:r>
              <a:rPr lang="en-US" sz="2200" dirty="0" err="1"/>
              <a:t>pour.PAST.SG.M</a:t>
            </a:r>
            <a:r>
              <a:rPr lang="en-US" sz="2200" dirty="0"/>
              <a:t>		me.DAT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200" i="1" dirty="0"/>
              <a:t>										</a:t>
            </a:r>
            <a:r>
              <a:rPr lang="en-US" sz="2200" dirty="0"/>
              <a:t>‘Did you pour me mulled wine?’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200" dirty="0"/>
              <a:t>						b.		</a:t>
            </a:r>
            <a:r>
              <a:rPr lang="en-US" sz="2200" dirty="0" err="1"/>
              <a:t>Nalil</a:t>
            </a:r>
            <a:r>
              <a:rPr lang="en-US" sz="2200" baseline="-25000" dirty="0" err="1"/>
              <a:t>L+H</a:t>
            </a:r>
            <a:r>
              <a:rPr lang="en-US" sz="2200" baseline="-25000" dirty="0"/>
              <a:t>*				</a:t>
            </a:r>
            <a:r>
              <a:rPr lang="en-US" sz="2200" dirty="0"/>
              <a:t>									li							ty																		</a:t>
            </a:r>
            <a:r>
              <a:rPr lang="en-US" sz="2200" dirty="0" err="1"/>
              <a:t>mne</a:t>
            </a:r>
            <a:r>
              <a:rPr lang="en-US" sz="2200" dirty="0"/>
              <a:t>						</a:t>
            </a:r>
            <a:r>
              <a:rPr lang="en-US" sz="2200" dirty="0" err="1"/>
              <a:t>glintvej</a:t>
            </a:r>
            <a:r>
              <a:rPr lang="en-US" sz="2200" baseline="-25000" dirty="0" err="1"/>
              <a:t>!H</a:t>
            </a:r>
            <a:r>
              <a:rPr lang="en-US" sz="2200" baseline="-25000" dirty="0"/>
              <a:t>*</a:t>
            </a:r>
            <a:r>
              <a:rPr lang="en-US" sz="2200" dirty="0" err="1"/>
              <a:t>na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200" dirty="0"/>
              <a:t>										</a:t>
            </a:r>
            <a:r>
              <a:rPr lang="en-US" sz="2200" dirty="0" err="1"/>
              <a:t>pour.PAST.SG.M</a:t>
            </a:r>
            <a:r>
              <a:rPr lang="en-US" sz="2200" dirty="0"/>
              <a:t>		Q-</a:t>
            </a:r>
            <a:r>
              <a:rPr lang="en-US" sz="2200" dirty="0" err="1"/>
              <a:t>prt</a:t>
            </a:r>
            <a:r>
              <a:rPr lang="en-US" sz="2200" dirty="0"/>
              <a:t>		you.SG/T.NOM		me.DAT		mulled-</a:t>
            </a:r>
            <a:r>
              <a:rPr lang="en-US" sz="2200" dirty="0" err="1"/>
              <a:t>wine.PART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200" dirty="0"/>
              <a:t>										‘Did you pour me mulled wine?’</a:t>
            </a:r>
          </a:p>
          <a:p>
            <a:pPr marL="0" indent="0" defTabSz="91440">
              <a:buNone/>
            </a:pPr>
            <a:endParaRPr lang="en-GB" sz="2200" dirty="0"/>
          </a:p>
          <a:p>
            <a:pPr marL="0" indent="0" defTabSz="91440">
              <a:spcBef>
                <a:spcPts val="0"/>
              </a:spcBef>
              <a:buNone/>
            </a:pP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B6FE-1A27-4B8A-B6FF-B4FEB432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25</a:t>
            </a:fld>
            <a:endParaRPr lang="en-US"/>
          </a:p>
        </p:txBody>
      </p:sp>
      <p:pic>
        <p:nvPicPr>
          <p:cNvPr id="12" name="pour-polseek">
            <a:hlinkClick r:id="" action="ppaction://media"/>
            <a:extLst>
              <a:ext uri="{FF2B5EF4-FFF2-40B4-BE49-F238E27FC236}">
                <a16:creationId xmlns:a16="http://schemas.microsoft.com/office/drawing/2014/main" id="{EE07BF68-511E-7EB9-99C4-8E8965304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38189" y="3022600"/>
            <a:ext cx="406400" cy="406400"/>
          </a:xfrm>
          <a:prstGeom prst="rect">
            <a:avLst/>
          </a:prstGeom>
        </p:spPr>
      </p:pic>
      <p:pic>
        <p:nvPicPr>
          <p:cNvPr id="5" name="Picture 4" descr="A graph of a sound wave&#10;&#10;Description automatically generated">
            <a:extLst>
              <a:ext uri="{FF2B5EF4-FFF2-40B4-BE49-F238E27FC236}">
                <a16:creationId xmlns:a16="http://schemas.microsoft.com/office/drawing/2014/main" id="{589D2CD3-9B48-04D2-B217-8216913F64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43" y="4892675"/>
            <a:ext cx="4546741" cy="1828800"/>
          </a:xfrm>
          <a:prstGeom prst="rect">
            <a:avLst/>
          </a:prstGeom>
        </p:spPr>
      </p:pic>
      <p:pic>
        <p:nvPicPr>
          <p:cNvPr id="8" name="pour-li">
            <a:hlinkClick r:id="" action="ppaction://media"/>
            <a:extLst>
              <a:ext uri="{FF2B5EF4-FFF2-40B4-BE49-F238E27FC236}">
                <a16:creationId xmlns:a16="http://schemas.microsoft.com/office/drawing/2014/main" id="{486FBF11-F2B1-D276-3C0D-445E5BBD99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17436" y="3941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/>
          </a:bodyPr>
          <a:lstStyle/>
          <a:p>
            <a:pPr marL="0" indent="0" defTabSz="182880">
              <a:buNone/>
            </a:pPr>
            <a:r>
              <a:rPr lang="en-US" sz="2200" i="1" dirty="0">
                <a:highlight>
                  <a:srgbClr val="78CDE6"/>
                </a:highlight>
              </a:rPr>
              <a:t>Li </a:t>
            </a:r>
            <a:r>
              <a:rPr lang="en-US" sz="2200" dirty="0">
                <a:highlight>
                  <a:srgbClr val="78CDE6"/>
                </a:highlight>
              </a:rPr>
              <a:t>YNQs</a:t>
            </a:r>
            <a:r>
              <a:rPr lang="en-US" sz="2200" dirty="0"/>
              <a:t>—which do not and cannot have a Q-Peak—don’t seem to (explicitly) require a move from the addressee, but declarative string, Q-Peak-marked YNQs do (Esipova &amp; </a:t>
            </a:r>
            <a:r>
              <a:rPr lang="en-US" sz="2200" dirty="0" err="1"/>
              <a:t>Korotkova</a:t>
            </a:r>
            <a:r>
              <a:rPr lang="en-US" sz="2200" dirty="0"/>
              <a:t> 2023):</a:t>
            </a:r>
          </a:p>
          <a:p>
            <a:pPr defTabSz="182880"/>
            <a:r>
              <a:rPr lang="en-US" sz="2200" i="1" dirty="0"/>
              <a:t>Li</a:t>
            </a:r>
            <a:r>
              <a:rPr lang="en-US" sz="2200" dirty="0"/>
              <a:t> YNQs often sound more polite and/or formal:</a:t>
            </a:r>
          </a:p>
          <a:p>
            <a:pPr marL="0" indent="0" defTabSz="91440">
              <a:buNone/>
            </a:pPr>
            <a:r>
              <a:rPr lang="en-US" sz="2200" dirty="0"/>
              <a:t>(29)	</a:t>
            </a:r>
            <a:r>
              <a:rPr lang="en-US" sz="2200" i="1" dirty="0"/>
              <a:t>	Context: On a formal medical questionnaire.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i="1" dirty="0"/>
              <a:t>						</a:t>
            </a:r>
            <a:r>
              <a:rPr lang="en-US" sz="2200" dirty="0"/>
              <a:t>a.		</a:t>
            </a:r>
            <a:r>
              <a:rPr lang="en-US" sz="2200" dirty="0" err="1"/>
              <a:t>Ku</a:t>
            </a:r>
            <a:r>
              <a:rPr lang="en-US" sz="2200" baseline="-25000" dirty="0" err="1"/>
              <a:t>L+H</a:t>
            </a:r>
            <a:r>
              <a:rPr lang="en-US" sz="2200" baseline="-25000" dirty="0"/>
              <a:t>*</a:t>
            </a:r>
            <a:r>
              <a:rPr lang="en-US" sz="2200" dirty="0"/>
              <a:t>rite											li							</a:t>
            </a:r>
            <a:r>
              <a:rPr lang="en-US" sz="2200" dirty="0" err="1"/>
              <a:t>vy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 															 b.		#	</a:t>
            </a:r>
            <a:r>
              <a:rPr lang="en-US" sz="2200" dirty="0" err="1"/>
              <a:t>Vy</a:t>
            </a:r>
            <a:r>
              <a:rPr lang="en-US" sz="2200" dirty="0"/>
              <a:t>																</a:t>
            </a:r>
            <a:r>
              <a:rPr lang="en-US" sz="2200" dirty="0" err="1"/>
              <a:t>ku</a:t>
            </a:r>
            <a:r>
              <a:rPr lang="en-US" sz="2200" baseline="-25000" dirty="0" err="1"/>
              <a:t>Q</a:t>
            </a:r>
            <a:r>
              <a:rPr lang="en-US" sz="2200" dirty="0" err="1"/>
              <a:t>rite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smoke.PRS.2PL/V		Q-PRT	you.NOM.PL/V												you.NOM.PL/V		smoke.PRS.2PL/V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‘Do you smoke?’</a:t>
            </a:r>
          </a:p>
          <a:p>
            <a:pPr defTabSz="182880"/>
            <a:r>
              <a:rPr lang="en-US" sz="2200" i="1" dirty="0"/>
              <a:t>Li </a:t>
            </a:r>
            <a:r>
              <a:rPr lang="en-US" sz="2200" dirty="0"/>
              <a:t>YNQs, but not declarative string YNQs are good as </a:t>
            </a:r>
            <a:r>
              <a:rPr lang="en-US" sz="2200" dirty="0">
                <a:solidFill>
                  <a:srgbClr val="92D050"/>
                </a:solidFill>
              </a:rPr>
              <a:t>conjectural questions</a:t>
            </a:r>
            <a:r>
              <a:rPr lang="en-US" sz="2200" dirty="0"/>
              <a:t> (cf. </a:t>
            </a:r>
            <a:r>
              <a:rPr lang="en-US" sz="2200" dirty="0" err="1"/>
              <a:t>Eckardt</a:t>
            </a:r>
            <a:r>
              <a:rPr lang="en-US" sz="2200" dirty="0"/>
              <a:t> 2020):</a:t>
            </a:r>
          </a:p>
          <a:p>
            <a:pPr marL="0" indent="0" defTabSz="91440">
              <a:buNone/>
            </a:pPr>
            <a:r>
              <a:rPr lang="en-US" sz="2200" dirty="0"/>
              <a:t>(30)		a.			</a:t>
            </a:r>
            <a:r>
              <a:rPr lang="en-US" sz="2200" dirty="0" err="1"/>
              <a:t>Xm</a:t>
            </a:r>
            <a:r>
              <a:rPr lang="en-US" sz="2200" dirty="0"/>
              <a:t>,		</a:t>
            </a:r>
            <a:r>
              <a:rPr lang="en-US" sz="2200" dirty="0" err="1"/>
              <a:t>jest’</a:t>
            </a:r>
            <a:r>
              <a:rPr lang="en-US" sz="2200" baseline="-25000" dirty="0" err="1"/>
              <a:t>L+H</a:t>
            </a:r>
            <a:r>
              <a:rPr lang="en-US" sz="2200" baseline="-25000" dirty="0"/>
              <a:t>*</a:t>
            </a:r>
            <a:r>
              <a:rPr lang="en-US" sz="2200" dirty="0"/>
              <a:t>						li							</a:t>
            </a:r>
            <a:r>
              <a:rPr lang="en-US" sz="2200" dirty="0" err="1"/>
              <a:t>žizn</a:t>
            </a:r>
            <a:r>
              <a:rPr lang="en-US" sz="2200" dirty="0"/>
              <a:t>’							</a:t>
            </a:r>
            <a:r>
              <a:rPr lang="en-US" sz="2200" dirty="0" err="1"/>
              <a:t>na</a:t>
            </a:r>
            <a:r>
              <a:rPr lang="en-US" sz="2200" dirty="0"/>
              <a:t>		</a:t>
            </a:r>
            <a:r>
              <a:rPr lang="en-US" sz="2200" dirty="0" err="1"/>
              <a:t>drugix</a:t>
            </a:r>
            <a:r>
              <a:rPr lang="en-US" sz="2200" dirty="0"/>
              <a:t>							</a:t>
            </a:r>
            <a:r>
              <a:rPr lang="en-US" sz="2200" dirty="0" err="1"/>
              <a:t>planetax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	hm			be.PRS.3SG 	Q-PRT	</a:t>
            </a:r>
            <a:r>
              <a:rPr lang="en-US" sz="2200" dirty="0" err="1"/>
              <a:t>life.NOM</a:t>
            </a:r>
            <a:r>
              <a:rPr lang="en-US" sz="2200" dirty="0"/>
              <a:t>	on		</a:t>
            </a:r>
            <a:r>
              <a:rPr lang="en-US" sz="2200" dirty="0" err="1"/>
              <a:t>other.PREP</a:t>
            </a:r>
            <a:r>
              <a:rPr lang="en-US" sz="2200" dirty="0"/>
              <a:t>		</a:t>
            </a:r>
            <a:r>
              <a:rPr lang="en-US" sz="2200" dirty="0" err="1"/>
              <a:t>planets.PREP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b.	#	</a:t>
            </a:r>
            <a:r>
              <a:rPr lang="en-US" sz="2200" dirty="0" err="1"/>
              <a:t>Xm</a:t>
            </a:r>
            <a:r>
              <a:rPr lang="en-US" sz="2200" dirty="0"/>
              <a:t>,		</a:t>
            </a:r>
            <a:r>
              <a:rPr lang="en-US" sz="2200" dirty="0" err="1"/>
              <a:t>na</a:t>
            </a:r>
            <a:r>
              <a:rPr lang="en-US" sz="2200" dirty="0"/>
              <a:t>		</a:t>
            </a:r>
            <a:r>
              <a:rPr lang="en-US" sz="2200" dirty="0" err="1"/>
              <a:t>drugix</a:t>
            </a:r>
            <a:r>
              <a:rPr lang="en-US" sz="2200" dirty="0"/>
              <a:t>							</a:t>
            </a:r>
            <a:r>
              <a:rPr lang="en-US" sz="2200" dirty="0" err="1"/>
              <a:t>planetax</a:t>
            </a:r>
            <a:r>
              <a:rPr lang="en-US" sz="2200" dirty="0"/>
              <a:t>							</a:t>
            </a:r>
            <a:r>
              <a:rPr lang="en-US" sz="2200" dirty="0" err="1"/>
              <a:t>jest’</a:t>
            </a:r>
            <a:r>
              <a:rPr lang="en-US" sz="2200" baseline="-25000" dirty="0" err="1"/>
              <a:t>Q</a:t>
            </a:r>
            <a:r>
              <a:rPr lang="en-US" sz="2200" dirty="0"/>
              <a:t>									</a:t>
            </a:r>
            <a:r>
              <a:rPr lang="en-US" sz="2200" dirty="0" err="1"/>
              <a:t>žizn’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		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	hm			on		</a:t>
            </a:r>
            <a:r>
              <a:rPr lang="en-US" sz="2200" dirty="0" err="1"/>
              <a:t>other.PREP</a:t>
            </a:r>
            <a:r>
              <a:rPr lang="en-US" sz="2200" dirty="0"/>
              <a:t>		</a:t>
            </a:r>
            <a:r>
              <a:rPr lang="en-US" sz="2200" dirty="0" err="1"/>
              <a:t>planets.PREP</a:t>
            </a:r>
            <a:r>
              <a:rPr lang="en-US" sz="2200" dirty="0"/>
              <a:t>		be.PRS.3SG		</a:t>
            </a:r>
            <a:r>
              <a:rPr lang="en-US" sz="2200" dirty="0" err="1"/>
              <a:t>life.NOM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Bylo</a:t>
            </a:r>
            <a:r>
              <a:rPr lang="en-US" sz="2200" dirty="0"/>
              <a:t>												b						</a:t>
            </a:r>
            <a:r>
              <a:rPr lang="en-US" sz="2200" dirty="0" err="1"/>
              <a:t>neploxo</a:t>
            </a:r>
            <a:r>
              <a:rPr lang="en-US" sz="2200" dirty="0"/>
              <a:t>								</a:t>
            </a:r>
            <a:r>
              <a:rPr lang="en-US" sz="2200" dirty="0" err="1"/>
              <a:t>uznat</a:t>
            </a:r>
            <a:r>
              <a:rPr lang="en-US" sz="2200" dirty="0"/>
              <a:t>’…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be.PAST.SG.N</a:t>
            </a:r>
            <a:r>
              <a:rPr lang="en-US" sz="2200" dirty="0"/>
              <a:t>		SUBJ		not-</a:t>
            </a:r>
            <a:r>
              <a:rPr lang="en-US" sz="2200" dirty="0" err="1"/>
              <a:t>bad.ADV</a:t>
            </a:r>
            <a:r>
              <a:rPr lang="en-US" sz="2200" dirty="0"/>
              <a:t>		learn.INF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‘Hm… Is there life on other planets[, I wonder]? Would be nice to know…’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F8418C-8356-64D9-0DB0-DDBE61AA6584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Declarative string YNQs vs. </a:t>
            </a:r>
            <a:r>
              <a:rPr lang="en-US" sz="3600" i="1" dirty="0"/>
              <a:t>li </a:t>
            </a:r>
            <a:r>
              <a:rPr lang="en-US" sz="3600" dirty="0"/>
              <a:t>YNQs</a:t>
            </a:r>
          </a:p>
        </p:txBody>
      </p:sp>
    </p:spTree>
    <p:extLst>
      <p:ext uri="{BB962C8B-B14F-4D97-AF65-F5344CB8AC3E}">
        <p14:creationId xmlns:p14="http://schemas.microsoft.com/office/powerpoint/2010/main" val="11935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No Q-Peak in </a:t>
            </a:r>
            <a:r>
              <a:rPr lang="en-US" sz="2400" i="1" dirty="0"/>
              <a:t>li </a:t>
            </a:r>
            <a:r>
              <a:rPr lang="en-US" sz="2400" dirty="0"/>
              <a:t>YNQs </a:t>
            </a:r>
          </a:p>
          <a:p>
            <a:pPr marL="0" indent="0">
              <a:buNone/>
            </a:pPr>
            <a:r>
              <a:rPr lang="en-US" sz="2400" b="1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BD9EE8-871F-D08E-99FA-A8B86625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23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200" dirty="0"/>
              <a:t>Some of the meaning components a matrix question can have:</a:t>
            </a:r>
          </a:p>
          <a:p>
            <a:pPr marL="457200" indent="-457200" defTabSz="182880">
              <a:buFont typeface="Arial" panose="020B0604020202020204" pitchFamily="34" charset="0"/>
              <a:buAutoNum type="arabicPeriod"/>
            </a:pPr>
            <a:r>
              <a:rPr lang="en-US" sz="2200" dirty="0">
                <a:highlight>
                  <a:srgbClr val="78CDE6"/>
                </a:highlight>
              </a:rPr>
              <a:t>Creating a partition/raising an issue</a:t>
            </a:r>
            <a:r>
              <a:rPr lang="en-US" sz="2200" dirty="0"/>
              <a:t>; in YNQs: {</a:t>
            </a:r>
            <a:r>
              <a:rPr lang="en-US" sz="2200" i="1" dirty="0"/>
              <a:t>p</a:t>
            </a:r>
            <a:r>
              <a:rPr lang="en-US" sz="2200" dirty="0"/>
              <a:t>, ¬</a:t>
            </a:r>
            <a:r>
              <a:rPr lang="en-US" sz="2200" i="1" dirty="0"/>
              <a:t>p</a:t>
            </a:r>
            <a:r>
              <a:rPr lang="en-US" sz="2200" dirty="0"/>
              <a:t>} (e.g., {‘You poured me mulled wine’, ¬‘You poured me mulled wine’})—core component of interrogatives</a:t>
            </a:r>
          </a:p>
          <a:p>
            <a:pPr marL="457200" indent="-457200" defTabSz="182880">
              <a:buFont typeface="Arial" panose="020B0604020202020204" pitchFamily="34" charset="0"/>
              <a:buAutoNum type="arabicPeriod"/>
            </a:pPr>
            <a:r>
              <a:rPr lang="en-US" sz="2200" dirty="0">
                <a:highlight>
                  <a:srgbClr val="78CDE6"/>
                </a:highlight>
              </a:rPr>
              <a:t>Asking for a move from the addressee</a:t>
            </a:r>
            <a:r>
              <a:rPr lang="en-US" sz="2200" dirty="0"/>
              <a:t> </a:t>
            </a:r>
            <a:r>
              <a:rPr lang="en-US" sz="2200" dirty="0" err="1"/>
              <a:t>wrt</a:t>
            </a:r>
            <a:r>
              <a:rPr lang="en-US" sz="2200" dirty="0"/>
              <a:t> the speaker’s speech act; in info-seeking questions: to respond to the issue being raised—</a:t>
            </a:r>
            <a:r>
              <a:rPr lang="en-GB" sz="2200" dirty="0"/>
              <a:t>optional in questions, i.e., it can arise pragmatically without being syntactically represented and is ostensibly absent in, e.g., conjectural and self-addressed questions</a:t>
            </a:r>
            <a:endParaRPr lang="en-US" sz="2200" dirty="0"/>
          </a:p>
          <a:p>
            <a:pPr marL="457200" indent="-457200" defTabSz="182880">
              <a:buAutoNum type="arabicPeriod"/>
            </a:pPr>
            <a:r>
              <a:rPr lang="en-US" sz="2200" dirty="0">
                <a:highlight>
                  <a:srgbClr val="78CDE6"/>
                </a:highlight>
              </a:rPr>
              <a:t>Focus</a:t>
            </a:r>
            <a:r>
              <a:rPr lang="en-US" sz="2200" dirty="0"/>
              <a:t>; in YNQs: signals how the issue being raised fits into a larger discourse structure, specifically, its parent QUD (e.g., ‘What is the truth value of </a:t>
            </a:r>
            <a:r>
              <a:rPr lang="en-US" sz="2200" i="1" dirty="0"/>
              <a:t>p</a:t>
            </a:r>
            <a:r>
              <a:rPr lang="en-US" sz="2200" dirty="0"/>
              <a:t>?’; ‘What is the explanation for </a:t>
            </a:r>
            <a:r>
              <a:rPr lang="en-US" sz="2200" i="1" dirty="0"/>
              <a:t>s</a:t>
            </a:r>
            <a:r>
              <a:rPr lang="en-US" sz="2200" dirty="0"/>
              <a:t>?’; ‘Who called Nina?’)—not specific to questions, but is still crucial for properly interpreting a question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C49F8D-AC32-6520-6D83-083DDA737D01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Meaning components of questions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14A609-4C8E-AFCE-7C6B-01B1E421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defTabSz="182880"/>
            <a:r>
              <a:rPr lang="en-US" sz="2200" dirty="0"/>
              <a:t>Core empirical generalizations: </a:t>
            </a:r>
          </a:p>
          <a:p>
            <a:pPr lvl="1" defTabSz="182880"/>
            <a:r>
              <a:rPr lang="en-US" sz="2000" dirty="0"/>
              <a:t>Q-Peak is good in </a:t>
            </a:r>
            <a:r>
              <a:rPr lang="en-US" sz="2000" dirty="0">
                <a:solidFill>
                  <a:srgbClr val="7030A0"/>
                </a:solidFill>
              </a:rPr>
              <a:t>invested requests</a:t>
            </a:r>
            <a:r>
              <a:rPr lang="en-US" sz="2000" dirty="0"/>
              <a:t> (move required), but not in </a:t>
            </a:r>
            <a:r>
              <a:rPr lang="en-US" sz="2000" dirty="0">
                <a:solidFill>
                  <a:srgbClr val="FF1493"/>
                </a:solidFill>
              </a:rPr>
              <a:t>disinterested suggestions </a:t>
            </a:r>
            <a:r>
              <a:rPr lang="en-US" sz="2000" dirty="0"/>
              <a:t>(no move required)</a:t>
            </a:r>
          </a:p>
          <a:p>
            <a:pPr lvl="1" defTabSz="182880"/>
            <a:r>
              <a:rPr lang="en-US" sz="2000" dirty="0"/>
              <a:t>Declarative string YNQs (obligatory Q-Peak) require a move (e.g., can’t be used as </a:t>
            </a:r>
            <a:r>
              <a:rPr lang="en-US" sz="2000" dirty="0" err="1"/>
              <a:t>cobjectural</a:t>
            </a:r>
            <a:r>
              <a:rPr lang="en-US" sz="2000" dirty="0"/>
              <a:t> questions), but </a:t>
            </a:r>
            <a:r>
              <a:rPr lang="en-US" sz="2000" i="1" dirty="0"/>
              <a:t>li</a:t>
            </a:r>
            <a:r>
              <a:rPr lang="en-US" sz="2000" dirty="0"/>
              <a:t> YNQs (can’t have the Q-Peak) do not (e.g., can be used as conjectural questions)</a:t>
            </a:r>
          </a:p>
          <a:p>
            <a:pPr defTabSz="182880"/>
            <a:r>
              <a:rPr lang="en-US" sz="2200" dirty="0"/>
              <a:t>Proposal: I propose that </a:t>
            </a:r>
            <a:r>
              <a:rPr lang="en-US" sz="2200" dirty="0">
                <a:highlight>
                  <a:srgbClr val="78CDE6"/>
                </a:highlight>
              </a:rPr>
              <a:t>the Russian Q-Peak realizes component 2, i.e., asking for a move</a:t>
            </a:r>
            <a:r>
              <a:rPr lang="en-US" sz="2200" b="1" dirty="0"/>
              <a:t> </a:t>
            </a:r>
            <a:r>
              <a:rPr lang="en-US" sz="2200" dirty="0"/>
              <a:t>from the addressee </a:t>
            </a:r>
            <a:r>
              <a:rPr lang="en-US" sz="2200" dirty="0" err="1"/>
              <a:t>wrt</a:t>
            </a:r>
            <a:r>
              <a:rPr lang="en-US" sz="2200" dirty="0"/>
              <a:t> the prejacent (the shape of the Q-Peak itself)</a:t>
            </a:r>
            <a:r>
              <a:rPr lang="en-US" sz="2200" b="1" dirty="0"/>
              <a:t> </a:t>
            </a:r>
            <a:r>
              <a:rPr lang="en-US" sz="2200" dirty="0">
                <a:highlight>
                  <a:srgbClr val="78CDE6"/>
                </a:highlight>
              </a:rPr>
              <a:t>and component 3, i.e., focus</a:t>
            </a:r>
            <a:r>
              <a:rPr lang="en-US" sz="2200" b="1" dirty="0"/>
              <a:t> </a:t>
            </a:r>
            <a:r>
              <a:rPr lang="en-US" sz="2200" dirty="0"/>
              <a:t>(by virtue of being the main prominence of the utterance) </a:t>
            </a:r>
          </a:p>
          <a:p>
            <a:pPr lvl="1" defTabSz="182880"/>
            <a:r>
              <a:rPr lang="en-US" sz="2000" dirty="0"/>
              <a:t>Cf. Cantonese </a:t>
            </a:r>
            <a:r>
              <a:rPr lang="en-US" sz="2000" i="1" dirty="0"/>
              <a:t>ho2 </a:t>
            </a:r>
            <a:r>
              <a:rPr lang="en-US" sz="2000" dirty="0"/>
              <a:t>particles (Law et al. 2024)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EE088C-B02A-8139-509F-43F4C15B5753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What does the Q-Peak do?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309207-287E-212B-9732-561BBE11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No Q-Peak in </a:t>
            </a:r>
            <a:r>
              <a:rPr lang="en-US" sz="2400" i="1" dirty="0"/>
              <a:t>li </a:t>
            </a:r>
            <a:r>
              <a:rPr lang="en-US" sz="2400" dirty="0"/>
              <a:t>YNQs 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2DC65-0997-E1CB-5FE9-10AB1B36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10000"/>
          </a:bodyPr>
          <a:lstStyle/>
          <a:p>
            <a:pPr defTabSz="182880"/>
            <a:r>
              <a:rPr lang="en-US" sz="2200" dirty="0"/>
              <a:t>For </a:t>
            </a:r>
            <a:r>
              <a:rPr lang="en-US" sz="2200" dirty="0">
                <a:solidFill>
                  <a:srgbClr val="00B050"/>
                </a:solidFill>
              </a:rPr>
              <a:t>declarative string YNQs</a:t>
            </a:r>
            <a:r>
              <a:rPr lang="en-US" sz="2200" dirty="0"/>
              <a:t> (which always have the Q-Peak), </a:t>
            </a:r>
            <a:r>
              <a:rPr lang="en-US" sz="2200" dirty="0">
                <a:highlight>
                  <a:srgbClr val="78CDE6"/>
                </a:highlight>
              </a:rPr>
              <a:t>a few analytical possibilities</a:t>
            </a:r>
            <a:r>
              <a:rPr lang="en-US" sz="2200" dirty="0"/>
              <a:t>:</a:t>
            </a:r>
          </a:p>
          <a:p>
            <a:pPr marL="971550" lvl="1" indent="-514350" defTabSz="182880">
              <a:buFont typeface="+mj-lt"/>
              <a:buAutoNum type="romanLcPeriod"/>
            </a:pPr>
            <a:r>
              <a:rPr lang="en-US" sz="2200" dirty="0"/>
              <a:t>The Q-Peak also realizes component 1 (creating a partition/raising an issue)</a:t>
            </a:r>
          </a:p>
          <a:p>
            <a:pPr marL="971550" lvl="1" indent="-514350" defTabSz="182880">
              <a:buFont typeface="+mj-lt"/>
              <a:buAutoNum type="romanLcPeriod"/>
            </a:pPr>
            <a:r>
              <a:rPr lang="en-US" sz="2200" dirty="0"/>
              <a:t>Component 1 contributed by a silent operator</a:t>
            </a:r>
          </a:p>
          <a:p>
            <a:pPr marL="971550" lvl="1" indent="-514350" defTabSz="182880">
              <a:buFont typeface="+mj-lt"/>
              <a:buAutoNum type="romanLcPeriod"/>
            </a:pPr>
            <a:r>
              <a:rPr lang="en-US" sz="2200" dirty="0"/>
              <a:t>There is no component 1; declarative string YNQs do not raise non-singleton issues</a:t>
            </a:r>
          </a:p>
          <a:p>
            <a:pPr lvl="1" defTabSz="182880"/>
            <a:r>
              <a:rPr lang="en-US" sz="2200" dirty="0"/>
              <a:t>Depending on which option you choose, you might need additional constraints (e.g., selectional), to account for distributional restrictions on the Q-Peak (impossible, e.g., in </a:t>
            </a:r>
            <a:r>
              <a:rPr lang="en-US" sz="2200" i="1" dirty="0"/>
              <a:t>li</a:t>
            </a:r>
            <a:r>
              <a:rPr lang="en-US" sz="2200" dirty="0"/>
              <a:t> YNQs, </a:t>
            </a:r>
            <a:r>
              <a:rPr lang="en-US" sz="2200" i="1" dirty="0" err="1"/>
              <a:t>wh</a:t>
            </a:r>
            <a:r>
              <a:rPr lang="en-US" sz="2200" dirty="0"/>
              <a:t>-questions)</a:t>
            </a:r>
          </a:p>
          <a:p>
            <a:pPr defTabSz="182880"/>
            <a:r>
              <a:rPr lang="en-US" sz="2200" dirty="0"/>
              <a:t>For </a:t>
            </a:r>
            <a:r>
              <a:rPr lang="en-US" sz="2200" dirty="0">
                <a:solidFill>
                  <a:srgbClr val="7030A0"/>
                </a:solidFill>
              </a:rPr>
              <a:t>FUT.2/1SG/1PL Q-Peak-marked requests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dirty="0"/>
              <a:t>that have the same form as declarative string YNQs, same analysis (?) + further pragmatic reasoning (cf. </a:t>
            </a:r>
            <a:r>
              <a:rPr lang="en-US" sz="2200" i="1" dirty="0"/>
              <a:t>Could you pass me the salt?</a:t>
            </a:r>
            <a:r>
              <a:rPr lang="en-US" sz="2200" dirty="0"/>
              <a:t>)</a:t>
            </a:r>
          </a:p>
          <a:p>
            <a:pPr defTabSz="182880"/>
            <a:r>
              <a:rPr lang="en-US" sz="2200" dirty="0"/>
              <a:t>For </a:t>
            </a:r>
            <a:r>
              <a:rPr lang="en-US" sz="2200" dirty="0">
                <a:solidFill>
                  <a:srgbClr val="7030A0"/>
                </a:solidFill>
              </a:rPr>
              <a:t>imperative Q-Peak-marked requests</a:t>
            </a:r>
            <a:r>
              <a:rPr lang="en-US" sz="2200" dirty="0"/>
              <a:t>: </a:t>
            </a:r>
            <a:r>
              <a:rPr lang="en-GB" sz="2200" dirty="0"/>
              <a:t>if imperatives can’t raise non-singleton issues, that’d exclude (</a:t>
            </a:r>
            <a:r>
              <a:rPr lang="en-GB" sz="2200" dirty="0" err="1"/>
              <a:t>i</a:t>
            </a:r>
            <a:r>
              <a:rPr lang="en-GB" sz="2200" dirty="0"/>
              <a:t>) for declarative string YNQs</a:t>
            </a:r>
            <a:r>
              <a:rPr lang="en-US" sz="2200" dirty="0"/>
              <a:t> </a:t>
            </a:r>
          </a:p>
          <a:p>
            <a:pPr defTabSz="182880"/>
            <a:r>
              <a:rPr lang="en-US" sz="2200" dirty="0"/>
              <a:t>Regardless of the specifics:</a:t>
            </a:r>
          </a:p>
          <a:p>
            <a:pPr lvl="1" defTabSz="182880"/>
            <a:r>
              <a:rPr lang="en-GB" sz="2200" dirty="0">
                <a:highlight>
                  <a:srgbClr val="78CDE6"/>
                </a:highlight>
              </a:rPr>
              <a:t>The Q-Peak makes imperatives less imposing</a:t>
            </a:r>
            <a:r>
              <a:rPr lang="en-GB" sz="2200" dirty="0"/>
              <a:t>, because it asks the addressee to react, thus, highlighting that they can say no</a:t>
            </a:r>
          </a:p>
          <a:p>
            <a:pPr lvl="1" defTabSz="182880"/>
            <a:r>
              <a:rPr lang="en-US" sz="2200" dirty="0">
                <a:highlight>
                  <a:srgbClr val="78CDE6"/>
                </a:highlight>
              </a:rPr>
              <a:t>The Q-Peak doesn’t work in </a:t>
            </a:r>
            <a:r>
              <a:rPr lang="en-US" sz="2200" dirty="0">
                <a:solidFill>
                  <a:srgbClr val="FF1493"/>
                </a:solidFill>
                <a:highlight>
                  <a:srgbClr val="78CDE6"/>
                </a:highlight>
              </a:rPr>
              <a:t>disinterested suggestions</a:t>
            </a:r>
            <a:r>
              <a:rPr lang="en-US" sz="2200" dirty="0"/>
              <a:t>, because asking for a move from the addressee </a:t>
            </a:r>
            <a:r>
              <a:rPr lang="en-US" sz="2200" dirty="0" err="1"/>
              <a:t>wrt</a:t>
            </a:r>
            <a:r>
              <a:rPr lang="en-US" sz="2200" dirty="0"/>
              <a:t> your suggestion signals that you are, in fact, interested in whether they will pursue 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84B389-69FB-C113-D701-0E36FEFB3230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What does the Q-Peak do?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558D61-DCC6-A988-9CB4-D6DF45A7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No Q-Peak in </a:t>
            </a:r>
            <a:r>
              <a:rPr lang="en-US" sz="2400" i="1" dirty="0"/>
              <a:t>li </a:t>
            </a:r>
            <a:r>
              <a:rPr lang="en-US" sz="2400" dirty="0"/>
              <a:t>YNQs 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b="1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C831DD-BF20-A4FE-CF93-20D22D71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55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/>
          </a:bodyPr>
          <a:lstStyle/>
          <a:p>
            <a:pPr defTabSz="182880"/>
            <a:r>
              <a:rPr lang="en-US" sz="2200" dirty="0">
                <a:highlight>
                  <a:srgbClr val="78CDE6"/>
                </a:highlight>
              </a:rPr>
              <a:t>English</a:t>
            </a:r>
            <a:r>
              <a:rPr lang="en-US" sz="2200" dirty="0"/>
              <a:t>:</a:t>
            </a:r>
          </a:p>
          <a:p>
            <a:pPr lvl="1" defTabSz="182880"/>
            <a:r>
              <a:rPr lang="en-US" sz="2200" dirty="0"/>
              <a:t>Auxiliary inversion in regular YNQs likely realizes component 1</a:t>
            </a:r>
          </a:p>
          <a:p>
            <a:pPr lvl="1" defTabSz="182880"/>
            <a:r>
              <a:rPr lang="en-US" sz="2200" dirty="0"/>
              <a:t>The rising tune? R(&amp;R): “</a:t>
            </a:r>
            <a:r>
              <a:rPr lang="en-GB" sz="2200" dirty="0"/>
              <a:t>rising intonation is calling off the speaker’s commitment to their utterance, proffering a course of action for the addressee without throwing the speaker’s weight behind them pursuing it</a:t>
            </a:r>
            <a:r>
              <a:rPr lang="en-US" sz="2200" dirty="0"/>
              <a:t>” (presumably has the same role in Russian)</a:t>
            </a:r>
          </a:p>
          <a:p>
            <a:pPr lvl="1" defTabSz="182880"/>
            <a:r>
              <a:rPr lang="en-US" sz="2200" dirty="0"/>
              <a:t>Thus, different source and flavor of tentativeness/friendliness in English-style rising imperatives (you “call off the commitment”) vs. Russian Q-Peak-marked imperatives (you ask the addressee to react to your imperative)</a:t>
            </a:r>
          </a:p>
          <a:p>
            <a:pPr defTabSz="182880"/>
            <a:r>
              <a:rPr lang="en-US" sz="2200" dirty="0">
                <a:highlight>
                  <a:srgbClr val="78CDE6"/>
                </a:highlight>
              </a:rPr>
              <a:t>Bulgarian</a:t>
            </a:r>
            <a:r>
              <a:rPr lang="en-US" sz="2200" dirty="0"/>
              <a:t>: like English, except component 1 is realized by the </a:t>
            </a:r>
            <a:r>
              <a:rPr lang="en-US" sz="2200" i="1" dirty="0"/>
              <a:t>li </a:t>
            </a:r>
            <a:r>
              <a:rPr lang="en-US" sz="2200" dirty="0"/>
              <a:t>particle (same in Russian </a:t>
            </a:r>
            <a:r>
              <a:rPr lang="en-US" sz="2200" i="1" dirty="0"/>
              <a:t>li </a:t>
            </a:r>
            <a:r>
              <a:rPr lang="en-US" sz="2200" dirty="0"/>
              <a:t>YNQs)</a:t>
            </a:r>
          </a:p>
          <a:p>
            <a:pPr defTabSz="182880"/>
            <a:r>
              <a:rPr lang="en-US" sz="2200" dirty="0">
                <a:highlight>
                  <a:srgbClr val="78CDE6"/>
                </a:highlight>
              </a:rPr>
              <a:t>Macedonian</a:t>
            </a:r>
            <a:r>
              <a:rPr lang="en-US" sz="2200" dirty="0"/>
              <a:t>: IDK, but perhaps:</a:t>
            </a:r>
          </a:p>
          <a:p>
            <a:pPr lvl="1" defTabSz="182880"/>
            <a:r>
              <a:rPr lang="en-US" sz="2200" dirty="0"/>
              <a:t>The rising tune has been conventionalized to realize component 1?</a:t>
            </a:r>
          </a:p>
          <a:p>
            <a:pPr lvl="1" defTabSz="182880"/>
            <a:r>
              <a:rPr lang="en-US" sz="2200" dirty="0"/>
              <a:t>Partition-creating/issue-raising operators cannot combine with imperatives (which is why we might want option (iii) for Russian Q-Peak-marked imperatives)?</a:t>
            </a:r>
          </a:p>
          <a:p>
            <a:pPr lvl="1" defTabSz="182880"/>
            <a:r>
              <a:rPr lang="en-US" sz="2200" i="1" dirty="0"/>
              <a:t>Li </a:t>
            </a:r>
            <a:r>
              <a:rPr lang="en-US" sz="2200" dirty="0"/>
              <a:t>does something additional, not just component 1 (R&amp;R suggest focus in Macedonian </a:t>
            </a:r>
            <a:r>
              <a:rPr lang="en-US" sz="2200" i="1" dirty="0"/>
              <a:t>li </a:t>
            </a:r>
            <a:r>
              <a:rPr lang="en-US" sz="2200" dirty="0"/>
              <a:t>YNQs has an emphatic interpretation, not regular focus like in Russian)?</a:t>
            </a:r>
            <a:endParaRPr lang="en-US" sz="2200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40EBC7-6CFF-0EB9-5F42-9FF17D617DE9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What about other languages?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49CF4-9887-119F-ECB2-BB56A451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Take-home points:</a:t>
            </a:r>
          </a:p>
          <a:p>
            <a:r>
              <a:rPr lang="en-GB" sz="2200" dirty="0"/>
              <a:t>In </a:t>
            </a:r>
            <a:r>
              <a:rPr lang="en-GB" sz="2200" dirty="0">
                <a:highlight>
                  <a:srgbClr val="78CDE6"/>
                </a:highlight>
              </a:rPr>
              <a:t>Russian</a:t>
            </a:r>
            <a:r>
              <a:rPr lang="en-GB" sz="2200" dirty="0"/>
              <a:t>, in </a:t>
            </a:r>
            <a:r>
              <a:rPr lang="en-GB" sz="2200" dirty="0">
                <a:solidFill>
                  <a:srgbClr val="00B050"/>
                </a:solidFill>
              </a:rPr>
              <a:t>neutral matrix YNQs</a:t>
            </a:r>
            <a:r>
              <a:rPr lang="en-GB" sz="2200" dirty="0"/>
              <a:t>, we systematically realize the </a:t>
            </a:r>
            <a:r>
              <a:rPr lang="en-GB" sz="2200" dirty="0">
                <a:highlight>
                  <a:srgbClr val="78CDE6"/>
                </a:highlight>
              </a:rPr>
              <a:t>‘asking for a move’</a:t>
            </a:r>
            <a:r>
              <a:rPr lang="en-GB" sz="2200" dirty="0"/>
              <a:t> component—unlike in English (and arguably Bulgarian and Macedonian?)—via </a:t>
            </a:r>
            <a:r>
              <a:rPr lang="en-GB" sz="2200" dirty="0">
                <a:highlight>
                  <a:srgbClr val="78CDE6"/>
                </a:highlight>
              </a:rPr>
              <a:t>the Q-Peak</a:t>
            </a:r>
          </a:p>
          <a:p>
            <a:r>
              <a:rPr lang="en-GB" sz="2200" dirty="0">
                <a:highlight>
                  <a:srgbClr val="78CDE6"/>
                </a:highlight>
              </a:rPr>
              <a:t>The Q-Peak can</a:t>
            </a:r>
            <a:r>
              <a:rPr lang="en-GB" sz="2200" b="1" dirty="0">
                <a:highlight>
                  <a:srgbClr val="78CDE6"/>
                </a:highlight>
              </a:rPr>
              <a:t> </a:t>
            </a:r>
            <a:r>
              <a:rPr lang="en-GB" sz="2200" dirty="0">
                <a:highlight>
                  <a:srgbClr val="78CDE6"/>
                </a:highlight>
              </a:rPr>
              <a:t>also be used in </a:t>
            </a:r>
            <a:r>
              <a:rPr lang="en-GB" sz="2200" dirty="0">
                <a:solidFill>
                  <a:srgbClr val="7030A0"/>
                </a:solidFill>
                <a:highlight>
                  <a:srgbClr val="78CDE6"/>
                </a:highlight>
              </a:rPr>
              <a:t>invested requests</a:t>
            </a:r>
            <a:r>
              <a:rPr lang="en-GB" sz="2200" dirty="0"/>
              <a:t>, including in imperatives, making them less imposing by </a:t>
            </a:r>
            <a:r>
              <a:rPr lang="en-US" sz="2200" dirty="0"/>
              <a:t>explicitly asking</a:t>
            </a:r>
            <a:r>
              <a:rPr lang="en-GB" sz="2200" dirty="0"/>
              <a:t> the addressee to respond to them</a:t>
            </a:r>
          </a:p>
          <a:p>
            <a:r>
              <a:rPr lang="en-GB" sz="2200" dirty="0">
                <a:highlight>
                  <a:srgbClr val="78CDE6"/>
                </a:highlight>
              </a:rPr>
              <a:t>The Q-Peak cannot be used in </a:t>
            </a:r>
            <a:r>
              <a:rPr lang="en-GB" sz="2200" dirty="0">
                <a:solidFill>
                  <a:srgbClr val="FF1493"/>
                </a:solidFill>
                <a:highlight>
                  <a:srgbClr val="78CDE6"/>
                </a:highlight>
              </a:rPr>
              <a:t>disinterested suggestions</a:t>
            </a:r>
            <a:r>
              <a:rPr lang="en-GB" sz="2200" dirty="0"/>
              <a:t>, because in those, we don’t want to ask the addressee to make a move</a:t>
            </a:r>
          </a:p>
          <a:p>
            <a:r>
              <a:rPr lang="en-GB" sz="2200" dirty="0"/>
              <a:t>The Q-Peak is different from the </a:t>
            </a:r>
            <a:r>
              <a:rPr lang="en-GB" sz="2200" dirty="0">
                <a:highlight>
                  <a:srgbClr val="78CDE6"/>
                </a:highlight>
              </a:rPr>
              <a:t>rising tune</a:t>
            </a:r>
            <a:r>
              <a:rPr lang="en-GB" sz="2200" b="1" dirty="0"/>
              <a:t> </a:t>
            </a:r>
            <a:r>
              <a:rPr lang="en-GB" sz="2200" dirty="0"/>
              <a:t>in </a:t>
            </a:r>
            <a:r>
              <a:rPr lang="en-GB" sz="2200" dirty="0">
                <a:highlight>
                  <a:srgbClr val="78CDE6"/>
                </a:highlight>
              </a:rPr>
              <a:t>English</a:t>
            </a:r>
            <a:r>
              <a:rPr lang="en-GB" sz="2200" b="1" dirty="0"/>
              <a:t> </a:t>
            </a:r>
            <a:r>
              <a:rPr lang="en-GB" sz="2200" dirty="0"/>
              <a:t>and </a:t>
            </a:r>
            <a:r>
              <a:rPr lang="en-GB" sz="2200" dirty="0">
                <a:highlight>
                  <a:srgbClr val="78CDE6"/>
                </a:highlight>
              </a:rPr>
              <a:t>Bulgarian</a:t>
            </a:r>
            <a:r>
              <a:rPr lang="en-GB" sz="2200" b="1" dirty="0"/>
              <a:t> </a:t>
            </a:r>
            <a:r>
              <a:rPr lang="en-GB" sz="2200" dirty="0"/>
              <a:t>(and to some extent, </a:t>
            </a:r>
            <a:r>
              <a:rPr lang="en-GB" sz="2200" dirty="0">
                <a:highlight>
                  <a:srgbClr val="78CDE6"/>
                </a:highlight>
              </a:rPr>
              <a:t>Russian</a:t>
            </a:r>
            <a:r>
              <a:rPr lang="en-GB" sz="2200" dirty="0"/>
              <a:t>), which “calls off the speaker’s commitment” and can thus have </a:t>
            </a:r>
            <a:r>
              <a:rPr lang="en-GB" sz="2200" dirty="0">
                <a:highlight>
                  <a:srgbClr val="78CDE6"/>
                </a:highlight>
              </a:rPr>
              <a:t>a wider range of meaning effects</a:t>
            </a:r>
            <a:r>
              <a:rPr lang="en-GB" sz="2200" dirty="0"/>
              <a:t> and brings a different source/flavor of politeness/tentativeness to imperatives</a:t>
            </a:r>
            <a:endParaRPr lang="en-GB" sz="2200" dirty="0">
              <a:solidFill>
                <a:srgbClr val="FF1493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0AF2D7-7097-F11E-58A0-E37E42344C7E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Outro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4FB465-55A3-D4F6-1923-C0FE96FE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3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2286000"/>
          </a:xfrm>
        </p:spPr>
        <p:txBody>
          <a:bodyPr anchor="ctr">
            <a:normAutofit/>
          </a:bodyPr>
          <a:lstStyle/>
          <a:p>
            <a:pPr marL="0" lvl="1" indent="0" algn="ctr" defTabSz="91440">
              <a:buNone/>
            </a:pPr>
            <a:r>
              <a:rPr lang="en-US" sz="5400" dirty="0"/>
              <a:t>Thanks!</a:t>
            </a:r>
          </a:p>
          <a:p>
            <a:pPr marL="0" lvl="1" indent="0" algn="ctr" defTabSz="91440">
              <a:buNone/>
            </a:pPr>
            <a:r>
              <a:rPr lang="en-US" sz="5400" dirty="0">
                <a:gradFill>
                  <a:gsLst>
                    <a:gs pos="0">
                      <a:srgbClr val="00B050"/>
                    </a:gs>
                    <a:gs pos="30000">
                      <a:srgbClr val="92D050"/>
                    </a:gs>
                  </a:gsLst>
                  <a:lin ang="0" scaled="1"/>
                </a:gradFill>
              </a:rPr>
              <a:t>Questions?</a:t>
            </a:r>
            <a:r>
              <a:rPr lang="en-US" sz="5400" dirty="0"/>
              <a:t> </a:t>
            </a:r>
            <a:r>
              <a:rPr lang="en-US" sz="5400" dirty="0">
                <a:solidFill>
                  <a:srgbClr val="7030A0"/>
                </a:solidFill>
              </a:rPr>
              <a:t>Requests?</a:t>
            </a:r>
            <a:r>
              <a:rPr lang="en-US" sz="5400" dirty="0"/>
              <a:t> </a:t>
            </a:r>
            <a:r>
              <a:rPr lang="en-US" sz="5400" dirty="0">
                <a:solidFill>
                  <a:srgbClr val="FF1493"/>
                </a:solidFill>
              </a:rPr>
              <a:t>Suggestions?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71590C-6AB9-15C4-8609-244D669D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4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800" dirty="0"/>
              <a:t>Beckman, Mary E. &amp; Gayle Ayers. 1997. Guidelines for </a:t>
            </a:r>
            <a:r>
              <a:rPr lang="en-GB" sz="1800" dirty="0" err="1"/>
              <a:t>ToBI</a:t>
            </a:r>
            <a:r>
              <a:rPr lang="en-GB" sz="1800" dirty="0"/>
              <a:t> labelling. Version 3.0. The Ohio State University Research Foundation.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Bolinger</a:t>
            </a:r>
            <a:r>
              <a:rPr lang="en-US" sz="1800" dirty="0"/>
              <a:t>, Dwight. 1978. Yes-no questions are not alternative questions. In Henry </a:t>
            </a:r>
            <a:r>
              <a:rPr lang="en-US" sz="1800" dirty="0" err="1"/>
              <a:t>Hiż</a:t>
            </a:r>
            <a:r>
              <a:rPr lang="en-US" sz="1800" dirty="0"/>
              <a:t> (ed.), </a:t>
            </a:r>
            <a:r>
              <a:rPr lang="en-US" sz="1800" i="1" dirty="0"/>
              <a:t>Questions</a:t>
            </a:r>
            <a:r>
              <a:rPr lang="en-US" sz="1800" dirty="0"/>
              <a:t>, 87–105. </a:t>
            </a:r>
            <a:r>
              <a:rPr lang="en-US" sz="1800" dirty="0" err="1"/>
              <a:t>Dodrecht</a:t>
            </a:r>
            <a:r>
              <a:rPr lang="en-US" sz="1800" dirty="0"/>
              <a:t>, Holland: D. </a:t>
            </a:r>
            <a:r>
              <a:rPr lang="en-US" sz="1800" dirty="0" err="1"/>
              <a:t>Reidel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Esipova, Maria &amp; Natasha </a:t>
            </a:r>
            <a:r>
              <a:rPr lang="en-US" sz="1800" dirty="0" err="1"/>
              <a:t>Korotkova</a:t>
            </a:r>
            <a:r>
              <a:rPr lang="en-US" sz="1800" dirty="0"/>
              <a:t>. 2023. To </a:t>
            </a:r>
            <a:r>
              <a:rPr lang="en-US" sz="1800" i="1" dirty="0"/>
              <a:t>li</a:t>
            </a:r>
            <a:r>
              <a:rPr lang="en-US" sz="1800" dirty="0"/>
              <a:t> or not to </a:t>
            </a:r>
            <a:r>
              <a:rPr lang="en-US" sz="1800" i="1" dirty="0"/>
              <a:t>li</a:t>
            </a:r>
            <a:r>
              <a:rPr lang="en-US" sz="1800" dirty="0"/>
              <a:t>? To appear in </a:t>
            </a:r>
            <a:r>
              <a:rPr lang="en-US" sz="1800" i="1" dirty="0"/>
              <a:t>Proceedings of FDSL 16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Esipova, Maria &amp; Maribel Romero. 2023. Prejacent truth in rhetorical questions. Ms.</a:t>
            </a:r>
          </a:p>
          <a:p>
            <a:pPr marL="0" indent="0">
              <a:buNone/>
            </a:pPr>
            <a:r>
              <a:rPr lang="en-GB" sz="1800" dirty="0"/>
              <a:t>Jeong, </a:t>
            </a:r>
            <a:r>
              <a:rPr lang="en-GB" sz="1800" dirty="0" err="1"/>
              <a:t>Sunwoo</a:t>
            </a:r>
            <a:r>
              <a:rPr lang="en-GB" sz="1800" dirty="0"/>
              <a:t>. 2018. Intonation and sentence type conventions: Two types of rising declaratives. </a:t>
            </a:r>
            <a:r>
              <a:rPr lang="en-GB" sz="1800" i="1" dirty="0"/>
              <a:t>Journal of Semantics</a:t>
            </a:r>
            <a:r>
              <a:rPr lang="en-GB" sz="1800" dirty="0"/>
              <a:t> 35(2). 305–356. </a:t>
            </a:r>
            <a:r>
              <a:rPr lang="en-GB" sz="1800" dirty="0">
                <a:hlinkClick r:id="rId2"/>
              </a:rPr>
              <a:t>https://doi.org/10.1093/semant/ffy001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Jeong, </a:t>
            </a:r>
            <a:r>
              <a:rPr lang="en-GB" sz="1800" dirty="0" err="1"/>
              <a:t>Sunwoo</a:t>
            </a:r>
            <a:r>
              <a:rPr lang="en-GB" sz="1800" dirty="0"/>
              <a:t> &amp; Cleo </a:t>
            </a:r>
            <a:r>
              <a:rPr lang="en-GB" sz="1800" dirty="0" err="1"/>
              <a:t>Condoravdi</a:t>
            </a:r>
            <a:r>
              <a:rPr lang="en-GB" sz="1800" dirty="0"/>
              <a:t>. 2017. Imperatives with the calling contour. In </a:t>
            </a:r>
            <a:r>
              <a:rPr lang="en-GB" sz="1800" i="1" dirty="0"/>
              <a:t>Proceedings of the 43rd Annual Meeting of the Berkeley Linguistics Society (BLS 43)</a:t>
            </a:r>
            <a:r>
              <a:rPr lang="en-GB" sz="1800" dirty="0"/>
              <a:t>, 185–209.</a:t>
            </a:r>
            <a:endParaRPr lang="en-US" sz="1800" dirty="0"/>
          </a:p>
          <a:p>
            <a:pPr marL="0" indent="0">
              <a:buNone/>
            </a:pPr>
            <a:r>
              <a:rPr lang="en-GB" sz="1800" dirty="0"/>
              <a:t>Law, Jess H-K, </a:t>
            </a:r>
            <a:r>
              <a:rPr lang="en-GB" sz="1800" dirty="0" err="1"/>
              <a:t>Haoze</a:t>
            </a:r>
            <a:r>
              <a:rPr lang="en-GB" sz="1800" dirty="0"/>
              <a:t> Li &amp; Diti Bhadra. 2024. Force shift: a case study of Cantonese </a:t>
            </a:r>
            <a:r>
              <a:rPr lang="en-GB" sz="1800" i="1" dirty="0"/>
              <a:t>ho2</a:t>
            </a:r>
            <a:r>
              <a:rPr lang="en-GB" sz="1800" dirty="0"/>
              <a:t> particle clusters. </a:t>
            </a:r>
            <a:r>
              <a:rPr lang="en-GB" sz="1800" i="1" dirty="0"/>
              <a:t>Natural Language Semantics </a:t>
            </a:r>
            <a:r>
              <a:rPr lang="en-GB" sz="1800" dirty="0"/>
              <a:t>1–43. </a:t>
            </a:r>
            <a:r>
              <a:rPr lang="en-GB" sz="1800" dirty="0">
                <a:hlinkClick r:id="rId3"/>
              </a:rPr>
              <a:t>https://doi.org/10.1007/s11050-023-09219-8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Makarova, Veronika. 2007. The effect of pitch peak alignment on sentence type identiﬁcation in Russian. </a:t>
            </a:r>
            <a:r>
              <a:rPr lang="en-US" sz="1800" i="1" dirty="0"/>
              <a:t>Language and Speech </a:t>
            </a:r>
            <a:r>
              <a:rPr lang="en-US" sz="1800" dirty="0"/>
              <a:t>50(3), 385–422. </a:t>
            </a:r>
            <a:r>
              <a:rPr lang="en-US" sz="1800" dirty="0">
                <a:hlinkClick r:id="rId4"/>
              </a:rPr>
              <a:t>https://doi.org/10.1177/00238309070500030401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Meyer, Roland &amp; Ina </a:t>
            </a:r>
            <a:r>
              <a:rPr lang="en-US" sz="1800" dirty="0" err="1"/>
              <a:t>Mleinek</a:t>
            </a:r>
            <a:r>
              <a:rPr lang="en-US" sz="1800" dirty="0"/>
              <a:t>. 2006. How prosody signals force and focus—A study of pitch accents in Russian yes–no questions. </a:t>
            </a:r>
            <a:r>
              <a:rPr lang="en-US" sz="1800" i="1" dirty="0"/>
              <a:t>Journal of Pragmatics </a:t>
            </a:r>
            <a:r>
              <a:rPr lang="en-US" sz="1800" dirty="0"/>
              <a:t>38(10). 1615–1635. </a:t>
            </a:r>
            <a:r>
              <a:rPr lang="en-US" sz="1800" dirty="0">
                <a:hlinkClick r:id="rId5"/>
              </a:rPr>
              <a:t>https://doi.org/10.1016/j.pragma.2005.05.011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 err="1"/>
              <a:t>Rathcke</a:t>
            </a:r>
            <a:r>
              <a:rPr lang="en-US" sz="1800" dirty="0"/>
              <a:t>, Tamara. 2006. A perceptual study on Russian questions and statements. In </a:t>
            </a:r>
            <a:r>
              <a:rPr lang="en-US" sz="1800" i="1" dirty="0" err="1"/>
              <a:t>Arbeitsberichte</a:t>
            </a:r>
            <a:r>
              <a:rPr lang="en-US" sz="1800" i="1" dirty="0"/>
              <a:t> des </a:t>
            </a:r>
            <a:r>
              <a:rPr lang="en-US" sz="1800" i="1" dirty="0" err="1"/>
              <a:t>Instituts</a:t>
            </a:r>
            <a:r>
              <a:rPr lang="en-US" sz="1800" i="1" dirty="0"/>
              <a:t> für </a:t>
            </a:r>
            <a:r>
              <a:rPr lang="en-US" sz="1800" i="1" dirty="0" err="1"/>
              <a:t>Phonetik</a:t>
            </a:r>
            <a:r>
              <a:rPr lang="en-US" sz="1800" i="1" dirty="0"/>
              <a:t> und </a:t>
            </a:r>
            <a:r>
              <a:rPr lang="en-US" sz="1800" i="1" dirty="0" err="1"/>
              <a:t>digitale</a:t>
            </a:r>
            <a:r>
              <a:rPr lang="en-US" sz="1800" i="1" dirty="0"/>
              <a:t> </a:t>
            </a:r>
            <a:r>
              <a:rPr lang="en-US" sz="1800" i="1" dirty="0" err="1"/>
              <a:t>Sprachverarbeitung</a:t>
            </a:r>
            <a:r>
              <a:rPr lang="en-US" sz="1800" i="1" dirty="0"/>
              <a:t> der Universität Kiel</a:t>
            </a:r>
            <a:r>
              <a:rPr lang="en-US" sz="1800" dirty="0"/>
              <a:t>, Volume 37, pp. 51–62.</a:t>
            </a:r>
          </a:p>
          <a:p>
            <a:pPr marL="0" indent="0">
              <a:buNone/>
            </a:pPr>
            <a:r>
              <a:rPr lang="en-US" sz="1800" dirty="0"/>
              <a:t>Rudin, Catherine &amp; Deniz Rudin. 2022. On rising intonation in Balkan Slavic. </a:t>
            </a:r>
            <a:r>
              <a:rPr lang="en-US" sz="1800" i="1" dirty="0"/>
              <a:t>Journal of Slavic Linguistics (FASL 29 extra issue) </a:t>
            </a:r>
            <a:r>
              <a:rPr lang="en-US" sz="1800" dirty="0"/>
              <a:t>30. 1–10. </a:t>
            </a:r>
            <a:r>
              <a:rPr lang="en-US" sz="1800" dirty="0">
                <a:hlinkClick r:id="rId6"/>
              </a:rPr>
              <a:t>http://ojs.ung.si/index.php/JSL/article/view/88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Rudin, Deniz. 2018. </a:t>
            </a:r>
            <a:r>
              <a:rPr lang="en-US" sz="1800" i="1" dirty="0"/>
              <a:t>Rising above commitment</a:t>
            </a:r>
            <a:r>
              <a:rPr lang="en-US" sz="1800" dirty="0"/>
              <a:t>: University of California, Santa Cruz dissertation.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03AA-4CEA-A876-CE85-619F72F7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71BABF-E5BD-898A-9DB0-DCE7DBC78FD7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2523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53A9F-47E0-2A37-B4C6-5F6B13171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18A8-4287-FA42-DEEA-427FEFF8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Typological generalization in Rudin &amp; Rudin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518F-48B6-9BF1-0FE8-FEB02D5E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Typological generalization in Rudin 2018, further explored in Rudin &amp; Rudin 2022 (R&amp;R):</a:t>
            </a:r>
          </a:p>
          <a:p>
            <a:r>
              <a:rPr lang="en-GB" sz="2200" dirty="0"/>
              <a:t>Languages in which </a:t>
            </a:r>
            <a:r>
              <a:rPr lang="en-GB" sz="2200" dirty="0">
                <a:highlight>
                  <a:srgbClr val="78CDE6"/>
                </a:highlight>
              </a:rPr>
              <a:t>rising declaratives</a:t>
            </a:r>
            <a:r>
              <a:rPr lang="en-GB" sz="2200" b="1" dirty="0"/>
              <a:t> </a:t>
            </a:r>
            <a:r>
              <a:rPr lang="en-GB" sz="2200" dirty="0"/>
              <a:t>(L* H-H%, but see Jeong 2018 on L* H-H% vs. H* H-H%) comprise </a:t>
            </a:r>
            <a:r>
              <a:rPr lang="en-GB" sz="2200" dirty="0">
                <a:solidFill>
                  <a:srgbClr val="92D050"/>
                </a:solidFill>
              </a:rPr>
              <a:t>non-canonical yes/no questions </a:t>
            </a:r>
            <a:r>
              <a:rPr lang="en-GB" sz="2200" dirty="0">
                <a:highlight>
                  <a:srgbClr val="78CDE6"/>
                </a:highlight>
              </a:rPr>
              <a:t>(YNQs)</a:t>
            </a:r>
            <a:r>
              <a:rPr lang="en-GB" sz="2200" dirty="0"/>
              <a:t>—like English in (1) and Bulgarian in (2)—also allow for </a:t>
            </a:r>
            <a:r>
              <a:rPr lang="en-GB" sz="2200" dirty="0">
                <a:highlight>
                  <a:srgbClr val="78CDE6"/>
                </a:highlight>
              </a:rPr>
              <a:t>rising imperatives</a:t>
            </a:r>
            <a:r>
              <a:rPr lang="en-GB" sz="2200" dirty="0"/>
              <a:t>, used as </a:t>
            </a:r>
            <a:r>
              <a:rPr lang="en-GB" sz="2200" dirty="0">
                <a:solidFill>
                  <a:srgbClr val="7030A0"/>
                </a:solidFill>
              </a:rPr>
              <a:t>friendly/polite/tentative, but invested requests </a:t>
            </a:r>
            <a:r>
              <a:rPr lang="en-GB" sz="2200" dirty="0"/>
              <a:t>or </a:t>
            </a:r>
            <a:r>
              <a:rPr lang="en-GB" sz="2200" dirty="0">
                <a:solidFill>
                  <a:srgbClr val="FF1493"/>
                </a:solidFill>
              </a:rPr>
              <a:t>disinterested suggestions</a:t>
            </a:r>
            <a:r>
              <a:rPr lang="en-GB" sz="2200" dirty="0"/>
              <a:t>:</a:t>
            </a:r>
          </a:p>
          <a:p>
            <a:pPr marL="0" indent="0" defTabSz="91440">
              <a:buNone/>
            </a:pPr>
            <a:r>
              <a:rPr lang="en-GB" sz="2200" dirty="0"/>
              <a:t>(1)		English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a.		Did you pour me </a:t>
            </a:r>
            <a:r>
              <a:rPr lang="en-GB" sz="2200" dirty="0" err="1"/>
              <a:t>wine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* H-H%</a:t>
            </a:r>
            <a:r>
              <a:rPr lang="en-GB" sz="2200" dirty="0"/>
              <a:t>? (“syntactically” marked </a:t>
            </a:r>
            <a:r>
              <a:rPr lang="en-GB" sz="2200" dirty="0">
                <a:solidFill>
                  <a:srgbClr val="00B050"/>
                </a:solidFill>
              </a:rPr>
              <a:t>canonical YNQ</a:t>
            </a:r>
            <a:r>
              <a:rPr lang="en-GB" sz="2200" dirty="0"/>
              <a:t>)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b.		You poured me </a:t>
            </a:r>
            <a:r>
              <a:rPr lang="en-GB" sz="2200" dirty="0" err="1"/>
              <a:t>wine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* H-H%</a:t>
            </a:r>
            <a:r>
              <a:rPr lang="en-GB" sz="2200" dirty="0"/>
              <a:t>? (rising declarative as a </a:t>
            </a:r>
            <a:r>
              <a:rPr lang="en-GB" sz="2200" dirty="0">
                <a:solidFill>
                  <a:srgbClr val="92D050"/>
                </a:solidFill>
              </a:rPr>
              <a:t>non-canonical YNQ</a:t>
            </a:r>
            <a:r>
              <a:rPr lang="en-GB" sz="2200" dirty="0"/>
              <a:t>)</a:t>
            </a:r>
            <a:br>
              <a:rPr lang="en-GB" sz="2200" dirty="0"/>
            </a:br>
            <a:r>
              <a:rPr lang="en-GB" sz="2200" dirty="0"/>
              <a:t>					c.		Pour me </a:t>
            </a:r>
            <a:r>
              <a:rPr lang="en-GB" sz="2200" dirty="0" err="1"/>
              <a:t>wine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* H-H%</a:t>
            </a:r>
            <a:r>
              <a:rPr lang="en-GB" sz="2200" dirty="0"/>
              <a:t>? (rising imperative as a </a:t>
            </a:r>
            <a:r>
              <a:rPr lang="en-GB" sz="2200" dirty="0">
                <a:solidFill>
                  <a:srgbClr val="7030A0"/>
                </a:solidFill>
              </a:rPr>
              <a:t>friendly, but invested request</a:t>
            </a:r>
            <a:r>
              <a:rPr lang="en-GB" sz="2200" dirty="0"/>
              <a:t>)</a:t>
            </a:r>
            <a:br>
              <a:rPr lang="en-GB" sz="2200" dirty="0"/>
            </a:br>
            <a:r>
              <a:rPr lang="en-GB" sz="2200" dirty="0"/>
              <a:t>					d.		A:		What should I do while I’m waiting for you?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				B:		I don’t really care. Pour yourself </a:t>
            </a:r>
            <a:r>
              <a:rPr lang="en-GB" sz="2200" dirty="0" err="1"/>
              <a:t>wine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* H-H%</a:t>
            </a:r>
            <a:r>
              <a:rPr lang="en-GB" sz="2200" dirty="0"/>
              <a:t>? Take a </a:t>
            </a:r>
            <a:r>
              <a:rPr lang="en-GB" sz="2200" dirty="0" err="1"/>
              <a:t>nap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* H-H%</a:t>
            </a:r>
            <a:r>
              <a:rPr lang="en-GB" sz="2200" dirty="0"/>
              <a:t>? </a:t>
            </a:r>
          </a:p>
          <a:p>
            <a:pPr marL="0" indent="0" algn="r" defTabSz="91440">
              <a:spcBef>
                <a:spcPts val="0"/>
              </a:spcBef>
              <a:buNone/>
            </a:pPr>
            <a:r>
              <a:rPr lang="en-GB" sz="2200" dirty="0"/>
              <a:t>(rising imperatives as </a:t>
            </a:r>
            <a:r>
              <a:rPr lang="en-GB" sz="2200" dirty="0">
                <a:solidFill>
                  <a:srgbClr val="FF1493"/>
                </a:solidFill>
              </a:rPr>
              <a:t>disinterested suggestions</a:t>
            </a:r>
            <a:r>
              <a:rPr lang="en-GB" sz="22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34B12-09DF-451C-42FC-06EF177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B17B4-6899-E61B-6024-82E214284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7261-BC3E-5D2D-BC6E-00DB0A47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Typological generalization in Rudin &amp; Rudin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CCAC-817A-AA1E-1423-99B81121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/>
          </a:bodyPr>
          <a:lstStyle/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(2)			Bulgarian (from R&amp;R)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a.		</a:t>
            </a:r>
            <a:r>
              <a:rPr lang="en-US" sz="2400" dirty="0" err="1"/>
              <a:t>Šte</a:t>
            </a:r>
            <a:r>
              <a:rPr lang="en-US" sz="2400" dirty="0"/>
              <a:t>			</a:t>
            </a:r>
            <a:r>
              <a:rPr lang="en-US" sz="2400" dirty="0" err="1"/>
              <a:t>xodiš</a:t>
            </a:r>
            <a:r>
              <a:rPr lang="en-US" sz="2400" dirty="0"/>
              <a:t>				li							</a:t>
            </a:r>
            <a:r>
              <a:rPr lang="en-US" sz="2400" dirty="0" err="1"/>
              <a:t>na</a:t>
            </a:r>
            <a:r>
              <a:rPr lang="en-US" sz="2400" dirty="0"/>
              <a:t>		kino?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FUT		go.2SG		Q-</a:t>
            </a:r>
            <a:r>
              <a:rPr lang="en-GB" sz="2400" dirty="0" err="1"/>
              <a:t>prt</a:t>
            </a:r>
            <a:r>
              <a:rPr lang="en-GB" sz="2400" dirty="0"/>
              <a:t>		to		cinema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‘Are you going to the movies?’ (“lexically” marked </a:t>
            </a:r>
            <a:r>
              <a:rPr lang="en-GB" sz="2400" dirty="0">
                <a:solidFill>
                  <a:srgbClr val="00B050"/>
                </a:solidFill>
              </a:rPr>
              <a:t>canonical YNQ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b.		</a:t>
            </a:r>
            <a:r>
              <a:rPr lang="en-US" sz="2400" dirty="0" err="1"/>
              <a:t>Šte</a:t>
            </a:r>
            <a:r>
              <a:rPr lang="en-US" sz="2400" dirty="0"/>
              <a:t>			</a:t>
            </a:r>
            <a:r>
              <a:rPr lang="en-US" sz="2400" dirty="0" err="1"/>
              <a:t>xodiš</a:t>
            </a:r>
            <a:r>
              <a:rPr lang="en-US" sz="2400" dirty="0"/>
              <a:t>				</a:t>
            </a:r>
            <a:r>
              <a:rPr lang="en-US" sz="2400" dirty="0" err="1"/>
              <a:t>na</a:t>
            </a:r>
            <a:r>
              <a:rPr lang="en-US" sz="2400" dirty="0"/>
              <a:t>		kino</a:t>
            </a:r>
            <a:r>
              <a:rPr lang="en-GB" sz="2400" baseline="-25000" dirty="0"/>
              <a:t>L* H-H%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FUT		go.2SG		to			cinema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‘You’re going to the movies?’ (rising declarative as a </a:t>
            </a:r>
            <a:r>
              <a:rPr lang="en-GB" sz="2400" dirty="0">
                <a:solidFill>
                  <a:srgbClr val="92D050"/>
                </a:solidFill>
              </a:rPr>
              <a:t>non-canonical YNQ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c.		</a:t>
            </a:r>
            <a:r>
              <a:rPr lang="en-GB" sz="2400" dirty="0" err="1"/>
              <a:t>Daj</a:t>
            </a:r>
            <a:r>
              <a:rPr lang="en-GB" sz="2400" dirty="0"/>
              <a:t>								mi								</a:t>
            </a:r>
            <a:r>
              <a:rPr lang="en-GB" sz="2400" dirty="0" err="1"/>
              <a:t>edna</a:t>
            </a:r>
            <a:r>
              <a:rPr lang="en-GB" sz="2400" dirty="0"/>
              <a:t>		</a:t>
            </a:r>
            <a:r>
              <a:rPr lang="en-GB" sz="2400" dirty="0" err="1"/>
              <a:t>sigara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</a:t>
            </a:r>
            <a:r>
              <a:rPr lang="en-GB" sz="2400" dirty="0" err="1"/>
              <a:t>give.IMP</a:t>
            </a:r>
            <a:r>
              <a:rPr lang="en-GB" sz="2400" dirty="0"/>
              <a:t>		me.DAT		a							cigarette?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‘Give me a cigarette?’ (rising imperative as an </a:t>
            </a:r>
            <a:r>
              <a:rPr lang="en-GB" sz="2400" dirty="0">
                <a:solidFill>
                  <a:srgbClr val="7030A0"/>
                </a:solidFill>
              </a:rPr>
              <a:t>request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d.		A:		‘What should I do today?’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B:		</a:t>
            </a:r>
            <a:r>
              <a:rPr lang="en-GB" sz="2400" dirty="0" err="1"/>
              <a:t>Napiši</a:t>
            </a:r>
            <a:r>
              <a:rPr lang="en-GB" sz="2400" dirty="0"/>
              <a:t>						</a:t>
            </a:r>
            <a:r>
              <a:rPr lang="en-GB" sz="2400" dirty="0" err="1"/>
              <a:t>si</a:t>
            </a:r>
            <a:r>
              <a:rPr lang="en-GB" sz="2400" dirty="0"/>
              <a:t>						</a:t>
            </a:r>
            <a:r>
              <a:rPr lang="en-GB" sz="2400" dirty="0" err="1"/>
              <a:t>doklada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		Ela											s						</a:t>
            </a:r>
            <a:r>
              <a:rPr lang="en-GB" sz="2400" dirty="0" err="1"/>
              <a:t>mene</a:t>
            </a:r>
            <a:r>
              <a:rPr lang="en-GB" sz="2400" dirty="0"/>
              <a:t>		</a:t>
            </a:r>
            <a:r>
              <a:rPr lang="en-GB" sz="2400" dirty="0" err="1"/>
              <a:t>na</a:t>
            </a:r>
            <a:r>
              <a:rPr lang="en-GB" sz="2400" dirty="0"/>
              <a:t>		</a:t>
            </a:r>
            <a:r>
              <a:rPr lang="en-GB" sz="2400" dirty="0" err="1"/>
              <a:t>plaža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</a:t>
            </a:r>
            <a:r>
              <a:rPr lang="en-GB" sz="2400" dirty="0" err="1"/>
              <a:t>write.IMP</a:t>
            </a:r>
            <a:r>
              <a:rPr lang="en-GB" sz="2400" dirty="0"/>
              <a:t>	REFL		paper.DEF								</a:t>
            </a:r>
            <a:r>
              <a:rPr lang="en-GB" sz="2400" dirty="0" err="1"/>
              <a:t>come.IMP</a:t>
            </a:r>
            <a:r>
              <a:rPr lang="en-GB" sz="2400" dirty="0"/>
              <a:t>		with		me						to			beach.DEF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‘Write your paper? Come to the beach with me?’ (rising imp.-s as </a:t>
            </a:r>
            <a:r>
              <a:rPr lang="en-GB" sz="2400" dirty="0">
                <a:solidFill>
                  <a:srgbClr val="FF1493"/>
                </a:solidFill>
              </a:rPr>
              <a:t>suggestions</a:t>
            </a:r>
            <a:r>
              <a:rPr lang="en-GB" sz="2400" dirty="0"/>
              <a:t>)</a:t>
            </a:r>
          </a:p>
          <a:p>
            <a:pPr marL="0" indent="0" defTabSz="91440">
              <a:buNone/>
            </a:pPr>
            <a:r>
              <a:rPr lang="en-GB" sz="2400" dirty="0"/>
              <a:t>NB: There are some differences for some speakers for </a:t>
            </a:r>
            <a:r>
              <a:rPr lang="en-GB" sz="2400" dirty="0">
                <a:solidFill>
                  <a:srgbClr val="7030A0"/>
                </a:solidFill>
              </a:rPr>
              <a:t>requests</a:t>
            </a:r>
            <a:r>
              <a:rPr lang="en-GB" sz="2400" dirty="0"/>
              <a:t> vs. </a:t>
            </a:r>
            <a:r>
              <a:rPr lang="en-GB" sz="2400" dirty="0">
                <a:solidFill>
                  <a:srgbClr val="FF1493"/>
                </a:solidFill>
              </a:rPr>
              <a:t>suggestions</a:t>
            </a:r>
            <a:r>
              <a:rPr lang="en-GB" sz="2400" dirty="0"/>
              <a:t>,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46F53-C43F-3601-5D13-FB2C82C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7FB2A-FBE1-E6D1-F6EB-C27799557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C62E-432F-C643-012E-8EA1A4F5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Typological generalization in Rudin &amp; Rudin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91690-1D79-3BC9-B696-A1913783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Languages in which rising declaratives comprise </a:t>
            </a:r>
            <a:r>
              <a:rPr lang="en-GB" sz="2400" dirty="0">
                <a:solidFill>
                  <a:srgbClr val="00B050"/>
                </a:solidFill>
              </a:rPr>
              <a:t>canonical YNQs</a:t>
            </a:r>
            <a:r>
              <a:rPr lang="en-GB" sz="2400" dirty="0"/>
              <a:t>, like Macedonian, don’t allow for such rising imperatives:</a:t>
            </a:r>
          </a:p>
          <a:p>
            <a:pPr marL="0" indent="0" defTabSz="91440">
              <a:buNone/>
            </a:pPr>
            <a:r>
              <a:rPr lang="en-GB" sz="2400" dirty="0"/>
              <a:t>(3)			Macedonian (from R&amp;R)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a.			Ke			</a:t>
            </a:r>
            <a:r>
              <a:rPr lang="en-US" sz="2400" dirty="0" err="1"/>
              <a:t>odiš</a:t>
            </a:r>
            <a:r>
              <a:rPr lang="en-US" sz="2400" dirty="0"/>
              <a:t>					</a:t>
            </a:r>
            <a:r>
              <a:rPr lang="en-US" sz="2400" dirty="0" err="1"/>
              <a:t>na</a:t>
            </a:r>
            <a:r>
              <a:rPr lang="en-US" sz="2400" dirty="0"/>
              <a:t>		kino</a:t>
            </a:r>
            <a:r>
              <a:rPr lang="en-GB" sz="2400" baseline="-25000" dirty="0"/>
              <a:t>L* H-H%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FUT		go.2SG		to			cinema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‘Are you going to the movies?’ (rising declarative as a </a:t>
            </a:r>
            <a:r>
              <a:rPr lang="en-GB" sz="2400" dirty="0">
                <a:solidFill>
                  <a:srgbClr val="00B050"/>
                </a:solidFill>
              </a:rPr>
              <a:t>canonical YNQ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b.	#	</a:t>
            </a:r>
            <a:r>
              <a:rPr lang="en-GB" sz="2400" dirty="0" err="1"/>
              <a:t>Daj</a:t>
            </a:r>
            <a:r>
              <a:rPr lang="en-GB" sz="2400" dirty="0"/>
              <a:t>								mi								</a:t>
            </a:r>
            <a:r>
              <a:rPr lang="en-GB" sz="2400" dirty="0" err="1"/>
              <a:t>edna</a:t>
            </a:r>
            <a:r>
              <a:rPr lang="en-GB" sz="2400" dirty="0"/>
              <a:t>		</a:t>
            </a:r>
            <a:r>
              <a:rPr lang="en-GB" sz="2400" dirty="0" err="1"/>
              <a:t>sigara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</a:t>
            </a:r>
            <a:r>
              <a:rPr lang="en-GB" sz="2400" dirty="0" err="1"/>
              <a:t>give.IMP</a:t>
            </a:r>
            <a:r>
              <a:rPr lang="en-GB" sz="2400" dirty="0"/>
              <a:t>		me.DAT		a							cigarette?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Intended: ‘Give me a cigarette?’ (no rising imperatives as </a:t>
            </a:r>
            <a:r>
              <a:rPr lang="en-GB" sz="2400" dirty="0">
                <a:solidFill>
                  <a:srgbClr val="7030A0"/>
                </a:solidFill>
              </a:rPr>
              <a:t>requests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c.			A:			‘What should I do today?’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B:	#	</a:t>
            </a:r>
            <a:r>
              <a:rPr lang="en-GB" sz="2400" dirty="0" err="1"/>
              <a:t>Piši</a:t>
            </a:r>
            <a:r>
              <a:rPr lang="en-GB" sz="2400" dirty="0"/>
              <a:t>										go	</a:t>
            </a:r>
            <a:r>
              <a:rPr lang="en-GB" sz="2400" dirty="0" err="1"/>
              <a:t>referatot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		</a:t>
            </a:r>
            <a:r>
              <a:rPr lang="en-GB" sz="2400" dirty="0" err="1"/>
              <a:t>Odi</a:t>
            </a:r>
            <a:r>
              <a:rPr lang="en-GB" sz="2400" dirty="0"/>
              <a:t>						</a:t>
            </a:r>
            <a:r>
              <a:rPr lang="en-GB" sz="2400" dirty="0" err="1"/>
              <a:t>na</a:t>
            </a:r>
            <a:r>
              <a:rPr lang="en-GB" sz="2400" dirty="0"/>
              <a:t>		</a:t>
            </a:r>
            <a:r>
              <a:rPr lang="en-GB" sz="2400" dirty="0" err="1"/>
              <a:t>plaža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</a:t>
            </a:r>
            <a:r>
              <a:rPr lang="en-GB" sz="2400" dirty="0" err="1"/>
              <a:t>write.IMP</a:t>
            </a:r>
            <a:r>
              <a:rPr lang="en-GB" sz="2400" dirty="0"/>
              <a:t>		it			paper.DEF									</a:t>
            </a:r>
            <a:r>
              <a:rPr lang="en-GB" sz="2400" dirty="0" err="1"/>
              <a:t>go.IMP</a:t>
            </a:r>
            <a:r>
              <a:rPr lang="en-GB" sz="2400" dirty="0"/>
              <a:t>		to			beach.DEF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Intended: ‘Write your paper? Go to the beach?’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																																																									(no rising imp.-s as </a:t>
            </a:r>
            <a:r>
              <a:rPr lang="en-GB" sz="2400" dirty="0">
                <a:solidFill>
                  <a:srgbClr val="FF1493"/>
                </a:solidFill>
              </a:rPr>
              <a:t>suggestions</a:t>
            </a:r>
            <a:r>
              <a:rPr lang="en-GB" sz="2400" dirty="0"/>
              <a:t>)</a:t>
            </a:r>
          </a:p>
          <a:p>
            <a:pPr marL="0" indent="0" defTabSz="91440">
              <a:buNone/>
            </a:pPr>
            <a:r>
              <a:rPr lang="en-GB" sz="2400" dirty="0"/>
              <a:t>NB from R&amp;R: “</a:t>
            </a:r>
            <a:r>
              <a:rPr lang="en-GB" sz="2400" i="1" dirty="0"/>
              <a:t>Li</a:t>
            </a:r>
            <a:r>
              <a:rPr lang="en-GB" sz="2400" dirty="0"/>
              <a:t> questions do also exist in Macedonian (…) but their semantics necessarily involves focus; they “emphasize a particular sentence element” (Kramer 2003:17), namely the constituent preceding </a:t>
            </a:r>
            <a:r>
              <a:rPr lang="en-GB" sz="2400" i="1" dirty="0"/>
              <a:t>li</a:t>
            </a:r>
            <a:r>
              <a:rPr lang="en-GB" sz="2400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4E824-57E4-9BDE-A5FA-2160EF1A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07B9A-4C7B-E97F-8CE6-E919110E4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4BDB-6BF4-D586-1A7E-D40EF60F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9D7F-3C00-5354-D14B-78BEF6FD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20000"/>
          </a:bodyPr>
          <a:lstStyle/>
          <a:p>
            <a:pPr marL="0" indent="0" defTabSz="91440">
              <a:buNone/>
            </a:pPr>
            <a:r>
              <a:rPr lang="en-GB" sz="2400" dirty="0"/>
              <a:t>Let’s look at another Slavic language, Russian, further expanding and fine-tuning the typology of how different languages realize various meaning components of different types of speech acts:</a:t>
            </a:r>
          </a:p>
          <a:p>
            <a:pPr defTabSz="91440"/>
            <a:r>
              <a:rPr lang="en-GB" sz="2400" dirty="0"/>
              <a:t>While, like in Macedonian, Russian </a:t>
            </a:r>
            <a:r>
              <a:rPr lang="en-GB" sz="2400" dirty="0">
                <a:solidFill>
                  <a:srgbClr val="00B050"/>
                </a:solidFill>
              </a:rPr>
              <a:t>canonical YNQs</a:t>
            </a:r>
            <a:r>
              <a:rPr lang="en-GB" sz="2400" b="1" dirty="0"/>
              <a:t> </a:t>
            </a:r>
            <a:r>
              <a:rPr lang="en-GB" sz="2400" dirty="0"/>
              <a:t>are formed via an “intonation-only” strategy, said intonation doesn’t involve a rising tune, but a prosodic peak of a special kind, </a:t>
            </a:r>
            <a:r>
              <a:rPr lang="en-GB" sz="2400" dirty="0">
                <a:highlight>
                  <a:srgbClr val="78CDE6"/>
                </a:highlight>
              </a:rPr>
              <a:t>the Q-Peak</a:t>
            </a:r>
          </a:p>
          <a:p>
            <a:pPr defTabSz="91440"/>
            <a:r>
              <a:rPr lang="en-GB" sz="2400" dirty="0"/>
              <a:t>Despite marking canonical YNQs, the</a:t>
            </a:r>
            <a:r>
              <a:rPr lang="en-GB" sz="2400" b="1" dirty="0"/>
              <a:t> </a:t>
            </a:r>
            <a:r>
              <a:rPr lang="en-GB" sz="2400" dirty="0"/>
              <a:t>Q-Peak</a:t>
            </a:r>
            <a:r>
              <a:rPr lang="en-GB" sz="2400" b="1" dirty="0"/>
              <a:t> </a:t>
            </a:r>
            <a:r>
              <a:rPr lang="en-GB" sz="2400" dirty="0"/>
              <a:t>can also be used in </a:t>
            </a:r>
            <a:r>
              <a:rPr lang="en-GB" sz="2400" dirty="0">
                <a:solidFill>
                  <a:srgbClr val="7030A0"/>
                </a:solidFill>
              </a:rPr>
              <a:t>friendly, but invested requests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dirty="0"/>
              <a:t>like (1/2c), but…</a:t>
            </a:r>
          </a:p>
          <a:p>
            <a:pPr defTabSz="91440"/>
            <a:r>
              <a:rPr lang="en-GB" sz="2400" dirty="0"/>
              <a:t>…not in </a:t>
            </a:r>
            <a:r>
              <a:rPr lang="en-GB" sz="2400" dirty="0">
                <a:solidFill>
                  <a:srgbClr val="FF1493"/>
                </a:solidFill>
              </a:rPr>
              <a:t>disinterested suggestions</a:t>
            </a:r>
            <a:r>
              <a:rPr lang="en-GB" sz="2400" b="1" dirty="0">
                <a:solidFill>
                  <a:srgbClr val="FF1493"/>
                </a:solidFill>
              </a:rPr>
              <a:t> </a:t>
            </a:r>
            <a:r>
              <a:rPr lang="en-GB" sz="2400" dirty="0"/>
              <a:t>like (1/2d)</a:t>
            </a:r>
          </a:p>
          <a:p>
            <a:pPr marL="0" indent="0" defTabSz="91440">
              <a:buNone/>
            </a:pPr>
            <a:r>
              <a:rPr lang="en-GB" sz="2400" dirty="0"/>
              <a:t>I propose that: </a:t>
            </a:r>
          </a:p>
          <a:p>
            <a:pPr defTabSz="91440"/>
            <a:r>
              <a:rPr lang="en-GB" sz="2400" dirty="0"/>
              <a:t>The</a:t>
            </a:r>
            <a:r>
              <a:rPr lang="en-GB" sz="2400" b="1" dirty="0"/>
              <a:t> </a:t>
            </a:r>
            <a:r>
              <a:rPr lang="en-GB" sz="2400" dirty="0"/>
              <a:t>Q-Peak</a:t>
            </a:r>
            <a:r>
              <a:rPr lang="en-GB" sz="2400" b="1" dirty="0"/>
              <a:t> </a:t>
            </a:r>
            <a:r>
              <a:rPr lang="en-GB" sz="2400" dirty="0"/>
              <a:t>realizes </a:t>
            </a:r>
            <a:r>
              <a:rPr lang="en-GB" sz="2400" dirty="0">
                <a:highlight>
                  <a:srgbClr val="78CDE6"/>
                </a:highlight>
              </a:rPr>
              <a:t>an operator that asks the addressee to </a:t>
            </a:r>
            <a:r>
              <a:rPr lang="en-US" sz="2400" dirty="0">
                <a:highlight>
                  <a:srgbClr val="78CDE6"/>
                </a:highlight>
              </a:rPr>
              <a:t>make a move </a:t>
            </a:r>
            <a:r>
              <a:rPr lang="en-US" sz="2400" dirty="0" err="1">
                <a:highlight>
                  <a:srgbClr val="78CDE6"/>
                </a:highlight>
              </a:rPr>
              <a:t>wrt</a:t>
            </a:r>
            <a:r>
              <a:rPr lang="en-US" sz="2400" dirty="0">
                <a:highlight>
                  <a:srgbClr val="78CDE6"/>
                </a:highlight>
              </a:rPr>
              <a:t> the speaker’s speech act</a:t>
            </a:r>
            <a:r>
              <a:rPr lang="en-GB" sz="2400" dirty="0"/>
              <a:t>—appropriate in (some) </a:t>
            </a:r>
            <a:r>
              <a:rPr lang="en-GB" sz="2400" dirty="0">
                <a:solidFill>
                  <a:srgbClr val="00B050"/>
                </a:solidFill>
              </a:rPr>
              <a:t>questions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7030A0"/>
                </a:solidFill>
              </a:rPr>
              <a:t>invested requests</a:t>
            </a:r>
            <a:r>
              <a:rPr lang="en-GB" sz="2400" dirty="0"/>
              <a:t>, but not in </a:t>
            </a:r>
            <a:r>
              <a:rPr lang="en-GB" sz="2400" dirty="0">
                <a:solidFill>
                  <a:srgbClr val="FF1493"/>
                </a:solidFill>
              </a:rPr>
              <a:t>disinterested suggestions</a:t>
            </a:r>
          </a:p>
          <a:p>
            <a:pPr defTabSz="91440"/>
            <a:r>
              <a:rPr lang="en-GB" sz="2400" dirty="0"/>
              <a:t>Thus, the Q-Peak is different from the English-style rising tune, which, in R&amp;R’s words, simply “calls off the speaker’s commitment” and thus can have a wider range of meaning effects and brings a different source/flavor of politeness/tentativeness to imperatives</a:t>
            </a:r>
          </a:p>
          <a:p>
            <a:pPr defTabSz="91440"/>
            <a:endParaRPr lang="en-GB" sz="2400" dirty="0">
              <a:solidFill>
                <a:srgbClr val="FF149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A08F4-85CC-090B-4A13-03C3C501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b="1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No Q-Peak in </a:t>
            </a:r>
            <a:r>
              <a:rPr lang="en-US" sz="2400" i="1" dirty="0"/>
              <a:t>li </a:t>
            </a:r>
            <a:r>
              <a:rPr lang="en-US" sz="2400" dirty="0"/>
              <a:t>YNQs 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5651CF-29EF-1A70-8EDD-D97F010B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pulse&#10;&#10;Description automatically generated with medium confidence">
            <a:extLst>
              <a:ext uri="{FF2B5EF4-FFF2-40B4-BE49-F238E27FC236}">
                <a16:creationId xmlns:a16="http://schemas.microsoft.com/office/drawing/2014/main" id="{2F6F773E-40E6-E211-2770-714C477174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87" y="3099095"/>
            <a:ext cx="4546741" cy="1828800"/>
          </a:xfrm>
          <a:prstGeom prst="rect">
            <a:avLst/>
          </a:prstGeom>
        </p:spPr>
      </p:pic>
      <p:pic>
        <p:nvPicPr>
          <p:cNvPr id="14" name="Picture 13" descr="A graph of a sound wave&#10;&#10;Description automatically generated">
            <a:extLst>
              <a:ext uri="{FF2B5EF4-FFF2-40B4-BE49-F238E27FC236}">
                <a16:creationId xmlns:a16="http://schemas.microsoft.com/office/drawing/2014/main" id="{76C0A2C7-CA3A-7F9E-AB4E-4C680FDADD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87" y="5029200"/>
            <a:ext cx="4546742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Default </a:t>
            </a:r>
            <a:r>
              <a:rPr lang="en-US" sz="2000" dirty="0">
                <a:solidFill>
                  <a:srgbClr val="00B050"/>
                </a:solidFill>
              </a:rPr>
              <a:t>canonical YNQ strategy </a:t>
            </a:r>
            <a:r>
              <a:rPr lang="en-US" sz="2000" dirty="0"/>
              <a:t>in Russian (cf. </a:t>
            </a:r>
            <a:r>
              <a:rPr lang="en-US" sz="2000" i="1" dirty="0">
                <a:highlight>
                  <a:srgbClr val="78CDE6"/>
                </a:highlight>
              </a:rPr>
              <a:t>li </a:t>
            </a:r>
            <a:r>
              <a:rPr lang="en-US" sz="2000" dirty="0">
                <a:highlight>
                  <a:srgbClr val="78CDE6"/>
                </a:highlight>
              </a:rPr>
              <a:t>YNQs</a:t>
            </a:r>
            <a:r>
              <a:rPr lang="en-US" sz="2000" dirty="0"/>
              <a:t>: upcoming):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Same string as in a declarative sentence (hence </a:t>
            </a:r>
            <a:r>
              <a:rPr lang="en-US" sz="2000" dirty="0">
                <a:highlight>
                  <a:srgbClr val="78CDE6"/>
                </a:highlight>
              </a:rPr>
              <a:t>declarative string questions</a:t>
            </a:r>
            <a:r>
              <a:rPr lang="en-US" sz="2000" dirty="0"/>
              <a:t>)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A special prosodic peak, the </a:t>
            </a:r>
            <a:r>
              <a:rPr lang="en-US" sz="2000" dirty="0">
                <a:highlight>
                  <a:srgbClr val="78CDE6"/>
                </a:highlight>
              </a:rPr>
              <a:t>Q-Peak</a:t>
            </a:r>
            <a:r>
              <a:rPr lang="en-US" sz="2000" dirty="0"/>
              <a:t>, on </a:t>
            </a:r>
            <a:r>
              <a:rPr lang="en-GB" sz="2000" dirty="0"/>
              <a:t>the locus of prosodic focus marking within the semantically focused constituent; labelled here as </a:t>
            </a:r>
            <a:r>
              <a:rPr lang="en-GB" sz="2000" dirty="0">
                <a:highlight>
                  <a:srgbClr val="78CDE6"/>
                </a:highlight>
              </a:rPr>
              <a:t>Q</a:t>
            </a:r>
          </a:p>
          <a:p>
            <a:pPr>
              <a:buClr>
                <a:schemeClr val="tx1"/>
              </a:buClr>
            </a:pPr>
            <a:r>
              <a:rPr lang="en-GB" sz="2000" dirty="0"/>
              <a:t>E.g., for what Esipova &amp; Romero (2023) call </a:t>
            </a:r>
            <a:r>
              <a:rPr lang="en-GB" sz="2000" dirty="0">
                <a:highlight>
                  <a:srgbClr val="78CDE6"/>
                </a:highlight>
              </a:rPr>
              <a:t>polarity-seeking YNQs</a:t>
            </a:r>
            <a:r>
              <a:rPr lang="en-GB" sz="2000" dirty="0"/>
              <a:t> (just {</a:t>
            </a:r>
            <a:r>
              <a:rPr lang="en-GB" sz="2000" i="1" dirty="0"/>
              <a:t>p</a:t>
            </a:r>
            <a:r>
              <a:rPr lang="en-GB" sz="2000" dirty="0"/>
              <a:t>, ¬</a:t>
            </a:r>
            <a:r>
              <a:rPr lang="en-GB" sz="2000" i="1" dirty="0"/>
              <a:t>p</a:t>
            </a:r>
            <a:r>
              <a:rPr lang="en-GB" sz="2000" dirty="0"/>
              <a:t>}, no non-trivial parent QUD), which always have narrow prosodic focus marking in Russian (unlike in English), usually on the lexically stressed syllable of the inflected verb: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000" dirty="0"/>
              <a:t>(4)		</a:t>
            </a:r>
            <a:r>
              <a:rPr lang="en-US" sz="2000" i="1" dirty="0"/>
              <a:t>Context: Approaching a stranger on the street. 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(</a:t>
            </a:r>
            <a:r>
              <a:rPr lang="en-US" sz="2000" dirty="0" err="1"/>
              <a:t>Izivinite</a:t>
            </a:r>
            <a:r>
              <a:rPr lang="en-US" sz="2000" dirty="0"/>
              <a:t>,)				</a:t>
            </a:r>
            <a:r>
              <a:rPr lang="en-US" sz="2000" dirty="0" err="1"/>
              <a:t>vy</a:t>
            </a:r>
            <a:r>
              <a:rPr lang="en-US" sz="2000" dirty="0"/>
              <a:t>				</a:t>
            </a:r>
            <a:r>
              <a:rPr lang="en-US" sz="2000" dirty="0" err="1"/>
              <a:t>govorite</a:t>
            </a:r>
            <a:r>
              <a:rPr lang="en-US" sz="2000" dirty="0"/>
              <a:t>									po-</a:t>
            </a:r>
            <a:r>
              <a:rPr lang="en-US" sz="2000" dirty="0" err="1"/>
              <a:t>italjanski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(excuse-me)		you		speak.PRS.2PL		in-Italian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‘(Excuse me,) do you speak Italian?’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000" dirty="0"/>
              <a:t>(5)		</a:t>
            </a:r>
            <a:r>
              <a:rPr lang="en-GB" sz="2000" i="1" dirty="0"/>
              <a:t>Context: You were supposed to pour me mulled wine. I’m asking if you did (no bias either way).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i="1" dirty="0"/>
              <a:t>					</a:t>
            </a:r>
            <a:r>
              <a:rPr lang="en-US" sz="2000" dirty="0"/>
              <a:t>Ty																</a:t>
            </a:r>
            <a:r>
              <a:rPr lang="en-US" sz="2000" dirty="0" err="1"/>
              <a:t>nalil</a:t>
            </a:r>
            <a:r>
              <a:rPr lang="en-US" sz="2000" baseline="-25000" dirty="0" err="1"/>
              <a:t>Q</a:t>
            </a:r>
            <a:r>
              <a:rPr lang="en-US" sz="2000" dirty="0"/>
              <a:t>														</a:t>
            </a:r>
            <a:r>
              <a:rPr lang="en-US" sz="2000" dirty="0" err="1"/>
              <a:t>mne</a:t>
            </a:r>
            <a:r>
              <a:rPr lang="en-US" sz="2000" dirty="0"/>
              <a:t>					</a:t>
            </a:r>
            <a:r>
              <a:rPr lang="en-US" sz="2000" dirty="0" err="1"/>
              <a:t>glintvejna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i="1" dirty="0"/>
              <a:t>					</a:t>
            </a:r>
            <a:r>
              <a:rPr lang="en-US" sz="2000" dirty="0"/>
              <a:t>you.SG/T.NOM		</a:t>
            </a:r>
            <a:r>
              <a:rPr lang="en-US" sz="2000" dirty="0" err="1"/>
              <a:t>pour.PAST.SG.M</a:t>
            </a:r>
            <a:r>
              <a:rPr lang="en-US" sz="2000" dirty="0"/>
              <a:t>		me.DAT		mulled-</a:t>
            </a:r>
            <a:r>
              <a:rPr lang="en-US" sz="2000" dirty="0" err="1"/>
              <a:t>wine.PART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i="1" dirty="0"/>
              <a:t>					</a:t>
            </a:r>
            <a:r>
              <a:rPr lang="en-US" sz="2000" dirty="0"/>
              <a:t>‘Did you pour me mulled wine?’</a:t>
            </a:r>
          </a:p>
        </p:txBody>
      </p:sp>
      <p:pic>
        <p:nvPicPr>
          <p:cNvPr id="12" name="pour-polseek">
            <a:hlinkClick r:id="" action="ppaction://media"/>
            <a:extLst>
              <a:ext uri="{FF2B5EF4-FFF2-40B4-BE49-F238E27FC236}">
                <a16:creationId xmlns:a16="http://schemas.microsoft.com/office/drawing/2014/main" id="{EE07BF68-511E-7EB9-99C4-8E8965304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30501" y="5102620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146D13-5BCE-C869-2B88-547FF6BA5DE3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Q-Peak in questions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75118-7EC8-979D-6617-EF13D16D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9</a:t>
            </a:fld>
            <a:endParaRPr lang="en-US"/>
          </a:p>
        </p:txBody>
      </p:sp>
      <p:pic>
        <p:nvPicPr>
          <p:cNvPr id="5" name="italian-polseek-rus">
            <a:hlinkClick r:id="" action="ppaction://media"/>
            <a:extLst>
              <a:ext uri="{FF2B5EF4-FFF2-40B4-BE49-F238E27FC236}">
                <a16:creationId xmlns:a16="http://schemas.microsoft.com/office/drawing/2014/main" id="{9C44E0C0-B165-4B3C-B255-B8F1FC963E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00659" y="38135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6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A1D2CB9-5E25-0148-A264-6DDC496856F7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101416</TotalTime>
  <Words>7028</Words>
  <Application>Microsoft Office PowerPoint</Application>
  <PresentationFormat>Widescreen</PresentationFormat>
  <Paragraphs>366</Paragraphs>
  <Slides>35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Office Theme</vt:lpstr>
      <vt:lpstr>Lend me your ears?</vt:lpstr>
      <vt:lpstr>PowerPoint Presentation</vt:lpstr>
      <vt:lpstr>PowerPoint Presentation</vt:lpstr>
      <vt:lpstr>Typological generalization in Rudin &amp; Rudin 2022</vt:lpstr>
      <vt:lpstr>Typological generalization in Rudin &amp; Rudin 2022</vt:lpstr>
      <vt:lpstr>Typological generalization in Rudin &amp; Rudin 2022</vt:lpstr>
      <vt:lpstr>This talk</vt:lpstr>
      <vt:lpstr>PowerPoint Presentation</vt:lpstr>
      <vt:lpstr>PowerPoint Presentation</vt:lpstr>
      <vt:lpstr>Q-Peak vs. focus marking in assertions</vt:lpstr>
      <vt:lpstr>PowerPoint Presentation</vt:lpstr>
      <vt:lpstr>Q-Peak in requests: imperatives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Declarative string YNQs vs. li YNQs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Esipova - TAU colloq</dc:title>
  <dc:creator>Masha Esipova</dc:creator>
  <cp:lastModifiedBy>Mariia Esipova</cp:lastModifiedBy>
  <cp:revision>995</cp:revision>
  <dcterms:created xsi:type="dcterms:W3CDTF">2018-06-16T14:12:39Z</dcterms:created>
  <dcterms:modified xsi:type="dcterms:W3CDTF">2024-07-09T16:11:05Z</dcterms:modified>
</cp:coreProperties>
</file>