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324" r:id="rId3"/>
    <p:sldId id="604" r:id="rId4"/>
    <p:sldId id="605" r:id="rId5"/>
    <p:sldId id="620" r:id="rId6"/>
    <p:sldId id="606" r:id="rId7"/>
    <p:sldId id="607" r:id="rId8"/>
    <p:sldId id="608" r:id="rId9"/>
    <p:sldId id="621" r:id="rId10"/>
    <p:sldId id="622" r:id="rId11"/>
    <p:sldId id="623" r:id="rId12"/>
    <p:sldId id="650" r:id="rId13"/>
    <p:sldId id="609" r:id="rId14"/>
    <p:sldId id="610" r:id="rId15"/>
    <p:sldId id="624" r:id="rId16"/>
    <p:sldId id="626" r:id="rId17"/>
    <p:sldId id="625" r:id="rId18"/>
    <p:sldId id="614" r:id="rId19"/>
    <p:sldId id="615" r:id="rId20"/>
    <p:sldId id="628" r:id="rId21"/>
    <p:sldId id="629" r:id="rId22"/>
    <p:sldId id="634" r:id="rId23"/>
    <p:sldId id="630" r:id="rId24"/>
    <p:sldId id="631" r:id="rId25"/>
    <p:sldId id="633" r:id="rId26"/>
    <p:sldId id="632" r:id="rId27"/>
    <p:sldId id="618" r:id="rId28"/>
    <p:sldId id="619" r:id="rId29"/>
    <p:sldId id="612" r:id="rId30"/>
    <p:sldId id="642" r:id="rId31"/>
    <p:sldId id="643" r:id="rId32"/>
    <p:sldId id="640" r:id="rId33"/>
    <p:sldId id="613" r:id="rId34"/>
    <p:sldId id="645" r:id="rId35"/>
    <p:sldId id="646" r:id="rId36"/>
    <p:sldId id="647" r:id="rId37"/>
    <p:sldId id="644" r:id="rId38"/>
    <p:sldId id="638" r:id="rId39"/>
    <p:sldId id="637" r:id="rId40"/>
    <p:sldId id="639" r:id="rId41"/>
    <p:sldId id="649" r:id="rId42"/>
    <p:sldId id="635" r:id="rId43"/>
    <p:sldId id="648" r:id="rId44"/>
    <p:sldId id="611" r:id="rId45"/>
    <p:sldId id="5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86E1AF-A120-4D8A-B848-DF196F946976}">
          <p14:sldIdLst>
            <p14:sldId id="256"/>
          </p14:sldIdLst>
        </p14:section>
        <p14:section name="Intro" id="{2326458E-6487-4C63-BE99-74F5E13FAE44}">
          <p14:sldIdLst>
            <p14:sldId id="324"/>
            <p14:sldId id="604"/>
            <p14:sldId id="605"/>
            <p14:sldId id="620"/>
            <p14:sldId id="606"/>
          </p14:sldIdLst>
        </p14:section>
        <p14:section name="Data on confirmatory 'too'" id="{ECF07C65-6B64-4594-B4EC-0ECEE8E93C49}">
          <p14:sldIdLst>
            <p14:sldId id="607"/>
            <p14:sldId id="608"/>
            <p14:sldId id="621"/>
            <p14:sldId id="622"/>
            <p14:sldId id="623"/>
            <p14:sldId id="650"/>
          </p14:sldIdLst>
        </p14:section>
        <p14:section name="Arguments against the response particle analysis" id="{EA29C343-66ED-43F2-B8DF-03DBDAEF28B7}">
          <p14:sldIdLst>
            <p14:sldId id="609"/>
            <p14:sldId id="610"/>
            <p14:sldId id="624"/>
            <p14:sldId id="626"/>
            <p14:sldId id="625"/>
          </p14:sldIdLst>
        </p14:section>
        <p14:section name="Proposal: uniform semantics for 'too'" id="{D873E562-7CB8-41FE-BC12-45341B0AA68C}">
          <p14:sldIdLst>
            <p14:sldId id="614"/>
            <p14:sldId id="615"/>
            <p14:sldId id="628"/>
            <p14:sldId id="629"/>
            <p14:sldId id="634"/>
            <p14:sldId id="630"/>
            <p14:sldId id="631"/>
            <p14:sldId id="633"/>
            <p14:sldId id="632"/>
          </p14:sldIdLst>
        </p14:section>
        <p14:section name="Outro" id="{204CA1BF-F096-4727-BE9D-EBE84EFC45F6}">
          <p14:sldIdLst>
            <p14:sldId id="618"/>
            <p14:sldId id="619"/>
          </p14:sldIdLst>
        </p14:section>
        <p14:section name="Appendices" id="{DE23CF7E-8C2B-47CC-855C-E4113521A0A8}">
          <p14:sldIdLst>
            <p14:sldId id="612"/>
            <p14:sldId id="642"/>
            <p14:sldId id="643"/>
            <p14:sldId id="640"/>
            <p14:sldId id="613"/>
            <p14:sldId id="645"/>
            <p14:sldId id="646"/>
            <p14:sldId id="647"/>
            <p14:sldId id="644"/>
            <p14:sldId id="638"/>
            <p14:sldId id="637"/>
            <p14:sldId id="639"/>
            <p14:sldId id="649"/>
            <p14:sldId id="635"/>
            <p14:sldId id="648"/>
          </p14:sldIdLst>
        </p14:section>
        <p14:section name="References" id="{0B77C780-F4FF-44D3-A765-84239429DCC1}">
          <p14:sldIdLst>
            <p14:sldId id="611"/>
            <p14:sldId id="5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a Esipova" initials="ME" lastIdx="1" clrIdx="0">
    <p:extLst>
      <p:ext uri="{19B8F6BF-5375-455C-9EA6-DF929625EA0E}">
        <p15:presenceInfo xmlns:p15="http://schemas.microsoft.com/office/powerpoint/2012/main" userId="S::mesipova@princeton.edu::9540ce15-ef9a-4d98-a077-4af5c3496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DE6"/>
    <a:srgbClr val="FF14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72" autoAdjust="0"/>
  </p:normalViewPr>
  <p:slideViewPr>
    <p:cSldViewPr snapToGrid="0">
      <p:cViewPr varScale="1">
        <p:scale>
          <a:sx n="153" d="100"/>
          <a:sy n="153" d="100"/>
        </p:scale>
        <p:origin x="524" y="96"/>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D3E82-BCA4-4959-8965-89ADC0C82461}"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C8C96-2324-4AE4-8DF9-5BCDBBBD437A}" type="slidenum">
              <a:rPr lang="en-US" smtClean="0"/>
              <a:t>‹#›</a:t>
            </a:fld>
            <a:endParaRPr lang="en-US"/>
          </a:p>
        </p:txBody>
      </p:sp>
    </p:spTree>
    <p:extLst>
      <p:ext uri="{BB962C8B-B14F-4D97-AF65-F5344CB8AC3E}">
        <p14:creationId xmlns:p14="http://schemas.microsoft.com/office/powerpoint/2010/main" val="44335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F607A8-A255-4657-9390-C3A0C8017134}"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387973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E9ABB-88E6-4C05-A307-98B793F2E81A}"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935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00756F-D64B-4584-A035-BED5D76DB37C}"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117237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7F016-0EC9-4667-B99E-142F61B10B44}"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28897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E27495-59AE-4D26-8ADF-B9D587204A50}" type="datetime1">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385694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C71F36-C3E4-4F99-884A-622ED38C36FF}" type="datetime1">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248081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FB14F3-D482-4C19-AE1C-F1DCEE1D7A69}" type="datetime1">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99931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6A590C-376F-4ADD-BE54-7450C4BA2ECF}" type="datetime1">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373290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CD9F-2177-48D1-9D79-DB3FA7BF7DA8}" type="datetime1">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144648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C278C3-D094-4C67-B8FF-03143334AF21}" type="datetime1">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313602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B867E6-53A3-40DA-B2CD-E3EB44A419C3}" type="datetime1">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2E1A8-F9E5-40EC-91A8-1269AD871732}" type="slidenum">
              <a:rPr lang="en-US" smtClean="0"/>
              <a:t>‹#›</a:t>
            </a:fld>
            <a:endParaRPr lang="en-US"/>
          </a:p>
        </p:txBody>
      </p:sp>
    </p:spTree>
    <p:extLst>
      <p:ext uri="{BB962C8B-B14F-4D97-AF65-F5344CB8AC3E}">
        <p14:creationId xmlns:p14="http://schemas.microsoft.com/office/powerpoint/2010/main" val="315334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74774-1D83-42ED-8628-E239D6770545}" type="datetime1">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2E1A8-F9E5-40EC-91A8-1269AD871732}" type="slidenum">
              <a:rPr lang="en-US" smtClean="0"/>
              <a:t>‹#›</a:t>
            </a:fld>
            <a:endParaRPr lang="en-US"/>
          </a:p>
        </p:txBody>
      </p:sp>
    </p:spTree>
    <p:extLst>
      <p:ext uri="{BB962C8B-B14F-4D97-AF65-F5344CB8AC3E}">
        <p14:creationId xmlns:p14="http://schemas.microsoft.com/office/powerpoint/2010/main" val="82697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cotssyntaxatlas.ac.uk/atlas/?j=y#6.25/57.929/-4.448/s4/all/poi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6.wav"/><Relationship Id="rId7"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audio" Target="../media/media7.wav"/><Relationship Id="rId5" Type="http://schemas.microsoft.com/office/2007/relationships/media" Target="../media/media7.wav"/><Relationship Id="rId4" Type="http://schemas.openxmlformats.org/officeDocument/2006/relationships/audio" Target="../media/media6.wav"/></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9.wav"/><Relationship Id="rId7" Type="http://schemas.openxmlformats.org/officeDocument/2006/relationships/image" Target="../media/image9.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audio" Target="../media/media9.wav"/></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wav"/><Relationship Id="rId7" Type="http://schemas.openxmlformats.org/officeDocument/2006/relationships/hyperlink" Target="https://data.ldaca.edu.au/" TargetMode="Externa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hyperlink" Target="https://www.english-corpora.org/bnc/" TargetMode="External"/><Relationship Id="rId5" Type="http://schemas.openxmlformats.org/officeDocument/2006/relationships/slideLayout" Target="../slideLayouts/slideLayout2.xml"/><Relationship Id="rId4" Type="http://schemas.openxmlformats.org/officeDocument/2006/relationships/audio" Target="../media/media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51C-9EC5-C303-7FED-2F30AA634DD2}"/>
              </a:ext>
            </a:extLst>
          </p:cNvPr>
          <p:cNvSpPr>
            <a:spLocks noGrp="1"/>
          </p:cNvSpPr>
          <p:nvPr>
            <p:ph type="ctrTitle"/>
          </p:nvPr>
        </p:nvSpPr>
        <p:spPr>
          <a:xfrm>
            <a:off x="1524000" y="1961786"/>
            <a:ext cx="9144000" cy="1311128"/>
          </a:xfrm>
          <a:solidFill>
            <a:srgbClr val="78CDE6"/>
          </a:solidFill>
        </p:spPr>
        <p:txBody>
          <a:bodyPr>
            <a:spAutoFit/>
          </a:bodyPr>
          <a:lstStyle/>
          <a:p>
            <a:pPr>
              <a:spcBef>
                <a:spcPts val="0"/>
              </a:spcBef>
            </a:pPr>
            <a:r>
              <a:rPr lang="en-GB" sz="4400" b="1" dirty="0">
                <a:solidFill>
                  <a:srgbClr val="004128"/>
                </a:solidFill>
              </a:rPr>
              <a:t>Agree to disagree: </a:t>
            </a:r>
            <a:br>
              <a:rPr lang="en-GB" sz="4400" b="1" dirty="0">
                <a:solidFill>
                  <a:srgbClr val="004128"/>
                </a:solidFill>
              </a:rPr>
            </a:br>
            <a:r>
              <a:rPr lang="en-GB" sz="4400" b="1" dirty="0">
                <a:solidFill>
                  <a:srgbClr val="004128"/>
                </a:solidFill>
              </a:rPr>
              <a:t>on refutational and confirmatory </a:t>
            </a:r>
            <a:r>
              <a:rPr lang="en-GB" sz="4400" b="1" i="1" dirty="0">
                <a:solidFill>
                  <a:srgbClr val="004128"/>
                </a:solidFill>
              </a:rPr>
              <a:t>too</a:t>
            </a:r>
            <a:endParaRPr lang="en-US" sz="2800" b="1" dirty="0">
              <a:solidFill>
                <a:srgbClr val="004128"/>
              </a:solidFill>
            </a:endParaRPr>
          </a:p>
        </p:txBody>
      </p:sp>
      <p:sp>
        <p:nvSpPr>
          <p:cNvPr id="3" name="Subtitle 2">
            <a:extLst>
              <a:ext uri="{FF2B5EF4-FFF2-40B4-BE49-F238E27FC236}">
                <a16:creationId xmlns:a16="http://schemas.microsoft.com/office/drawing/2014/main" id="{531A7322-6860-1046-AA43-60DE672D3296}"/>
              </a:ext>
            </a:extLst>
          </p:cNvPr>
          <p:cNvSpPr>
            <a:spLocks noGrp="1"/>
          </p:cNvSpPr>
          <p:nvPr>
            <p:ph type="subTitle" idx="1"/>
          </p:nvPr>
        </p:nvSpPr>
        <p:spPr>
          <a:xfrm>
            <a:off x="1524000" y="3617891"/>
            <a:ext cx="9144000" cy="1477328"/>
          </a:xfrm>
        </p:spPr>
        <p:txBody>
          <a:bodyPr>
            <a:spAutoFit/>
          </a:bodyPr>
          <a:lstStyle/>
          <a:p>
            <a:pPr>
              <a:spcBef>
                <a:spcPts val="0"/>
              </a:spcBef>
            </a:pPr>
            <a:r>
              <a:rPr lang="en-US" sz="2000" dirty="0">
                <a:solidFill>
                  <a:srgbClr val="004128"/>
                </a:solidFill>
              </a:rPr>
              <a:t>Masha Esipova (Bar-Ilan University)</a:t>
            </a:r>
          </a:p>
          <a:p>
            <a:pPr>
              <a:spcBef>
                <a:spcPts val="0"/>
              </a:spcBef>
            </a:pPr>
            <a:endParaRPr lang="en-GB" sz="2000" dirty="0">
              <a:solidFill>
                <a:srgbClr val="004128"/>
              </a:solidFill>
            </a:endParaRPr>
          </a:p>
          <a:p>
            <a:pPr>
              <a:spcBef>
                <a:spcPts val="0"/>
              </a:spcBef>
            </a:pPr>
            <a:r>
              <a:rPr lang="en-GB" sz="2000" dirty="0">
                <a:solidFill>
                  <a:srgbClr val="004128"/>
                </a:solidFill>
              </a:rPr>
              <a:t>West Coast Conference on Formal Linguistics (WCCFL) 43</a:t>
            </a:r>
          </a:p>
          <a:p>
            <a:pPr>
              <a:spcBef>
                <a:spcPts val="0"/>
              </a:spcBef>
            </a:pPr>
            <a:r>
              <a:rPr lang="en-GB" sz="2000" dirty="0">
                <a:solidFill>
                  <a:srgbClr val="004128"/>
                </a:solidFill>
              </a:rPr>
              <a:t>University of Washington</a:t>
            </a:r>
          </a:p>
          <a:p>
            <a:pPr>
              <a:spcBef>
                <a:spcPts val="0"/>
              </a:spcBef>
            </a:pPr>
            <a:r>
              <a:rPr lang="en-US" sz="2000" dirty="0">
                <a:solidFill>
                  <a:srgbClr val="004128"/>
                </a:solidFill>
              </a:rPr>
              <a:t>April 25, 2025</a:t>
            </a:r>
          </a:p>
        </p:txBody>
      </p:sp>
      <p:pic>
        <p:nvPicPr>
          <p:cNvPr id="5" name="Picture 4" descr="A green and blue text on a black background&#10;&#10;Description automatically generated">
            <a:extLst>
              <a:ext uri="{FF2B5EF4-FFF2-40B4-BE49-F238E27FC236}">
                <a16:creationId xmlns:a16="http://schemas.microsoft.com/office/drawing/2014/main" id="{10EBA4A2-1BDA-D448-9FAE-A68ECBE739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792"/>
          <a:stretch/>
        </p:blipFill>
        <p:spPr>
          <a:xfrm>
            <a:off x="4533209" y="5263334"/>
            <a:ext cx="914400" cy="914400"/>
          </a:xfrm>
          <a:prstGeom prst="rect">
            <a:avLst/>
          </a:prstGeom>
        </p:spPr>
      </p:pic>
      <p:pic>
        <p:nvPicPr>
          <p:cNvPr id="6" name="Picture 5">
            <a:extLst>
              <a:ext uri="{FF2B5EF4-FFF2-40B4-BE49-F238E27FC236}">
                <a16:creationId xmlns:a16="http://schemas.microsoft.com/office/drawing/2014/main" id="{E43A2058-7EC0-BC32-D6D3-69A8B385C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393" y="5309054"/>
            <a:ext cx="1222218" cy="822960"/>
          </a:xfrm>
          <a:prstGeom prst="rect">
            <a:avLst/>
          </a:prstGeom>
        </p:spPr>
      </p:pic>
    </p:spTree>
    <p:extLst>
      <p:ext uri="{BB962C8B-B14F-4D97-AF65-F5344CB8AC3E}">
        <p14:creationId xmlns:p14="http://schemas.microsoft.com/office/powerpoint/2010/main" val="82990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4245-55A5-17E6-D0B4-2CD19FD4E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4124D-FE53-5948-B1E2-A0DEC7E322B8}"/>
              </a:ext>
            </a:extLst>
          </p:cNvPr>
          <p:cNvSpPr>
            <a:spLocks noGrp="1"/>
          </p:cNvSpPr>
          <p:nvPr>
            <p:ph type="title"/>
          </p:nvPr>
        </p:nvSpPr>
        <p:spPr>
          <a:xfrm>
            <a:off x="838200" y="134711"/>
            <a:ext cx="10515600" cy="1004207"/>
          </a:xfrm>
        </p:spPr>
        <p:txBody>
          <a:bodyPr>
            <a:normAutofit/>
          </a:bodyPr>
          <a:lstStyle/>
          <a:p>
            <a:r>
              <a:rPr lang="en-US" sz="3600" dirty="0"/>
              <a:t>Dialectal variation </a:t>
            </a:r>
          </a:p>
        </p:txBody>
      </p:sp>
      <p:sp>
        <p:nvSpPr>
          <p:cNvPr id="3" name="Content Placeholder 2">
            <a:extLst>
              <a:ext uri="{FF2B5EF4-FFF2-40B4-BE49-F238E27FC236}">
                <a16:creationId xmlns:a16="http://schemas.microsoft.com/office/drawing/2014/main" id="{1EEB4731-9D15-D7EC-A900-C44110AFDCEC}"/>
              </a:ext>
            </a:extLst>
          </p:cNvPr>
          <p:cNvSpPr>
            <a:spLocks noGrp="1"/>
          </p:cNvSpPr>
          <p:nvPr>
            <p:ph idx="1"/>
          </p:nvPr>
        </p:nvSpPr>
        <p:spPr>
          <a:xfrm>
            <a:off x="838200" y="1138918"/>
            <a:ext cx="10515600" cy="5038045"/>
          </a:xfrm>
        </p:spPr>
        <p:txBody>
          <a:bodyPr>
            <a:normAutofit fontScale="92500" lnSpcReduction="10000"/>
          </a:bodyPr>
          <a:lstStyle/>
          <a:p>
            <a:pPr marL="0" indent="0">
              <a:buNone/>
            </a:pPr>
            <a:r>
              <a:rPr lang="en-GB" sz="2600" dirty="0"/>
              <a:t>There is ostensible </a:t>
            </a:r>
            <a:r>
              <a:rPr lang="en-GB" sz="2600" dirty="0">
                <a:highlight>
                  <a:srgbClr val="78CDE6"/>
                </a:highlight>
              </a:rPr>
              <a:t>regional dialectal variation </a:t>
            </a:r>
            <a:r>
              <a:rPr lang="en-GB" sz="2600" dirty="0" err="1">
                <a:highlight>
                  <a:srgbClr val="78CDE6"/>
                </a:highlight>
              </a:rPr>
              <a:t>wrt</a:t>
            </a:r>
            <a:r>
              <a:rPr lang="en-GB" sz="2600" dirty="0">
                <a:highlight>
                  <a:srgbClr val="78CDE6"/>
                </a:highlight>
              </a:rPr>
              <a:t> availability of refutational vs. confirmatory </a:t>
            </a:r>
            <a:r>
              <a:rPr lang="en-GB" sz="2600" i="1" dirty="0">
                <a:highlight>
                  <a:srgbClr val="78CDE6"/>
                </a:highlight>
              </a:rPr>
              <a:t>too</a:t>
            </a:r>
            <a:r>
              <a:rPr lang="en-GB" sz="2600" dirty="0"/>
              <a:t>: </a:t>
            </a:r>
          </a:p>
          <a:p>
            <a:r>
              <a:rPr lang="en-GB" sz="2600" dirty="0"/>
              <a:t>All naturalistic examples of confirmatory </a:t>
            </a:r>
            <a:r>
              <a:rPr lang="en-GB" sz="2600" i="1" dirty="0"/>
              <a:t>too</a:t>
            </a:r>
            <a:r>
              <a:rPr lang="en-GB" sz="2600" dirty="0"/>
              <a:t> I have collected so far come from British or Australian English speakers/corpora</a:t>
            </a:r>
          </a:p>
          <a:p>
            <a:r>
              <a:rPr lang="en-GB" sz="2600" dirty="0"/>
              <a:t>Out of 10 speakers I have polled so far (4 US, 4 England, 1 Scotland, 1 Australia), there’s a slight tendency for refutational </a:t>
            </a:r>
            <a:r>
              <a:rPr lang="en-GB" sz="2600" i="1" dirty="0"/>
              <a:t>too</a:t>
            </a:r>
            <a:r>
              <a:rPr lang="en-GB" sz="2600" dirty="0"/>
              <a:t> to be associated with </a:t>
            </a:r>
            <a:r>
              <a:rPr lang="en-GB" sz="2600" dirty="0" err="1"/>
              <a:t>AmE</a:t>
            </a:r>
            <a:r>
              <a:rPr lang="en-GB" sz="2600" dirty="0"/>
              <a:t> and a clear tendency for confirmatory </a:t>
            </a:r>
            <a:r>
              <a:rPr lang="en-GB" sz="2600" i="1" dirty="0"/>
              <a:t>too</a:t>
            </a:r>
            <a:r>
              <a:rPr lang="en-GB" sz="2600" dirty="0"/>
              <a:t> to be associated with Br/AusE, but 5 speakers accept both:</a:t>
            </a:r>
          </a:p>
          <a:p>
            <a:pPr lvl="1"/>
            <a:r>
              <a:rPr lang="en-GB" sz="2200" dirty="0"/>
              <a:t>2 England speakers have both uses; 1 England speaker only has confirmatory </a:t>
            </a:r>
            <a:r>
              <a:rPr lang="en-GB" sz="2200" i="1" dirty="0"/>
              <a:t>too </a:t>
            </a:r>
            <a:r>
              <a:rPr lang="en-GB" sz="2200" dirty="0"/>
              <a:t>and believes refutational </a:t>
            </a:r>
            <a:r>
              <a:rPr lang="en-GB" sz="2200" i="1" dirty="0"/>
              <a:t>too </a:t>
            </a:r>
            <a:r>
              <a:rPr lang="en-GB" sz="2200" dirty="0"/>
              <a:t>is </a:t>
            </a:r>
            <a:r>
              <a:rPr lang="en-GB" sz="2200" dirty="0" err="1"/>
              <a:t>AmE</a:t>
            </a:r>
            <a:r>
              <a:rPr lang="en-GB" sz="2200" dirty="0"/>
              <a:t>; 1 England speaker doesn’t have either, but might recognize refutational </a:t>
            </a:r>
            <a:r>
              <a:rPr lang="en-GB" sz="2200" i="1" dirty="0"/>
              <a:t>too </a:t>
            </a:r>
            <a:r>
              <a:rPr lang="en-GB" sz="2200" dirty="0"/>
              <a:t>from </a:t>
            </a:r>
            <a:r>
              <a:rPr lang="en-GB" sz="2200" dirty="0" err="1"/>
              <a:t>AmE</a:t>
            </a:r>
            <a:r>
              <a:rPr lang="en-GB" sz="2200" dirty="0"/>
              <a:t> media</a:t>
            </a:r>
          </a:p>
          <a:p>
            <a:pPr lvl="1"/>
            <a:r>
              <a:rPr lang="en-GB" sz="2200" dirty="0"/>
              <a:t>3 </a:t>
            </a:r>
            <a:r>
              <a:rPr lang="en-GB" sz="2200" dirty="0" err="1"/>
              <a:t>AmE</a:t>
            </a:r>
            <a:r>
              <a:rPr lang="en-GB" sz="2200" dirty="0"/>
              <a:t> speakers only have refutational </a:t>
            </a:r>
            <a:r>
              <a:rPr lang="en-GB" sz="2200" i="1" dirty="0"/>
              <a:t>too </a:t>
            </a:r>
            <a:r>
              <a:rPr lang="en-GB" sz="2200" dirty="0"/>
              <a:t>(with one of them, who lives in the UK, saying they might have heard </a:t>
            </a:r>
            <a:r>
              <a:rPr lang="en-GB" sz="2200" dirty="0" err="1"/>
              <a:t>BrE</a:t>
            </a:r>
            <a:r>
              <a:rPr lang="en-GB" sz="2200" dirty="0"/>
              <a:t> speakers use confirmatory </a:t>
            </a:r>
            <a:r>
              <a:rPr lang="en-GB" sz="2200" i="1" dirty="0"/>
              <a:t>too</a:t>
            </a:r>
            <a:r>
              <a:rPr lang="en-GB" sz="2200" dirty="0"/>
              <a:t>); 1 </a:t>
            </a:r>
            <a:r>
              <a:rPr lang="en-GB" sz="2200" dirty="0" err="1"/>
              <a:t>AmE</a:t>
            </a:r>
            <a:r>
              <a:rPr lang="en-GB" sz="2200" dirty="0"/>
              <a:t> speaker </a:t>
            </a:r>
            <a:r>
              <a:rPr lang="en-GB" sz="2200" dirty="0" err="1"/>
              <a:t>kinda</a:t>
            </a:r>
            <a:r>
              <a:rPr lang="en-GB" sz="2200" dirty="0"/>
              <a:t> accepts both, but finds confirmatory </a:t>
            </a:r>
            <a:r>
              <a:rPr lang="en-GB" sz="2200" i="1" dirty="0"/>
              <a:t>too</a:t>
            </a:r>
            <a:r>
              <a:rPr lang="en-GB" sz="2200" dirty="0"/>
              <a:t> more marked</a:t>
            </a:r>
          </a:p>
          <a:p>
            <a:pPr lvl="1"/>
            <a:r>
              <a:rPr lang="en-GB" sz="2200" dirty="0"/>
              <a:t>The Australian and Scottish speakers accept both</a:t>
            </a:r>
          </a:p>
          <a:p>
            <a:r>
              <a:rPr lang="en-GB" sz="2600" dirty="0"/>
              <a:t>Craig Sailor (p.c.) didn’t observe clear regional restrictions on refutational </a:t>
            </a:r>
            <a:r>
              <a:rPr lang="en-GB" sz="2600" i="1" dirty="0"/>
              <a:t>too</a:t>
            </a:r>
            <a:endParaRPr lang="en-GB" sz="2600" dirty="0"/>
          </a:p>
        </p:txBody>
      </p:sp>
      <p:sp>
        <p:nvSpPr>
          <p:cNvPr id="4" name="Slide Number Placeholder 3">
            <a:extLst>
              <a:ext uri="{FF2B5EF4-FFF2-40B4-BE49-F238E27FC236}">
                <a16:creationId xmlns:a16="http://schemas.microsoft.com/office/drawing/2014/main" id="{3E78F06E-D23A-EFC4-87AF-01DEF3E45F25}"/>
              </a:ext>
            </a:extLst>
          </p:cNvPr>
          <p:cNvSpPr>
            <a:spLocks noGrp="1"/>
          </p:cNvSpPr>
          <p:nvPr>
            <p:ph type="sldNum" sz="quarter" idx="12"/>
          </p:nvPr>
        </p:nvSpPr>
        <p:spPr/>
        <p:txBody>
          <a:bodyPr/>
          <a:lstStyle/>
          <a:p>
            <a:fld id="{68A18A29-7262-4FB7-ACDC-14BC9518BB4C}" type="slidenum">
              <a:rPr lang="en-US" smtClean="0"/>
              <a:t>10</a:t>
            </a:fld>
            <a:endParaRPr lang="en-US"/>
          </a:p>
        </p:txBody>
      </p:sp>
    </p:spTree>
    <p:extLst>
      <p:ext uri="{BB962C8B-B14F-4D97-AF65-F5344CB8AC3E}">
        <p14:creationId xmlns:p14="http://schemas.microsoft.com/office/powerpoint/2010/main" val="41746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7020C-55D1-E669-D4C4-3A9499657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3CB24-2C3E-9132-69E5-1B29464FAF6A}"/>
              </a:ext>
            </a:extLst>
          </p:cNvPr>
          <p:cNvSpPr>
            <a:spLocks noGrp="1"/>
          </p:cNvSpPr>
          <p:nvPr>
            <p:ph type="title"/>
          </p:nvPr>
        </p:nvSpPr>
        <p:spPr>
          <a:xfrm>
            <a:off x="838200" y="134711"/>
            <a:ext cx="10515600" cy="1004207"/>
          </a:xfrm>
        </p:spPr>
        <p:txBody>
          <a:bodyPr>
            <a:normAutofit/>
          </a:bodyPr>
          <a:lstStyle/>
          <a:p>
            <a:r>
              <a:rPr lang="en-US" sz="3600" dirty="0"/>
              <a:t>Other additive particles in responses</a:t>
            </a:r>
          </a:p>
        </p:txBody>
      </p:sp>
      <p:sp>
        <p:nvSpPr>
          <p:cNvPr id="3" name="Content Placeholder 2">
            <a:extLst>
              <a:ext uri="{FF2B5EF4-FFF2-40B4-BE49-F238E27FC236}">
                <a16:creationId xmlns:a16="http://schemas.microsoft.com/office/drawing/2014/main" id="{E9AE7136-4F39-2989-8901-148B338CB709}"/>
              </a:ext>
            </a:extLst>
          </p:cNvPr>
          <p:cNvSpPr>
            <a:spLocks noGrp="1"/>
          </p:cNvSpPr>
          <p:nvPr>
            <p:ph idx="1"/>
          </p:nvPr>
        </p:nvSpPr>
        <p:spPr>
          <a:xfrm>
            <a:off x="838200" y="1138918"/>
            <a:ext cx="10515600" cy="5038045"/>
          </a:xfrm>
        </p:spPr>
        <p:txBody>
          <a:bodyPr>
            <a:normAutofit/>
          </a:bodyPr>
          <a:lstStyle/>
          <a:p>
            <a:pPr marL="0" indent="0">
              <a:buNone/>
            </a:pPr>
            <a:r>
              <a:rPr lang="en-GB" sz="2400" dirty="0"/>
              <a:t>Thomas (2023) also notes the existence of </a:t>
            </a:r>
            <a:r>
              <a:rPr lang="en-GB" sz="2400" dirty="0">
                <a:highlight>
                  <a:srgbClr val="78CDE6"/>
                </a:highlight>
              </a:rPr>
              <a:t>refutational </a:t>
            </a:r>
            <a:r>
              <a:rPr lang="en-GB" sz="2400" i="1" dirty="0">
                <a:highlight>
                  <a:srgbClr val="78CDE6"/>
                </a:highlight>
              </a:rPr>
              <a:t>either</a:t>
            </a:r>
            <a:r>
              <a:rPr lang="en-GB" sz="2400" dirty="0"/>
              <a:t> for negative </a:t>
            </a:r>
            <a:r>
              <a:rPr lang="en-GB" sz="2400" dirty="0" err="1"/>
              <a:t>prejacents</a:t>
            </a:r>
            <a:r>
              <a:rPr lang="en-GB" sz="2400" dirty="0"/>
              <a:t> in some speakers (in his terms it would be [REVERSE,–,REFUTE]):</a:t>
            </a:r>
          </a:p>
          <a:p>
            <a:pPr marL="0" indent="0" defTabSz="91440">
              <a:buNone/>
            </a:pPr>
            <a:r>
              <a:rPr lang="en-GB" sz="2400" dirty="0"/>
              <a:t>(9)		A:		You did your homework.</a:t>
            </a:r>
          </a:p>
          <a:p>
            <a:pPr marL="0" indent="0" defTabSz="91440">
              <a:spcBef>
                <a:spcPts val="0"/>
              </a:spcBef>
              <a:buNone/>
            </a:pPr>
            <a:r>
              <a:rPr lang="en-GB" sz="2400" dirty="0"/>
              <a:t>					B:		I didn’t either.</a:t>
            </a:r>
          </a:p>
          <a:p>
            <a:pPr marL="0" indent="0" defTabSz="91440">
              <a:buNone/>
            </a:pPr>
            <a:r>
              <a:rPr lang="en-GB" sz="2400" dirty="0"/>
              <a:t>Gary Thoms (p.c.) points out </a:t>
            </a:r>
            <a:r>
              <a:rPr lang="en-GB" sz="2400" dirty="0">
                <a:highlight>
                  <a:srgbClr val="78CDE6"/>
                </a:highlight>
              </a:rPr>
              <a:t>confirmatory </a:t>
            </a:r>
            <a:r>
              <a:rPr lang="en-GB" sz="2400" i="1" dirty="0">
                <a:highlight>
                  <a:srgbClr val="78CDE6"/>
                </a:highlight>
              </a:rPr>
              <a:t>neither</a:t>
            </a:r>
            <a:r>
              <a:rPr lang="en-GB" sz="2400" dirty="0"/>
              <a:t> exists in some varieties in responses and/or as a tag:</a:t>
            </a:r>
          </a:p>
          <a:p>
            <a:pPr marL="0" indent="0" defTabSz="91440">
              <a:buNone/>
            </a:pPr>
            <a:r>
              <a:rPr lang="en-GB" sz="2400" dirty="0"/>
              <a:t>(10)		A:		It’s not a very nice night. </a:t>
            </a:r>
          </a:p>
          <a:p>
            <a:pPr marL="0" indent="0" defTabSz="91440">
              <a:spcBef>
                <a:spcPts val="0"/>
              </a:spcBef>
              <a:buNone/>
            </a:pPr>
            <a:r>
              <a:rPr lang="en-GB" sz="2400" dirty="0"/>
              <a:t>							B:		</a:t>
            </a:r>
            <a:r>
              <a:rPr lang="en-GB" sz="2400" dirty="0">
                <a:highlight>
                  <a:srgbClr val="78CDE6"/>
                </a:highlight>
              </a:rPr>
              <a:t>Neither it is</a:t>
            </a:r>
            <a:r>
              <a:rPr lang="en-GB" sz="2400" dirty="0"/>
              <a:t>, been rain all day.</a:t>
            </a:r>
          </a:p>
          <a:p>
            <a:pPr marL="0" indent="0" defTabSz="91440">
              <a:buNone/>
            </a:pPr>
            <a:r>
              <a:rPr lang="en-GB" sz="2400" dirty="0"/>
              <a:t>(11)		It’s no a very nice day, </a:t>
            </a:r>
            <a:r>
              <a:rPr lang="en-GB" sz="2400" dirty="0">
                <a:highlight>
                  <a:srgbClr val="78CDE6"/>
                </a:highlight>
              </a:rPr>
              <a:t>neither it is</a:t>
            </a:r>
            <a:r>
              <a:rPr lang="en-GB" sz="2400" dirty="0"/>
              <a:t>. (</a:t>
            </a:r>
            <a:r>
              <a:rPr lang="en-GB" sz="2400" dirty="0">
                <a:hlinkClick r:id="rId2"/>
              </a:rPr>
              <a:t>The Scots Syntax Atlas</a:t>
            </a:r>
            <a:r>
              <a:rPr lang="en-GB" sz="2400" dirty="0"/>
              <a:t>)</a:t>
            </a:r>
          </a:p>
        </p:txBody>
      </p:sp>
      <p:sp>
        <p:nvSpPr>
          <p:cNvPr id="4" name="Slide Number Placeholder 3">
            <a:extLst>
              <a:ext uri="{FF2B5EF4-FFF2-40B4-BE49-F238E27FC236}">
                <a16:creationId xmlns:a16="http://schemas.microsoft.com/office/drawing/2014/main" id="{75366E20-1929-8679-4FCA-F927471A7BE4}"/>
              </a:ext>
            </a:extLst>
          </p:cNvPr>
          <p:cNvSpPr>
            <a:spLocks noGrp="1"/>
          </p:cNvSpPr>
          <p:nvPr>
            <p:ph type="sldNum" sz="quarter" idx="12"/>
          </p:nvPr>
        </p:nvSpPr>
        <p:spPr/>
        <p:txBody>
          <a:bodyPr/>
          <a:lstStyle/>
          <a:p>
            <a:fld id="{68A18A29-7262-4FB7-ACDC-14BC9518BB4C}" type="slidenum">
              <a:rPr lang="en-US" smtClean="0"/>
              <a:t>11</a:t>
            </a:fld>
            <a:endParaRPr lang="en-US"/>
          </a:p>
        </p:txBody>
      </p:sp>
    </p:spTree>
    <p:extLst>
      <p:ext uri="{BB962C8B-B14F-4D97-AF65-F5344CB8AC3E}">
        <p14:creationId xmlns:p14="http://schemas.microsoft.com/office/powerpoint/2010/main" val="31246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735C-9C28-7FFB-2FF5-F4AB144C5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16F40-18A2-BA07-E473-096E8A84DB00}"/>
              </a:ext>
            </a:extLst>
          </p:cNvPr>
          <p:cNvSpPr>
            <a:spLocks noGrp="1"/>
          </p:cNvSpPr>
          <p:nvPr>
            <p:ph type="title"/>
          </p:nvPr>
        </p:nvSpPr>
        <p:spPr>
          <a:xfrm>
            <a:off x="838200" y="134711"/>
            <a:ext cx="10515600" cy="1004207"/>
          </a:xfrm>
        </p:spPr>
        <p:txBody>
          <a:bodyPr>
            <a:normAutofit/>
          </a:bodyPr>
          <a:lstStyle/>
          <a:p>
            <a:r>
              <a:rPr lang="en-US" sz="3600" dirty="0"/>
              <a:t>Other additive particles in responses</a:t>
            </a:r>
          </a:p>
        </p:txBody>
      </p:sp>
      <p:sp>
        <p:nvSpPr>
          <p:cNvPr id="3" name="Content Placeholder 2">
            <a:extLst>
              <a:ext uri="{FF2B5EF4-FFF2-40B4-BE49-F238E27FC236}">
                <a16:creationId xmlns:a16="http://schemas.microsoft.com/office/drawing/2014/main" id="{71762C9A-C7C1-545E-E8EC-03DECB600F18}"/>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Also, something confirmatory-</a:t>
            </a:r>
            <a:r>
              <a:rPr lang="en-GB" sz="2400" dirty="0" err="1"/>
              <a:t>ish</a:t>
            </a:r>
            <a:r>
              <a:rPr lang="en-GB" sz="2400" dirty="0"/>
              <a:t> seems to be happening with </a:t>
            </a:r>
            <a:r>
              <a:rPr lang="en-GB" sz="2400" i="1" dirty="0"/>
              <a:t>as well </a:t>
            </a:r>
            <a:r>
              <a:rPr lang="en-GB" sz="2400" dirty="0"/>
              <a:t>here:</a:t>
            </a:r>
          </a:p>
          <a:p>
            <a:pPr marL="0" indent="0" defTabSz="91440">
              <a:buNone/>
            </a:pPr>
            <a:r>
              <a:rPr lang="en-GB" sz="2400" dirty="0"/>
              <a:t>(12)		</a:t>
            </a:r>
          </a:p>
        </p:txBody>
      </p:sp>
      <p:sp>
        <p:nvSpPr>
          <p:cNvPr id="4" name="Slide Number Placeholder 3">
            <a:extLst>
              <a:ext uri="{FF2B5EF4-FFF2-40B4-BE49-F238E27FC236}">
                <a16:creationId xmlns:a16="http://schemas.microsoft.com/office/drawing/2014/main" id="{E8AF1445-CDBA-E62A-F3B0-A7014A3FD28D}"/>
              </a:ext>
            </a:extLst>
          </p:cNvPr>
          <p:cNvSpPr>
            <a:spLocks noGrp="1"/>
          </p:cNvSpPr>
          <p:nvPr>
            <p:ph type="sldNum" sz="quarter" idx="12"/>
          </p:nvPr>
        </p:nvSpPr>
        <p:spPr/>
        <p:txBody>
          <a:bodyPr/>
          <a:lstStyle/>
          <a:p>
            <a:fld id="{68A18A29-7262-4FB7-ACDC-14BC9518BB4C}" type="slidenum">
              <a:rPr lang="en-US" smtClean="0"/>
              <a:t>12</a:t>
            </a:fld>
            <a:endParaRPr lang="en-US"/>
          </a:p>
        </p:txBody>
      </p:sp>
      <p:pic>
        <p:nvPicPr>
          <p:cNvPr id="6" name="he-did-as-well">
            <a:hlinkClick r:id="" action="ppaction://media"/>
            <a:extLst>
              <a:ext uri="{FF2B5EF4-FFF2-40B4-BE49-F238E27FC236}">
                <a16:creationId xmlns:a16="http://schemas.microsoft.com/office/drawing/2014/main" id="{9CEE31DB-B3FF-8A0B-4A21-FA961D23AC1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08369" y="1692275"/>
            <a:ext cx="2828925" cy="5029200"/>
          </a:xfrm>
          <a:prstGeom prst="rect">
            <a:avLst/>
          </a:prstGeom>
        </p:spPr>
      </p:pic>
    </p:spTree>
    <p:extLst>
      <p:ext uri="{BB962C8B-B14F-4D97-AF65-F5344CB8AC3E}">
        <p14:creationId xmlns:p14="http://schemas.microsoft.com/office/powerpoint/2010/main" val="33433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6"/>
                </p:tgtEl>
              </p:cMediaNode>
            </p:video>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67CCE-5364-E363-BE27-020072DC21F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F66581A-12CB-C161-E903-0882F33C3D74}"/>
              </a:ext>
            </a:extLst>
          </p:cNvPr>
          <p:cNvSpPr>
            <a:spLocks noGrp="1"/>
          </p:cNvSpPr>
          <p:nvPr>
            <p:ph idx="1"/>
          </p:nvPr>
        </p:nvSpPr>
        <p:spPr>
          <a:xfrm>
            <a:off x="838200" y="688258"/>
            <a:ext cx="10515600" cy="5488705"/>
          </a:xfrm>
        </p:spPr>
        <p:txBody>
          <a:bodyPr>
            <a:normAutofit/>
          </a:bodyPr>
          <a:lstStyle/>
          <a:p>
            <a:pPr marL="0" indent="0">
              <a:buNone/>
            </a:pPr>
            <a:r>
              <a:rPr lang="en-US" sz="2400" dirty="0"/>
              <a:t>Intro: regular vs. refutational </a:t>
            </a:r>
            <a:r>
              <a:rPr lang="en-US" sz="2400" i="1" dirty="0"/>
              <a:t>too</a:t>
            </a:r>
            <a:endParaRPr lang="en-US" sz="2400" dirty="0"/>
          </a:p>
          <a:p>
            <a:pPr marL="0" indent="0">
              <a:buNone/>
            </a:pPr>
            <a:r>
              <a:rPr lang="en-US" sz="2400" dirty="0"/>
              <a:t>Data on confirmatory </a:t>
            </a:r>
            <a:r>
              <a:rPr lang="en-US" sz="2400" i="1" dirty="0"/>
              <a:t>too</a:t>
            </a:r>
            <a:endParaRPr lang="en-US" sz="2400" dirty="0"/>
          </a:p>
          <a:p>
            <a:pPr marL="0" indent="0">
              <a:buNone/>
            </a:pPr>
            <a:r>
              <a:rPr lang="en-US" sz="2400" b="1" dirty="0"/>
              <a:t>Arguments against the response particle analysis</a:t>
            </a:r>
          </a:p>
          <a:p>
            <a:pPr marL="0" indent="0">
              <a:buNone/>
            </a:pPr>
            <a:r>
              <a:rPr lang="en-US" sz="2400" dirty="0"/>
              <a:t>Proposal: uniform semantics for </a:t>
            </a:r>
            <a:r>
              <a:rPr lang="en-US" sz="2400" i="1" dirty="0"/>
              <a:t>too</a:t>
            </a:r>
          </a:p>
          <a:p>
            <a:pPr marL="0" indent="0">
              <a:buNone/>
            </a:pPr>
            <a:r>
              <a:rPr lang="en-US" sz="2400" dirty="0"/>
              <a:t>Outro</a:t>
            </a:r>
          </a:p>
          <a:p>
            <a:pPr marL="0" indent="0">
              <a:buNone/>
            </a:pPr>
            <a:r>
              <a:rPr lang="en-US" sz="2400" dirty="0"/>
              <a:t>Appendices</a:t>
            </a:r>
          </a:p>
          <a:p>
            <a:pPr marL="0" indent="0">
              <a:buNone/>
            </a:pPr>
            <a:r>
              <a:rPr lang="en-US" sz="2400" dirty="0"/>
              <a:t>References</a:t>
            </a:r>
          </a:p>
        </p:txBody>
      </p:sp>
      <p:sp>
        <p:nvSpPr>
          <p:cNvPr id="2" name="Slide Number Placeholder 1">
            <a:extLst>
              <a:ext uri="{FF2B5EF4-FFF2-40B4-BE49-F238E27FC236}">
                <a16:creationId xmlns:a16="http://schemas.microsoft.com/office/drawing/2014/main" id="{9F94D898-D514-9BC1-A6F4-406E31340F0C}"/>
              </a:ext>
            </a:extLst>
          </p:cNvPr>
          <p:cNvSpPr>
            <a:spLocks noGrp="1"/>
          </p:cNvSpPr>
          <p:nvPr>
            <p:ph type="sldNum" sz="quarter" idx="12"/>
          </p:nvPr>
        </p:nvSpPr>
        <p:spPr/>
        <p:txBody>
          <a:bodyPr/>
          <a:lstStyle/>
          <a:p>
            <a:fld id="{CFC2E1A8-F9E5-40EC-91A8-1269AD871732}" type="slidenum">
              <a:rPr lang="en-US" smtClean="0"/>
              <a:t>13</a:t>
            </a:fld>
            <a:endParaRPr lang="en-US"/>
          </a:p>
        </p:txBody>
      </p:sp>
    </p:spTree>
    <p:extLst>
      <p:ext uri="{BB962C8B-B14F-4D97-AF65-F5344CB8AC3E}">
        <p14:creationId xmlns:p14="http://schemas.microsoft.com/office/powerpoint/2010/main" val="220658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07FC-E863-93A5-2FFC-15C110A68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4FFDD-7797-BE4F-CC25-4CB28FA72725}"/>
              </a:ext>
            </a:extLst>
          </p:cNvPr>
          <p:cNvSpPr>
            <a:spLocks noGrp="1"/>
          </p:cNvSpPr>
          <p:nvPr>
            <p:ph type="title"/>
          </p:nvPr>
        </p:nvSpPr>
        <p:spPr>
          <a:xfrm>
            <a:off x="838200" y="134711"/>
            <a:ext cx="10515600" cy="1004207"/>
          </a:xfrm>
        </p:spPr>
        <p:txBody>
          <a:bodyPr>
            <a:normAutofit/>
          </a:bodyPr>
          <a:lstStyle/>
          <a:p>
            <a:r>
              <a:rPr lang="en-US" sz="3600" dirty="0"/>
              <a:t>Arguments against the response particle analysis</a:t>
            </a:r>
          </a:p>
        </p:txBody>
      </p:sp>
      <p:sp>
        <p:nvSpPr>
          <p:cNvPr id="3" name="Content Placeholder 2">
            <a:extLst>
              <a:ext uri="{FF2B5EF4-FFF2-40B4-BE49-F238E27FC236}">
                <a16:creationId xmlns:a16="http://schemas.microsoft.com/office/drawing/2014/main" id="{9FBB5CA7-BE73-508D-9345-98CE634A49EF}"/>
              </a:ext>
            </a:extLst>
          </p:cNvPr>
          <p:cNvSpPr>
            <a:spLocks noGrp="1"/>
          </p:cNvSpPr>
          <p:nvPr>
            <p:ph idx="1"/>
          </p:nvPr>
        </p:nvSpPr>
        <p:spPr>
          <a:xfrm>
            <a:off x="838200" y="1138918"/>
            <a:ext cx="10515600" cy="5038045"/>
          </a:xfrm>
        </p:spPr>
        <p:txBody>
          <a:bodyPr>
            <a:normAutofit/>
          </a:bodyPr>
          <a:lstStyle/>
          <a:p>
            <a:pPr marL="457200" indent="-457200">
              <a:buFont typeface="+mj-lt"/>
              <a:buAutoNum type="arabicPeriod"/>
            </a:pPr>
            <a:r>
              <a:rPr lang="en-GB" sz="2400" dirty="0">
                <a:highlight>
                  <a:srgbClr val="78CDE6"/>
                </a:highlight>
              </a:rPr>
              <a:t>Having both refutational and confirmatory </a:t>
            </a:r>
            <a:r>
              <a:rPr lang="en-GB" sz="2400" i="1" dirty="0">
                <a:highlight>
                  <a:srgbClr val="78CDE6"/>
                </a:highlight>
              </a:rPr>
              <a:t>too </a:t>
            </a:r>
            <a:r>
              <a:rPr lang="en-GB" sz="2400" dirty="0">
                <a:highlight>
                  <a:srgbClr val="78CDE6"/>
                </a:highlight>
              </a:rPr>
              <a:t>as response particles would be typologically odd</a:t>
            </a:r>
          </a:p>
          <a:p>
            <a:r>
              <a:rPr lang="en-GB" sz="2400" dirty="0"/>
              <a:t>Thomas (2023) hypothesizes a [CONFIRM] feature, the reverse of his [REFUTE] </a:t>
            </a:r>
          </a:p>
          <a:p>
            <a:r>
              <a:rPr lang="en-GB" sz="2400" dirty="0"/>
              <a:t>Confirmatory </a:t>
            </a:r>
            <a:r>
              <a:rPr lang="en-GB" sz="2400" i="1" dirty="0"/>
              <a:t>too</a:t>
            </a:r>
            <a:r>
              <a:rPr lang="en-GB" sz="2400" dirty="0"/>
              <a:t> would then be a good candidate for realizing [CONFIRM], except it would be typologically weird for the same lexical item to be able to realize either of two opposing features—including within the same speaker</a:t>
            </a:r>
          </a:p>
          <a:p>
            <a:r>
              <a:rPr lang="en-GB" sz="2400" dirty="0"/>
              <a:t>That would be equivalent to the same particle being able to realize either [+] or [−] or either [AGREE] or [REVERSE], and I’m unaware of any such cases cross-linguistically</a:t>
            </a:r>
          </a:p>
        </p:txBody>
      </p:sp>
      <p:sp>
        <p:nvSpPr>
          <p:cNvPr id="4" name="Slide Number Placeholder 3">
            <a:extLst>
              <a:ext uri="{FF2B5EF4-FFF2-40B4-BE49-F238E27FC236}">
                <a16:creationId xmlns:a16="http://schemas.microsoft.com/office/drawing/2014/main" id="{FEBDE971-4F89-E7C4-5607-7CACAD496A63}"/>
              </a:ext>
            </a:extLst>
          </p:cNvPr>
          <p:cNvSpPr>
            <a:spLocks noGrp="1"/>
          </p:cNvSpPr>
          <p:nvPr>
            <p:ph type="sldNum" sz="quarter" idx="12"/>
          </p:nvPr>
        </p:nvSpPr>
        <p:spPr/>
        <p:txBody>
          <a:bodyPr/>
          <a:lstStyle/>
          <a:p>
            <a:fld id="{68A18A29-7262-4FB7-ACDC-14BC9518BB4C}" type="slidenum">
              <a:rPr lang="en-US" smtClean="0"/>
              <a:t>14</a:t>
            </a:fld>
            <a:endParaRPr lang="en-US"/>
          </a:p>
        </p:txBody>
      </p:sp>
    </p:spTree>
    <p:extLst>
      <p:ext uri="{BB962C8B-B14F-4D97-AF65-F5344CB8AC3E}">
        <p14:creationId xmlns:p14="http://schemas.microsoft.com/office/powerpoint/2010/main" val="26985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30F00-12D2-D9CD-9346-9F40719CA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248C4-9E60-AEE9-02AD-3D822B5C6F35}"/>
              </a:ext>
            </a:extLst>
          </p:cNvPr>
          <p:cNvSpPr>
            <a:spLocks noGrp="1"/>
          </p:cNvSpPr>
          <p:nvPr>
            <p:ph type="title"/>
          </p:nvPr>
        </p:nvSpPr>
        <p:spPr>
          <a:xfrm>
            <a:off x="838200" y="134711"/>
            <a:ext cx="10515600" cy="1004207"/>
          </a:xfrm>
        </p:spPr>
        <p:txBody>
          <a:bodyPr>
            <a:normAutofit/>
          </a:bodyPr>
          <a:lstStyle/>
          <a:p>
            <a:r>
              <a:rPr lang="en-US" sz="3600" dirty="0"/>
              <a:t>Arguments against the response particle analysis</a:t>
            </a:r>
          </a:p>
        </p:txBody>
      </p:sp>
      <p:sp>
        <p:nvSpPr>
          <p:cNvPr id="3" name="Content Placeholder 2">
            <a:extLst>
              <a:ext uri="{FF2B5EF4-FFF2-40B4-BE49-F238E27FC236}">
                <a16:creationId xmlns:a16="http://schemas.microsoft.com/office/drawing/2014/main" id="{3651B6F3-A0D2-E3F7-8A47-9F0200859086}"/>
              </a:ext>
            </a:extLst>
          </p:cNvPr>
          <p:cNvSpPr>
            <a:spLocks noGrp="1"/>
          </p:cNvSpPr>
          <p:nvPr>
            <p:ph idx="1"/>
          </p:nvPr>
        </p:nvSpPr>
        <p:spPr>
          <a:xfrm>
            <a:off x="838200" y="1138918"/>
            <a:ext cx="10515600" cy="5038045"/>
          </a:xfrm>
        </p:spPr>
        <p:txBody>
          <a:bodyPr>
            <a:normAutofit/>
          </a:bodyPr>
          <a:lstStyle/>
          <a:p>
            <a:pPr marL="457200" indent="-457200">
              <a:buFont typeface="+mj-lt"/>
              <a:buAutoNum type="arabicPeriod" startAt="2"/>
            </a:pPr>
            <a:r>
              <a:rPr lang="en-GB" sz="2400" dirty="0">
                <a:highlight>
                  <a:srgbClr val="78CDE6"/>
                </a:highlight>
              </a:rPr>
              <a:t>The prejacent is obligatory</a:t>
            </a:r>
          </a:p>
          <a:p>
            <a:r>
              <a:rPr lang="en-GB" sz="2400" dirty="0"/>
              <a:t>Unlike regular response particles, </a:t>
            </a:r>
            <a:r>
              <a:rPr lang="en-GB" sz="2400" i="1" dirty="0"/>
              <a:t>too</a:t>
            </a:r>
            <a:r>
              <a:rPr lang="en-GB" sz="2400" dirty="0"/>
              <a:t> can’t be a standalone utterance, it always needs an overt prejacent</a:t>
            </a:r>
          </a:p>
          <a:p>
            <a:r>
              <a:rPr lang="en-GB" sz="2400" dirty="0"/>
              <a:t>Thomas (2023) acknowledges this, but notes that the Romanian </a:t>
            </a:r>
            <a:r>
              <a:rPr lang="en-GB" sz="2400" i="1" dirty="0" err="1"/>
              <a:t>ba</a:t>
            </a:r>
            <a:r>
              <a:rPr lang="en-GB" sz="2400" dirty="0"/>
              <a:t> particle can’t occur by itself either (Farkas &amp; Bruce 2010)</a:t>
            </a:r>
          </a:p>
          <a:p>
            <a:r>
              <a:rPr lang="en-GB" sz="2400" dirty="0"/>
              <a:t>This note is misleading, however, because </a:t>
            </a:r>
            <a:r>
              <a:rPr lang="en-GB" sz="2400" i="1" dirty="0" err="1"/>
              <a:t>ba</a:t>
            </a:r>
            <a:r>
              <a:rPr lang="en-GB" sz="2400" dirty="0"/>
              <a:t> is always part of a particle cluster </a:t>
            </a:r>
            <a:r>
              <a:rPr lang="en-GB" sz="2400" i="1" dirty="0" err="1"/>
              <a:t>ba</a:t>
            </a:r>
            <a:r>
              <a:rPr lang="en-GB" sz="2400" i="1" dirty="0"/>
              <a:t> nu</a:t>
            </a:r>
            <a:r>
              <a:rPr lang="en-GB" sz="2400" dirty="0"/>
              <a:t> or </a:t>
            </a:r>
            <a:r>
              <a:rPr lang="en-GB" sz="2400" i="1" dirty="0" err="1"/>
              <a:t>ba</a:t>
            </a:r>
            <a:r>
              <a:rPr lang="en-GB" sz="2400" i="1" dirty="0"/>
              <a:t> da</a:t>
            </a:r>
            <a:r>
              <a:rPr lang="en-GB" sz="2400" dirty="0"/>
              <a:t>, which can, in fact, be standalone utterances without an overt prejacent </a:t>
            </a:r>
          </a:p>
          <a:p>
            <a:pPr lvl="1"/>
            <a:r>
              <a:rPr lang="en-GB" dirty="0"/>
              <a:t>Cf. also Russian </a:t>
            </a:r>
            <a:r>
              <a:rPr lang="en-GB" i="1" dirty="0"/>
              <a:t>da net </a:t>
            </a:r>
            <a:r>
              <a:rPr lang="en-GB" dirty="0"/>
              <a:t>≈‘</a:t>
            </a:r>
            <a:r>
              <a:rPr lang="en-GB" i="1" dirty="0"/>
              <a:t>but no</a:t>
            </a:r>
            <a:r>
              <a:rPr lang="en-GB" dirty="0"/>
              <a:t>’, where </a:t>
            </a:r>
            <a:r>
              <a:rPr lang="en-GB" i="1" dirty="0"/>
              <a:t>da </a:t>
            </a:r>
            <a:r>
              <a:rPr lang="en-GB" dirty="0"/>
              <a:t>≈‘but’ is a prosodic clitic and can’t occur on its own, but </a:t>
            </a:r>
            <a:r>
              <a:rPr lang="en-GB" i="1" dirty="0"/>
              <a:t>da net</a:t>
            </a:r>
            <a:r>
              <a:rPr lang="en-GB" dirty="0"/>
              <a:t> can</a:t>
            </a:r>
          </a:p>
          <a:p>
            <a:r>
              <a:rPr lang="en-GB" sz="2400" dirty="0"/>
              <a:t>I propose that the obligatoriness of the prejacent is due to the fact that </a:t>
            </a:r>
            <a:r>
              <a:rPr lang="en-GB" sz="2400" i="1" dirty="0">
                <a:highlight>
                  <a:srgbClr val="78CDE6"/>
                </a:highlight>
              </a:rPr>
              <a:t>too</a:t>
            </a:r>
            <a:r>
              <a:rPr lang="en-GB" sz="2400" dirty="0">
                <a:highlight>
                  <a:srgbClr val="78CDE6"/>
                </a:highlight>
              </a:rPr>
              <a:t> still must associate with focus while regular response particles don’t associate with focus</a:t>
            </a:r>
          </a:p>
        </p:txBody>
      </p:sp>
      <p:sp>
        <p:nvSpPr>
          <p:cNvPr id="4" name="Slide Number Placeholder 3">
            <a:extLst>
              <a:ext uri="{FF2B5EF4-FFF2-40B4-BE49-F238E27FC236}">
                <a16:creationId xmlns:a16="http://schemas.microsoft.com/office/drawing/2014/main" id="{D7619A98-CF79-3BD1-4378-6C8081095F8D}"/>
              </a:ext>
            </a:extLst>
          </p:cNvPr>
          <p:cNvSpPr>
            <a:spLocks noGrp="1"/>
          </p:cNvSpPr>
          <p:nvPr>
            <p:ph type="sldNum" sz="quarter" idx="12"/>
          </p:nvPr>
        </p:nvSpPr>
        <p:spPr/>
        <p:txBody>
          <a:bodyPr/>
          <a:lstStyle/>
          <a:p>
            <a:fld id="{68A18A29-7262-4FB7-ACDC-14BC9518BB4C}" type="slidenum">
              <a:rPr lang="en-US" smtClean="0"/>
              <a:t>15</a:t>
            </a:fld>
            <a:endParaRPr lang="en-US"/>
          </a:p>
        </p:txBody>
      </p:sp>
    </p:spTree>
    <p:extLst>
      <p:ext uri="{BB962C8B-B14F-4D97-AF65-F5344CB8AC3E}">
        <p14:creationId xmlns:p14="http://schemas.microsoft.com/office/powerpoint/2010/main" val="5301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AE550-CC13-D2A2-D20C-96453FB2B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66484-4B3A-8E51-7825-D814C5AF18AA}"/>
              </a:ext>
            </a:extLst>
          </p:cNvPr>
          <p:cNvSpPr>
            <a:spLocks noGrp="1"/>
          </p:cNvSpPr>
          <p:nvPr>
            <p:ph type="title"/>
          </p:nvPr>
        </p:nvSpPr>
        <p:spPr>
          <a:xfrm>
            <a:off x="838200" y="134711"/>
            <a:ext cx="10515600" cy="1004207"/>
          </a:xfrm>
        </p:spPr>
        <p:txBody>
          <a:bodyPr>
            <a:normAutofit/>
          </a:bodyPr>
          <a:lstStyle/>
          <a:p>
            <a:r>
              <a:rPr lang="en-US" sz="3600" dirty="0"/>
              <a:t>Arguments against the response particle analysis</a:t>
            </a:r>
          </a:p>
        </p:txBody>
      </p:sp>
      <p:sp>
        <p:nvSpPr>
          <p:cNvPr id="3" name="Content Placeholder 2">
            <a:extLst>
              <a:ext uri="{FF2B5EF4-FFF2-40B4-BE49-F238E27FC236}">
                <a16:creationId xmlns:a16="http://schemas.microsoft.com/office/drawing/2014/main" id="{275E6731-6AAF-CB25-1323-60E52F37A4BD}"/>
              </a:ext>
            </a:extLst>
          </p:cNvPr>
          <p:cNvSpPr>
            <a:spLocks noGrp="1"/>
          </p:cNvSpPr>
          <p:nvPr>
            <p:ph idx="1"/>
          </p:nvPr>
        </p:nvSpPr>
        <p:spPr>
          <a:xfrm>
            <a:off x="838200" y="1138918"/>
            <a:ext cx="10515600" cy="5038045"/>
          </a:xfrm>
        </p:spPr>
        <p:txBody>
          <a:bodyPr>
            <a:normAutofit/>
          </a:bodyPr>
          <a:lstStyle/>
          <a:p>
            <a:pPr marL="514350" indent="-514350">
              <a:buFont typeface="+mj-lt"/>
              <a:buAutoNum type="arabicPeriod" startAt="3"/>
            </a:pPr>
            <a:r>
              <a:rPr lang="en-GB" sz="2400" dirty="0">
                <a:highlight>
                  <a:srgbClr val="78CDE6"/>
                </a:highlight>
              </a:rPr>
              <a:t>Regular </a:t>
            </a:r>
            <a:r>
              <a:rPr lang="en-GB" sz="2400" i="1" dirty="0">
                <a:highlight>
                  <a:srgbClr val="78CDE6"/>
                </a:highlight>
              </a:rPr>
              <a:t>too </a:t>
            </a:r>
            <a:r>
              <a:rPr lang="en-GB" sz="2400" dirty="0">
                <a:highlight>
                  <a:srgbClr val="78CDE6"/>
                </a:highlight>
              </a:rPr>
              <a:t>already has the key properties that motivated the response particle analysis</a:t>
            </a:r>
          </a:p>
          <a:p>
            <a:r>
              <a:rPr lang="en-GB" sz="2400" dirty="0"/>
              <a:t>Thomas adopts a response particle analysis for refutational </a:t>
            </a:r>
            <a:r>
              <a:rPr lang="en-GB" sz="2400" i="1" dirty="0"/>
              <a:t>too</a:t>
            </a:r>
            <a:r>
              <a:rPr lang="en-GB" sz="2400" dirty="0"/>
              <a:t> because “it exhibits what [he] take[s] to be the two key properties of polarity particles: anaphoric reference to a salient antecedent sentence (…) and sensitivity to the polarity of that antecedent and/or its prejacent”</a:t>
            </a:r>
          </a:p>
          <a:p>
            <a:r>
              <a:rPr lang="en-GB" sz="2400" dirty="0"/>
              <a:t>But regular </a:t>
            </a:r>
            <a:r>
              <a:rPr lang="en-GB" sz="2400" i="1" dirty="0"/>
              <a:t>too</a:t>
            </a:r>
            <a:r>
              <a:rPr lang="en-GB" sz="2400" dirty="0"/>
              <a:t> is already sensitive to its </a:t>
            </a:r>
            <a:r>
              <a:rPr lang="en-GB" sz="2400" dirty="0" err="1"/>
              <a:t>prejacent’s</a:t>
            </a:r>
            <a:r>
              <a:rPr lang="en-GB" sz="2400" dirty="0"/>
              <a:t> polarity, typically requiring a positive prejacent and contrasting in this sense with </a:t>
            </a:r>
            <a:r>
              <a:rPr lang="en-GB" sz="2400" i="1" dirty="0"/>
              <a:t>either</a:t>
            </a:r>
          </a:p>
          <a:p>
            <a:r>
              <a:rPr lang="en-GB" sz="2400" dirty="0"/>
              <a:t>Likewise, regular </a:t>
            </a:r>
            <a:r>
              <a:rPr lang="en-GB" sz="2400" i="1" dirty="0"/>
              <a:t>too</a:t>
            </a:r>
            <a:r>
              <a:rPr lang="en-GB" sz="2400" dirty="0"/>
              <a:t> is also anaphoric; e.g., from Kripke 2009: “</a:t>
            </a:r>
            <a:r>
              <a:rPr lang="en-GB" sz="2400" i="1" dirty="0"/>
              <a:t>[t]</a:t>
            </a:r>
            <a:r>
              <a:rPr lang="en-GB" sz="2400" i="1" dirty="0" err="1"/>
              <a:t>oo</a:t>
            </a:r>
            <a:r>
              <a:rPr lang="en-GB" sz="2400" i="1" dirty="0"/>
              <a:t> </a:t>
            </a:r>
            <a:r>
              <a:rPr lang="en-GB" sz="2400" dirty="0"/>
              <a:t>(...) should refer to parallel elements”, which “must come from the active context or from other clauses in the assertion (...). [T]hat they are merely very well known is not sufficient”:</a:t>
            </a:r>
          </a:p>
          <a:p>
            <a:pPr marL="0" indent="0" defTabSz="91440">
              <a:buNone/>
            </a:pPr>
            <a:r>
              <a:rPr lang="en-GB" sz="2400" dirty="0"/>
              <a:t>(13)		SAM is having dinner in New York tonight, too.</a:t>
            </a:r>
          </a:p>
          <a:p>
            <a:pPr defTabSz="91440"/>
            <a:endParaRPr lang="en-GB" sz="2400" dirty="0"/>
          </a:p>
        </p:txBody>
      </p:sp>
      <p:sp>
        <p:nvSpPr>
          <p:cNvPr id="4" name="Slide Number Placeholder 3">
            <a:extLst>
              <a:ext uri="{FF2B5EF4-FFF2-40B4-BE49-F238E27FC236}">
                <a16:creationId xmlns:a16="http://schemas.microsoft.com/office/drawing/2014/main" id="{2197096E-0033-A54F-F395-D4454AFFF3A3}"/>
              </a:ext>
            </a:extLst>
          </p:cNvPr>
          <p:cNvSpPr>
            <a:spLocks noGrp="1"/>
          </p:cNvSpPr>
          <p:nvPr>
            <p:ph type="sldNum" sz="quarter" idx="12"/>
          </p:nvPr>
        </p:nvSpPr>
        <p:spPr/>
        <p:txBody>
          <a:bodyPr/>
          <a:lstStyle/>
          <a:p>
            <a:fld id="{68A18A29-7262-4FB7-ACDC-14BC9518BB4C}" type="slidenum">
              <a:rPr lang="en-US" smtClean="0"/>
              <a:t>16</a:t>
            </a:fld>
            <a:endParaRPr lang="en-US"/>
          </a:p>
        </p:txBody>
      </p:sp>
    </p:spTree>
    <p:extLst>
      <p:ext uri="{BB962C8B-B14F-4D97-AF65-F5344CB8AC3E}">
        <p14:creationId xmlns:p14="http://schemas.microsoft.com/office/powerpoint/2010/main" val="305789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82C43-881C-3A3B-61A7-01A1A5DC2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23CFA-0209-1EFE-9658-9EC0B4F66B56}"/>
              </a:ext>
            </a:extLst>
          </p:cNvPr>
          <p:cNvSpPr>
            <a:spLocks noGrp="1"/>
          </p:cNvSpPr>
          <p:nvPr>
            <p:ph type="title"/>
          </p:nvPr>
        </p:nvSpPr>
        <p:spPr>
          <a:xfrm>
            <a:off x="838200" y="134711"/>
            <a:ext cx="10515600" cy="1004207"/>
          </a:xfrm>
        </p:spPr>
        <p:txBody>
          <a:bodyPr>
            <a:normAutofit/>
          </a:bodyPr>
          <a:lstStyle/>
          <a:p>
            <a:r>
              <a:rPr lang="en-US" sz="3600" dirty="0"/>
              <a:t>Arguments against the response particle analysis</a:t>
            </a:r>
          </a:p>
        </p:txBody>
      </p:sp>
      <p:sp>
        <p:nvSpPr>
          <p:cNvPr id="3" name="Content Placeholder 2">
            <a:extLst>
              <a:ext uri="{FF2B5EF4-FFF2-40B4-BE49-F238E27FC236}">
                <a16:creationId xmlns:a16="http://schemas.microsoft.com/office/drawing/2014/main" id="{4C1741C6-9072-73AB-7CFA-8504ECA068F2}"/>
              </a:ext>
            </a:extLst>
          </p:cNvPr>
          <p:cNvSpPr>
            <a:spLocks noGrp="1"/>
          </p:cNvSpPr>
          <p:nvPr>
            <p:ph idx="1"/>
          </p:nvPr>
        </p:nvSpPr>
        <p:spPr>
          <a:xfrm>
            <a:off x="838200" y="1138918"/>
            <a:ext cx="10515600" cy="5038045"/>
          </a:xfrm>
        </p:spPr>
        <p:txBody>
          <a:bodyPr>
            <a:normAutofit lnSpcReduction="10000"/>
          </a:bodyPr>
          <a:lstStyle/>
          <a:p>
            <a:pPr marL="0" indent="0">
              <a:buNone/>
            </a:pPr>
            <a:r>
              <a:rPr lang="en-GB" sz="2400" dirty="0"/>
              <a:t>Thus, </a:t>
            </a:r>
            <a:r>
              <a:rPr lang="en-GB" sz="2400" dirty="0">
                <a:highlight>
                  <a:srgbClr val="78CDE6"/>
                </a:highlight>
              </a:rPr>
              <a:t>the jump to a response particle analysis is unjustified</a:t>
            </a:r>
            <a:r>
              <a:rPr lang="en-GB" sz="2400" dirty="0"/>
              <a:t>, and we can account for both refutational and confirmatory </a:t>
            </a:r>
            <a:r>
              <a:rPr lang="en-GB" sz="2400" i="1" dirty="0"/>
              <a:t>too</a:t>
            </a:r>
            <a:r>
              <a:rPr lang="en-GB" sz="2400" dirty="0"/>
              <a:t> using the same core semantics as for regular </a:t>
            </a:r>
            <a:r>
              <a:rPr lang="en-GB" sz="2400" i="1" dirty="0"/>
              <a:t>too</a:t>
            </a:r>
            <a:r>
              <a:rPr lang="en-GB" sz="2400" dirty="0"/>
              <a:t>, which already has sensitivity to absolute polarity, anaphoricity, </a:t>
            </a:r>
            <a:r>
              <a:rPr lang="en-US" sz="2400" dirty="0"/>
              <a:t>and association with focus (which, again, regular response particles don’t have)</a:t>
            </a:r>
            <a:endParaRPr lang="en-GB" sz="2400" dirty="0"/>
          </a:p>
          <a:p>
            <a:pPr marL="0" indent="0">
              <a:buNone/>
            </a:pPr>
            <a:r>
              <a:rPr lang="en-GB" sz="2400" dirty="0"/>
              <a:t>Some notes before I introduce my proposal:</a:t>
            </a:r>
          </a:p>
          <a:p>
            <a:r>
              <a:rPr lang="en-GB" sz="2400" dirty="0">
                <a:highlight>
                  <a:srgbClr val="78CDE6"/>
                </a:highlight>
              </a:rPr>
              <a:t>There are additional idiosyncrasies in these response uses of </a:t>
            </a:r>
            <a:r>
              <a:rPr lang="en-GB" sz="2400" i="1" dirty="0">
                <a:highlight>
                  <a:srgbClr val="78CDE6"/>
                </a:highlight>
              </a:rPr>
              <a:t>too</a:t>
            </a:r>
            <a:r>
              <a:rPr lang="en-GB" sz="2400" dirty="0">
                <a:highlight>
                  <a:srgbClr val="78CDE6"/>
                </a:highlight>
              </a:rPr>
              <a:t> and there does appear to be a certain level of idiomatization in both cases</a:t>
            </a:r>
            <a:r>
              <a:rPr lang="en-GB" sz="2400" dirty="0"/>
              <a:t> (e.g., the apparent ban on indefinite subjects at least in refutational </a:t>
            </a:r>
            <a:r>
              <a:rPr lang="en-GB" sz="2400" i="1" dirty="0"/>
              <a:t>too</a:t>
            </a:r>
            <a:r>
              <a:rPr lang="en-GB" sz="2400" dirty="0"/>
              <a:t> cases—Thomas 2023; the potentially more categorical nature of the sensitivity to the polarity of the prejacent; etc.)</a:t>
            </a:r>
          </a:p>
          <a:p>
            <a:r>
              <a:rPr lang="en-GB" sz="2400" dirty="0">
                <a:highlight>
                  <a:srgbClr val="78CDE6"/>
                </a:highlight>
              </a:rPr>
              <a:t>But the response particle analysis doesn’t fare much better in explaining most of these idiosyncrasies</a:t>
            </a:r>
          </a:p>
          <a:p>
            <a:r>
              <a:rPr lang="en-GB" sz="2400" dirty="0"/>
              <a:t>That said, if one did want to maintain a response particle analysis of </a:t>
            </a:r>
            <a:r>
              <a:rPr lang="en-GB" sz="2400" i="1" dirty="0"/>
              <a:t>too</a:t>
            </a:r>
            <a:r>
              <a:rPr lang="en-GB" sz="2400" dirty="0"/>
              <a:t> in responses for some reason, they could view the story below as a hypothesis about the relevant diachronic pathway</a:t>
            </a:r>
          </a:p>
        </p:txBody>
      </p:sp>
      <p:sp>
        <p:nvSpPr>
          <p:cNvPr id="4" name="Slide Number Placeholder 3">
            <a:extLst>
              <a:ext uri="{FF2B5EF4-FFF2-40B4-BE49-F238E27FC236}">
                <a16:creationId xmlns:a16="http://schemas.microsoft.com/office/drawing/2014/main" id="{61988893-0CBC-324A-2183-0AE389ADBC0E}"/>
              </a:ext>
            </a:extLst>
          </p:cNvPr>
          <p:cNvSpPr>
            <a:spLocks noGrp="1"/>
          </p:cNvSpPr>
          <p:nvPr>
            <p:ph type="sldNum" sz="quarter" idx="12"/>
          </p:nvPr>
        </p:nvSpPr>
        <p:spPr/>
        <p:txBody>
          <a:bodyPr/>
          <a:lstStyle/>
          <a:p>
            <a:fld id="{68A18A29-7262-4FB7-ACDC-14BC9518BB4C}" type="slidenum">
              <a:rPr lang="en-US" smtClean="0"/>
              <a:t>17</a:t>
            </a:fld>
            <a:endParaRPr lang="en-US"/>
          </a:p>
        </p:txBody>
      </p:sp>
    </p:spTree>
    <p:extLst>
      <p:ext uri="{BB962C8B-B14F-4D97-AF65-F5344CB8AC3E}">
        <p14:creationId xmlns:p14="http://schemas.microsoft.com/office/powerpoint/2010/main" val="17479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A9C78-35A6-2B96-7CA6-202DB308679D}"/>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2B9921D-90DB-64C7-85A5-1A1C4881B89B}"/>
              </a:ext>
            </a:extLst>
          </p:cNvPr>
          <p:cNvSpPr>
            <a:spLocks noGrp="1"/>
          </p:cNvSpPr>
          <p:nvPr>
            <p:ph idx="1"/>
          </p:nvPr>
        </p:nvSpPr>
        <p:spPr>
          <a:xfrm>
            <a:off x="838200" y="688258"/>
            <a:ext cx="10515600" cy="5488705"/>
          </a:xfrm>
        </p:spPr>
        <p:txBody>
          <a:bodyPr>
            <a:normAutofit/>
          </a:bodyPr>
          <a:lstStyle/>
          <a:p>
            <a:pPr marL="0" indent="0">
              <a:buNone/>
            </a:pPr>
            <a:r>
              <a:rPr lang="en-US" sz="2400" dirty="0"/>
              <a:t>Intro: regular vs. refutational </a:t>
            </a:r>
            <a:r>
              <a:rPr lang="en-US" sz="2400" i="1" dirty="0"/>
              <a:t>too</a:t>
            </a:r>
            <a:endParaRPr lang="en-US" sz="2400" dirty="0"/>
          </a:p>
          <a:p>
            <a:pPr marL="0" indent="0">
              <a:buNone/>
            </a:pPr>
            <a:r>
              <a:rPr lang="en-US" sz="2400" dirty="0"/>
              <a:t>Data on confirmatory </a:t>
            </a:r>
            <a:r>
              <a:rPr lang="en-US" sz="2400" i="1" dirty="0"/>
              <a:t>too</a:t>
            </a:r>
            <a:endParaRPr lang="en-US" sz="2400" dirty="0"/>
          </a:p>
          <a:p>
            <a:pPr marL="0" indent="0">
              <a:buNone/>
            </a:pPr>
            <a:r>
              <a:rPr lang="en-US" sz="2400" dirty="0"/>
              <a:t>Arguments against the response particle analysis</a:t>
            </a:r>
          </a:p>
          <a:p>
            <a:pPr marL="0" indent="0">
              <a:buNone/>
            </a:pPr>
            <a:r>
              <a:rPr lang="en-US" sz="2400" b="1" dirty="0"/>
              <a:t>Proposal: uniform semantics for </a:t>
            </a:r>
            <a:r>
              <a:rPr lang="en-US" sz="2400" b="1" i="1" dirty="0"/>
              <a:t>too</a:t>
            </a:r>
          </a:p>
          <a:p>
            <a:pPr marL="0" indent="0">
              <a:buNone/>
            </a:pPr>
            <a:r>
              <a:rPr lang="en-US" sz="2400" dirty="0"/>
              <a:t>Outro</a:t>
            </a:r>
          </a:p>
          <a:p>
            <a:pPr marL="0" indent="0">
              <a:buNone/>
            </a:pPr>
            <a:r>
              <a:rPr lang="en-US" sz="2400" dirty="0"/>
              <a:t>Appendices</a:t>
            </a:r>
          </a:p>
          <a:p>
            <a:pPr marL="0" indent="0">
              <a:buNone/>
            </a:pPr>
            <a:r>
              <a:rPr lang="en-US" sz="2400" dirty="0"/>
              <a:t>References</a:t>
            </a:r>
          </a:p>
        </p:txBody>
      </p:sp>
      <p:sp>
        <p:nvSpPr>
          <p:cNvPr id="2" name="Slide Number Placeholder 1">
            <a:extLst>
              <a:ext uri="{FF2B5EF4-FFF2-40B4-BE49-F238E27FC236}">
                <a16:creationId xmlns:a16="http://schemas.microsoft.com/office/drawing/2014/main" id="{C2251D90-3E8B-4A30-647B-9C8F80359BA4}"/>
              </a:ext>
            </a:extLst>
          </p:cNvPr>
          <p:cNvSpPr>
            <a:spLocks noGrp="1"/>
          </p:cNvSpPr>
          <p:nvPr>
            <p:ph type="sldNum" sz="quarter" idx="12"/>
          </p:nvPr>
        </p:nvSpPr>
        <p:spPr/>
        <p:txBody>
          <a:bodyPr/>
          <a:lstStyle/>
          <a:p>
            <a:fld id="{CFC2E1A8-F9E5-40EC-91A8-1269AD871732}" type="slidenum">
              <a:rPr lang="en-US" smtClean="0"/>
              <a:t>18</a:t>
            </a:fld>
            <a:endParaRPr lang="en-US"/>
          </a:p>
        </p:txBody>
      </p:sp>
    </p:spTree>
    <p:extLst>
      <p:ext uri="{BB962C8B-B14F-4D97-AF65-F5344CB8AC3E}">
        <p14:creationId xmlns:p14="http://schemas.microsoft.com/office/powerpoint/2010/main" val="403542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69535-E75B-7A06-A213-6947B9488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969B8-6B07-C187-1B67-44A055934C45}"/>
              </a:ext>
            </a:extLst>
          </p:cNvPr>
          <p:cNvSpPr>
            <a:spLocks noGrp="1"/>
          </p:cNvSpPr>
          <p:nvPr>
            <p:ph type="title"/>
          </p:nvPr>
        </p:nvSpPr>
        <p:spPr>
          <a:xfrm>
            <a:off x="838200" y="134711"/>
            <a:ext cx="10515600" cy="1004207"/>
          </a:xfrm>
        </p:spPr>
        <p:txBody>
          <a:bodyPr>
            <a:normAutofit/>
          </a:bodyPr>
          <a:lstStyle/>
          <a:p>
            <a:r>
              <a:rPr lang="en-US" sz="3600" dirty="0"/>
              <a:t>Core semantics of </a:t>
            </a:r>
            <a:r>
              <a:rPr lang="en-US" sz="3600" i="1" dirty="0"/>
              <a:t>too</a:t>
            </a:r>
            <a:endParaRPr lang="en-US" sz="3600" dirty="0"/>
          </a:p>
        </p:txBody>
      </p:sp>
      <p:sp>
        <p:nvSpPr>
          <p:cNvPr id="3" name="Content Placeholder 2">
            <a:extLst>
              <a:ext uri="{FF2B5EF4-FFF2-40B4-BE49-F238E27FC236}">
                <a16:creationId xmlns:a16="http://schemas.microsoft.com/office/drawing/2014/main" id="{F1E3DA0E-7385-BC6D-7D4C-CB7043558A27}"/>
              </a:ext>
            </a:extLst>
          </p:cNvPr>
          <p:cNvSpPr>
            <a:spLocks noGrp="1"/>
          </p:cNvSpPr>
          <p:nvPr>
            <p:ph idx="1"/>
          </p:nvPr>
        </p:nvSpPr>
        <p:spPr>
          <a:xfrm>
            <a:off x="838200" y="1138918"/>
            <a:ext cx="10515600" cy="5038045"/>
          </a:xfrm>
        </p:spPr>
        <p:txBody>
          <a:bodyPr>
            <a:normAutofit/>
          </a:bodyPr>
          <a:lstStyle/>
          <a:p>
            <a:r>
              <a:rPr lang="en-GB" sz="2400" dirty="0"/>
              <a:t>Following Kripke 2009, I will assume that </a:t>
            </a:r>
            <a:r>
              <a:rPr lang="en-GB" sz="2400" i="1" dirty="0">
                <a:highlight>
                  <a:srgbClr val="78CDE6"/>
                </a:highlight>
              </a:rPr>
              <a:t>too</a:t>
            </a:r>
            <a:r>
              <a:rPr lang="en-GB" sz="2400" dirty="0">
                <a:highlight>
                  <a:srgbClr val="78CDE6"/>
                </a:highlight>
              </a:rPr>
              <a:t> requires that its “active context” must contain a “parallel element” to its prejacent</a:t>
            </a:r>
          </a:p>
          <a:p>
            <a:r>
              <a:rPr lang="en-GB" sz="2400" dirty="0"/>
              <a:t>The exact nature of said “parallel element” might need to be refined further, but let’s just say for concreteness and simplicity that it is </a:t>
            </a:r>
            <a:r>
              <a:rPr lang="en-GB" sz="2400" dirty="0">
                <a:highlight>
                  <a:srgbClr val="78CDE6"/>
                </a:highlight>
              </a:rPr>
              <a:t>an element from the set of focus alternatives to the prejacent</a:t>
            </a:r>
            <a:r>
              <a:rPr lang="en-GB" sz="2400" dirty="0"/>
              <a:t>, distinct from the prejacent itself</a:t>
            </a:r>
          </a:p>
        </p:txBody>
      </p:sp>
      <p:sp>
        <p:nvSpPr>
          <p:cNvPr id="4" name="Slide Number Placeholder 3">
            <a:extLst>
              <a:ext uri="{FF2B5EF4-FFF2-40B4-BE49-F238E27FC236}">
                <a16:creationId xmlns:a16="http://schemas.microsoft.com/office/drawing/2014/main" id="{6EC7EF7B-EFA5-36A8-B1C7-390E4568A1E1}"/>
              </a:ext>
            </a:extLst>
          </p:cNvPr>
          <p:cNvSpPr>
            <a:spLocks noGrp="1"/>
          </p:cNvSpPr>
          <p:nvPr>
            <p:ph type="sldNum" sz="quarter" idx="12"/>
          </p:nvPr>
        </p:nvSpPr>
        <p:spPr/>
        <p:txBody>
          <a:bodyPr/>
          <a:lstStyle/>
          <a:p>
            <a:fld id="{68A18A29-7262-4FB7-ACDC-14BC9518BB4C}" type="slidenum">
              <a:rPr lang="en-US" smtClean="0"/>
              <a:t>19</a:t>
            </a:fld>
            <a:endParaRPr lang="en-US"/>
          </a:p>
        </p:txBody>
      </p:sp>
    </p:spTree>
    <p:extLst>
      <p:ext uri="{BB962C8B-B14F-4D97-AF65-F5344CB8AC3E}">
        <p14:creationId xmlns:p14="http://schemas.microsoft.com/office/powerpoint/2010/main" val="28713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688258"/>
            <a:ext cx="10515600" cy="5488705"/>
          </a:xfrm>
        </p:spPr>
        <p:txBody>
          <a:bodyPr>
            <a:normAutofit/>
          </a:bodyPr>
          <a:lstStyle/>
          <a:p>
            <a:pPr marL="0" indent="0">
              <a:buNone/>
            </a:pPr>
            <a:r>
              <a:rPr lang="en-US" sz="2400" b="1" dirty="0"/>
              <a:t>Intro: regular vs. refutational </a:t>
            </a:r>
            <a:r>
              <a:rPr lang="en-US" sz="2400" b="1" i="1" dirty="0"/>
              <a:t>too</a:t>
            </a:r>
            <a:endParaRPr lang="en-US" sz="2400" b="1" dirty="0"/>
          </a:p>
          <a:p>
            <a:pPr marL="0" indent="0">
              <a:buNone/>
            </a:pPr>
            <a:r>
              <a:rPr lang="en-US" sz="2400" dirty="0"/>
              <a:t>Data on confirmatory </a:t>
            </a:r>
            <a:r>
              <a:rPr lang="en-US" sz="2400" i="1" dirty="0"/>
              <a:t>too</a:t>
            </a:r>
            <a:endParaRPr lang="en-US" sz="2400" dirty="0"/>
          </a:p>
          <a:p>
            <a:pPr marL="0" indent="0">
              <a:buNone/>
            </a:pPr>
            <a:r>
              <a:rPr lang="en-US" sz="2400" dirty="0"/>
              <a:t>Arguments against the response particle analysis</a:t>
            </a:r>
          </a:p>
          <a:p>
            <a:pPr marL="0" indent="0">
              <a:buNone/>
            </a:pPr>
            <a:r>
              <a:rPr lang="en-US" sz="2400" dirty="0"/>
              <a:t>Proposal: uniform semantics for </a:t>
            </a:r>
            <a:r>
              <a:rPr lang="en-US" sz="2400" i="1" dirty="0"/>
              <a:t>too</a:t>
            </a:r>
          </a:p>
          <a:p>
            <a:pPr marL="0" indent="0">
              <a:buNone/>
            </a:pPr>
            <a:r>
              <a:rPr lang="en-US" sz="2400" dirty="0"/>
              <a:t>Outro</a:t>
            </a:r>
          </a:p>
          <a:p>
            <a:pPr marL="0" indent="0">
              <a:buNone/>
            </a:pPr>
            <a:r>
              <a:rPr lang="en-US" sz="2400" dirty="0"/>
              <a:t>Appendices</a:t>
            </a:r>
          </a:p>
          <a:p>
            <a:pPr marL="0" indent="0">
              <a:buNone/>
            </a:pPr>
            <a:r>
              <a:rPr lang="en-US" sz="2400" dirty="0"/>
              <a:t>References</a:t>
            </a:r>
          </a:p>
        </p:txBody>
      </p:sp>
      <p:sp>
        <p:nvSpPr>
          <p:cNvPr id="2" name="Slide Number Placeholder 1">
            <a:extLst>
              <a:ext uri="{FF2B5EF4-FFF2-40B4-BE49-F238E27FC236}">
                <a16:creationId xmlns:a16="http://schemas.microsoft.com/office/drawing/2014/main" id="{A7DC083D-834E-2727-8097-A80D3A986C5B}"/>
              </a:ext>
            </a:extLst>
          </p:cNvPr>
          <p:cNvSpPr>
            <a:spLocks noGrp="1"/>
          </p:cNvSpPr>
          <p:nvPr>
            <p:ph type="sldNum" sz="quarter" idx="12"/>
          </p:nvPr>
        </p:nvSpPr>
        <p:spPr/>
        <p:txBody>
          <a:bodyPr/>
          <a:lstStyle/>
          <a:p>
            <a:fld id="{CFC2E1A8-F9E5-40EC-91A8-1269AD871732}" type="slidenum">
              <a:rPr lang="en-US" smtClean="0"/>
              <a:t>2</a:t>
            </a:fld>
            <a:endParaRPr lang="en-US"/>
          </a:p>
        </p:txBody>
      </p:sp>
    </p:spTree>
    <p:extLst>
      <p:ext uri="{BB962C8B-B14F-4D97-AF65-F5344CB8AC3E}">
        <p14:creationId xmlns:p14="http://schemas.microsoft.com/office/powerpoint/2010/main" val="87079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034DE-8A5D-BCCF-5F46-59D650E8A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4B7E1-DEE3-C00D-0F53-42119C53FC91}"/>
              </a:ext>
            </a:extLst>
          </p:cNvPr>
          <p:cNvSpPr>
            <a:spLocks noGrp="1"/>
          </p:cNvSpPr>
          <p:nvPr>
            <p:ph type="title"/>
          </p:nvPr>
        </p:nvSpPr>
        <p:spPr>
          <a:xfrm>
            <a:off x="838200" y="134711"/>
            <a:ext cx="10515600" cy="1004207"/>
          </a:xfrm>
        </p:spPr>
        <p:txBody>
          <a:bodyPr>
            <a:normAutofit/>
          </a:bodyPr>
          <a:lstStyle/>
          <a:p>
            <a:r>
              <a:rPr lang="en-US" sz="3600" dirty="0"/>
              <a:t>Refutational </a:t>
            </a:r>
            <a:r>
              <a:rPr lang="en-US" sz="3600" i="1" dirty="0"/>
              <a:t>too</a:t>
            </a:r>
            <a:r>
              <a:rPr lang="en-US" sz="3600" dirty="0"/>
              <a:t>: more background</a:t>
            </a:r>
          </a:p>
        </p:txBody>
      </p:sp>
      <p:sp>
        <p:nvSpPr>
          <p:cNvPr id="3" name="Content Placeholder 2">
            <a:extLst>
              <a:ext uri="{FF2B5EF4-FFF2-40B4-BE49-F238E27FC236}">
                <a16:creationId xmlns:a16="http://schemas.microsoft.com/office/drawing/2014/main" id="{1B8A1DB0-3DA1-7A90-68E7-1818166D4A9F}"/>
              </a:ext>
            </a:extLst>
          </p:cNvPr>
          <p:cNvSpPr>
            <a:spLocks noGrp="1"/>
          </p:cNvSpPr>
          <p:nvPr>
            <p:ph idx="1"/>
          </p:nvPr>
        </p:nvSpPr>
        <p:spPr>
          <a:xfrm>
            <a:off x="838200" y="1138918"/>
            <a:ext cx="10515600" cy="5038045"/>
          </a:xfrm>
        </p:spPr>
        <p:txBody>
          <a:bodyPr>
            <a:normAutofit/>
          </a:bodyPr>
          <a:lstStyle/>
          <a:p>
            <a:r>
              <a:rPr lang="en-GB" sz="2400" dirty="0"/>
              <a:t>As a reminder, Thomas (2023) introduces the new [REFUTE] feature to account for the fact that, unlike other [REVERSE,+] particles like French </a:t>
            </a:r>
            <a:r>
              <a:rPr lang="en-GB" sz="2400" i="1" dirty="0" err="1"/>
              <a:t>si</a:t>
            </a:r>
            <a:r>
              <a:rPr lang="en-GB" sz="2400" dirty="0"/>
              <a:t> and German </a:t>
            </a:r>
            <a:r>
              <a:rPr lang="en-GB" sz="2400" i="1" dirty="0" err="1"/>
              <a:t>doch</a:t>
            </a:r>
            <a:r>
              <a:rPr lang="en-GB" sz="2400" dirty="0"/>
              <a:t>, refutational </a:t>
            </a:r>
            <a:r>
              <a:rPr lang="en-GB" sz="2400" i="1" dirty="0"/>
              <a:t>too</a:t>
            </a:r>
            <a:r>
              <a:rPr lang="en-GB" sz="2400" dirty="0"/>
              <a:t> requires that the addressee have expressed a strong bias for the negative version of the prejacent</a:t>
            </a:r>
          </a:p>
          <a:p>
            <a:r>
              <a:rPr lang="en-GB" sz="2400" dirty="0"/>
              <a:t>Thomas argues that this bias doesn’t always have to be as strong as a full commitment, but it has to be stronger than an “evidenced possibility” from Farkas &amp; Roelofsen 2017</a:t>
            </a:r>
          </a:p>
          <a:p>
            <a:r>
              <a:rPr lang="en-GB" sz="2400" dirty="0"/>
              <a:t>Thus, to define his [REFUTE] feature, he recruits the notion of </a:t>
            </a:r>
            <a:r>
              <a:rPr lang="en-GB" sz="2400" dirty="0">
                <a:highlight>
                  <a:srgbClr val="78CDE6"/>
                </a:highlight>
              </a:rPr>
              <a:t>“projected commitments”</a:t>
            </a:r>
            <a:r>
              <a:rPr lang="en-GB" sz="2400" dirty="0"/>
              <a:t> from Malamud &amp; Stephenson 2015, which include both full commitments and “propositions which that interlocutor believes (and therefore expects to commit to in the future) but wishes to delay committing to”</a:t>
            </a:r>
          </a:p>
          <a:p>
            <a:r>
              <a:rPr lang="en-GB" sz="2400" dirty="0"/>
              <a:t>Thus, his [REFUTE] his requires that ¬⟦prejacent⟧ ∈ </a:t>
            </a:r>
            <a:r>
              <a:rPr lang="en-GB" sz="2400" i="1" dirty="0" err="1"/>
              <a:t>DC</a:t>
            </a:r>
            <a:r>
              <a:rPr lang="en-GB" sz="2400" i="1" baseline="30000" dirty="0" err="1"/>
              <a:t>∗</a:t>
            </a:r>
            <a:r>
              <a:rPr lang="en-GB" sz="2400" i="1" baseline="-25000" dirty="0" err="1"/>
              <a:t>Ad</a:t>
            </a:r>
            <a:r>
              <a:rPr lang="en-GB" sz="2400" dirty="0"/>
              <a:t>, where </a:t>
            </a:r>
            <a:r>
              <a:rPr lang="en-GB" sz="2400" i="1" dirty="0" err="1"/>
              <a:t>DC</a:t>
            </a:r>
            <a:r>
              <a:rPr lang="en-GB" sz="2400" i="1" baseline="30000" dirty="0" err="1"/>
              <a:t>∗</a:t>
            </a:r>
            <a:r>
              <a:rPr lang="en-GB" sz="2400" i="1" baseline="-25000" dirty="0" err="1"/>
              <a:t>Ad</a:t>
            </a:r>
            <a:r>
              <a:rPr lang="en-GB" sz="2400" dirty="0"/>
              <a:t> are addressee’s projected commitments</a:t>
            </a:r>
          </a:p>
        </p:txBody>
      </p:sp>
      <p:sp>
        <p:nvSpPr>
          <p:cNvPr id="4" name="Slide Number Placeholder 3">
            <a:extLst>
              <a:ext uri="{FF2B5EF4-FFF2-40B4-BE49-F238E27FC236}">
                <a16:creationId xmlns:a16="http://schemas.microsoft.com/office/drawing/2014/main" id="{1596CB7E-C3D8-8B32-2F6B-4433B9E7D760}"/>
              </a:ext>
            </a:extLst>
          </p:cNvPr>
          <p:cNvSpPr>
            <a:spLocks noGrp="1"/>
          </p:cNvSpPr>
          <p:nvPr>
            <p:ph type="sldNum" sz="quarter" idx="12"/>
          </p:nvPr>
        </p:nvSpPr>
        <p:spPr/>
        <p:txBody>
          <a:bodyPr/>
          <a:lstStyle/>
          <a:p>
            <a:fld id="{68A18A29-7262-4FB7-ACDC-14BC9518BB4C}" type="slidenum">
              <a:rPr lang="en-US" smtClean="0"/>
              <a:t>20</a:t>
            </a:fld>
            <a:endParaRPr lang="en-US"/>
          </a:p>
        </p:txBody>
      </p:sp>
    </p:spTree>
    <p:extLst>
      <p:ext uri="{BB962C8B-B14F-4D97-AF65-F5344CB8AC3E}">
        <p14:creationId xmlns:p14="http://schemas.microsoft.com/office/powerpoint/2010/main" val="346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81AC7-2F1D-B84F-2874-AEDE57D52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BBA08-7E85-589B-BF5B-C7781ABD3564}"/>
              </a:ext>
            </a:extLst>
          </p:cNvPr>
          <p:cNvSpPr>
            <a:spLocks noGrp="1"/>
          </p:cNvSpPr>
          <p:nvPr>
            <p:ph type="title"/>
          </p:nvPr>
        </p:nvSpPr>
        <p:spPr>
          <a:xfrm>
            <a:off x="838200" y="134711"/>
            <a:ext cx="10515600" cy="1004207"/>
          </a:xfrm>
        </p:spPr>
        <p:txBody>
          <a:bodyPr>
            <a:normAutofit/>
          </a:bodyPr>
          <a:lstStyle/>
          <a:p>
            <a:r>
              <a:rPr lang="en-US" sz="3600" dirty="0"/>
              <a:t>Refutational </a:t>
            </a:r>
            <a:r>
              <a:rPr lang="en-US" sz="3600" i="1" dirty="0"/>
              <a:t>too</a:t>
            </a:r>
            <a:r>
              <a:rPr lang="en-US" sz="3600" dirty="0"/>
              <a:t>: proposal</a:t>
            </a:r>
          </a:p>
        </p:txBody>
      </p:sp>
      <p:sp>
        <p:nvSpPr>
          <p:cNvPr id="3" name="Content Placeholder 2">
            <a:extLst>
              <a:ext uri="{FF2B5EF4-FFF2-40B4-BE49-F238E27FC236}">
                <a16:creationId xmlns:a16="http://schemas.microsoft.com/office/drawing/2014/main" id="{414F2FFD-EDFF-254E-DEAE-BDDD69E51442}"/>
              </a:ext>
            </a:extLst>
          </p:cNvPr>
          <p:cNvSpPr>
            <a:spLocks noGrp="1"/>
          </p:cNvSpPr>
          <p:nvPr>
            <p:ph idx="1"/>
          </p:nvPr>
        </p:nvSpPr>
        <p:spPr>
          <a:xfrm>
            <a:off x="838200" y="1138918"/>
            <a:ext cx="10515600" cy="5038045"/>
          </a:xfrm>
        </p:spPr>
        <p:txBody>
          <a:bodyPr>
            <a:normAutofit/>
          </a:bodyPr>
          <a:lstStyle/>
          <a:p>
            <a:r>
              <a:rPr lang="en-GB" sz="2400" dirty="0"/>
              <a:t>I’ll keep the idea that refutational </a:t>
            </a:r>
            <a:r>
              <a:rPr lang="en-GB" sz="2400" i="1" dirty="0"/>
              <a:t>too</a:t>
            </a:r>
            <a:r>
              <a:rPr lang="en-GB" sz="2400" dirty="0"/>
              <a:t> operates at the level of projected commitments, but I propose that utterances with refutational </a:t>
            </a:r>
            <a:r>
              <a:rPr lang="en-GB" sz="2400" i="1" dirty="0"/>
              <a:t>too</a:t>
            </a:r>
            <a:r>
              <a:rPr lang="en-GB" sz="2400" dirty="0"/>
              <a:t> evoke them as focus alternatives</a:t>
            </a:r>
          </a:p>
          <a:p>
            <a:r>
              <a:rPr lang="en-GB" sz="2400" dirty="0"/>
              <a:t>Note that utterances with refutational </a:t>
            </a:r>
            <a:r>
              <a:rPr lang="en-GB" sz="2400" i="1" dirty="0"/>
              <a:t>too </a:t>
            </a:r>
            <a:r>
              <a:rPr lang="en-GB" sz="2400" dirty="0"/>
              <a:t>must have an </a:t>
            </a:r>
            <a:r>
              <a:rPr lang="en-GB" sz="2400" dirty="0" err="1"/>
              <a:t>accentable</a:t>
            </a:r>
            <a:r>
              <a:rPr lang="en-GB" sz="2400" dirty="0"/>
              <a:t> unreduced auxiliary even with non-elliptical </a:t>
            </a:r>
            <a:r>
              <a:rPr lang="en-GB" sz="2400" dirty="0" err="1"/>
              <a:t>prejacents</a:t>
            </a:r>
            <a:r>
              <a:rPr lang="en-GB" sz="2400" dirty="0"/>
              <a:t> (which, btw, is unexplained under the response particle analysis)</a:t>
            </a:r>
          </a:p>
          <a:p>
            <a:r>
              <a:rPr lang="en-GB" sz="2400" dirty="0"/>
              <a:t>I thus propose that </a:t>
            </a:r>
            <a:r>
              <a:rPr lang="en-GB" sz="2400" dirty="0">
                <a:highlight>
                  <a:srgbClr val="78CDE6"/>
                </a:highlight>
              </a:rPr>
              <a:t>utterances with refutational </a:t>
            </a:r>
            <a:r>
              <a:rPr lang="en-GB" sz="2400" i="1" dirty="0">
                <a:highlight>
                  <a:srgbClr val="78CDE6"/>
                </a:highlight>
              </a:rPr>
              <a:t>too</a:t>
            </a:r>
            <a:r>
              <a:rPr lang="en-GB" sz="2400" dirty="0">
                <a:highlight>
                  <a:srgbClr val="78CDE6"/>
                </a:highlight>
              </a:rPr>
              <a:t> have a subcase or a sibling of verum focus, but one that specifically evokes alternative projected commitments with respect to a polar issue </a:t>
            </a:r>
            <a:r>
              <a:rPr lang="en-GB" sz="2400" i="1" dirty="0">
                <a:highlight>
                  <a:srgbClr val="78CDE6"/>
                </a:highlight>
              </a:rPr>
              <a:t>p</a:t>
            </a:r>
            <a:r>
              <a:rPr lang="en-GB" sz="2400" dirty="0">
                <a:highlight>
                  <a:srgbClr val="78CDE6"/>
                </a:highlight>
              </a:rPr>
              <a:t>?</a:t>
            </a:r>
            <a:r>
              <a:rPr lang="en-GB" sz="2400" dirty="0"/>
              <a:t> </a:t>
            </a:r>
          </a:p>
          <a:p>
            <a:endParaRPr lang="en-GB" sz="2400" dirty="0"/>
          </a:p>
        </p:txBody>
      </p:sp>
      <p:sp>
        <p:nvSpPr>
          <p:cNvPr id="4" name="Slide Number Placeholder 3">
            <a:extLst>
              <a:ext uri="{FF2B5EF4-FFF2-40B4-BE49-F238E27FC236}">
                <a16:creationId xmlns:a16="http://schemas.microsoft.com/office/drawing/2014/main" id="{B1ED2B01-C277-A650-0F8D-85EC8081323D}"/>
              </a:ext>
            </a:extLst>
          </p:cNvPr>
          <p:cNvSpPr>
            <a:spLocks noGrp="1"/>
          </p:cNvSpPr>
          <p:nvPr>
            <p:ph type="sldNum" sz="quarter" idx="12"/>
          </p:nvPr>
        </p:nvSpPr>
        <p:spPr/>
        <p:txBody>
          <a:bodyPr/>
          <a:lstStyle/>
          <a:p>
            <a:fld id="{68A18A29-7262-4FB7-ACDC-14BC9518BB4C}" type="slidenum">
              <a:rPr lang="en-US" smtClean="0"/>
              <a:t>21</a:t>
            </a:fld>
            <a:endParaRPr lang="en-US"/>
          </a:p>
        </p:txBody>
      </p:sp>
    </p:spTree>
    <p:extLst>
      <p:ext uri="{BB962C8B-B14F-4D97-AF65-F5344CB8AC3E}">
        <p14:creationId xmlns:p14="http://schemas.microsoft.com/office/powerpoint/2010/main" val="19822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1EF8-FB49-129C-9393-089E1E82F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69C53-F764-8072-C7D0-2269EB617E22}"/>
              </a:ext>
            </a:extLst>
          </p:cNvPr>
          <p:cNvSpPr>
            <a:spLocks noGrp="1"/>
          </p:cNvSpPr>
          <p:nvPr>
            <p:ph type="title"/>
          </p:nvPr>
        </p:nvSpPr>
        <p:spPr>
          <a:xfrm>
            <a:off x="838200" y="134711"/>
            <a:ext cx="10515600" cy="1004207"/>
          </a:xfrm>
        </p:spPr>
        <p:txBody>
          <a:bodyPr>
            <a:normAutofit/>
          </a:bodyPr>
          <a:lstStyle/>
          <a:p>
            <a:r>
              <a:rPr lang="en-US" sz="3600" dirty="0"/>
              <a:t>Refutational </a:t>
            </a:r>
            <a:r>
              <a:rPr lang="en-US" sz="3600" i="1" dirty="0"/>
              <a:t>too</a:t>
            </a:r>
            <a:r>
              <a:rPr lang="en-US" sz="3600" dirty="0"/>
              <a:t>: notes on verum focus</a:t>
            </a:r>
          </a:p>
        </p:txBody>
      </p:sp>
      <p:sp>
        <p:nvSpPr>
          <p:cNvPr id="3" name="Content Placeholder 2">
            <a:extLst>
              <a:ext uri="{FF2B5EF4-FFF2-40B4-BE49-F238E27FC236}">
                <a16:creationId xmlns:a16="http://schemas.microsoft.com/office/drawing/2014/main" id="{9281030C-7E26-C9D4-ACFC-CD956FD67F0B}"/>
              </a:ext>
            </a:extLst>
          </p:cNvPr>
          <p:cNvSpPr>
            <a:spLocks noGrp="1"/>
          </p:cNvSpPr>
          <p:nvPr>
            <p:ph idx="1"/>
          </p:nvPr>
        </p:nvSpPr>
        <p:spPr>
          <a:xfrm>
            <a:off x="838200" y="1138918"/>
            <a:ext cx="10515600" cy="5038045"/>
          </a:xfrm>
        </p:spPr>
        <p:txBody>
          <a:bodyPr>
            <a:normAutofit lnSpcReduction="10000"/>
          </a:bodyPr>
          <a:lstStyle/>
          <a:p>
            <a:r>
              <a:rPr lang="en-GB" sz="2400" dirty="0"/>
              <a:t>I remain agnostic </a:t>
            </a:r>
            <a:r>
              <a:rPr lang="en-GB" sz="2400" dirty="0" err="1"/>
              <a:t>wrt</a:t>
            </a:r>
            <a:r>
              <a:rPr lang="en-GB" sz="2400" dirty="0"/>
              <a:t> the exact relationship b/n what is typically called “verum focus” in the literature and the focus we have to posit for refutational </a:t>
            </a:r>
            <a:r>
              <a:rPr lang="en-GB" sz="2400" i="1" dirty="0"/>
              <a:t>too—</a:t>
            </a:r>
            <a:r>
              <a:rPr lang="en-GB" sz="2400" dirty="0"/>
              <a:t>and</a:t>
            </a:r>
            <a:r>
              <a:rPr lang="en-GB" sz="2400" i="1" dirty="0"/>
              <a:t> </a:t>
            </a:r>
            <a:r>
              <a:rPr lang="en-GB" sz="2400" dirty="0" err="1"/>
              <a:t>wrt</a:t>
            </a:r>
            <a:r>
              <a:rPr lang="en-GB" sz="2400" dirty="0"/>
              <a:t> the exact taxonomy of the semantic foci that are realized as an accent on the highest auxiliary in English (but I do think that some cases that have been categorized in the literature as verum focus are actually dictum focus—upcoming)</a:t>
            </a:r>
          </a:p>
          <a:p>
            <a:r>
              <a:rPr lang="en-GB" sz="2400" dirty="0"/>
              <a:t>However, there are definitely cases of “accented auxiliaries” in English that do not involve any commitments and are ostensibly just polarity focus—which would be insufficient for refutational </a:t>
            </a:r>
            <a:r>
              <a:rPr lang="en-GB" sz="2400" i="1" dirty="0"/>
              <a:t>too</a:t>
            </a:r>
            <a:r>
              <a:rPr lang="en-GB" sz="2400" dirty="0"/>
              <a:t>:</a:t>
            </a:r>
          </a:p>
          <a:p>
            <a:pPr marL="0" indent="0" defTabSz="91440">
              <a:buNone/>
            </a:pPr>
            <a:r>
              <a:rPr lang="en-GB" sz="2400" dirty="0"/>
              <a:t>(14)		Maybe Zoe DIDN’T do her homework, maybe she DID (do her homework).</a:t>
            </a:r>
          </a:p>
          <a:p>
            <a:r>
              <a:rPr lang="en-GB" sz="2400" dirty="0"/>
              <a:t>The focus we need for refutational </a:t>
            </a:r>
            <a:r>
              <a:rPr lang="en-GB" sz="2400" i="1" dirty="0"/>
              <a:t>too</a:t>
            </a:r>
            <a:r>
              <a:rPr lang="en-GB" sz="2400" dirty="0"/>
              <a:t> is also more narrow than whatever happens in YNQs like in (15) (again, agnostic on whether the focus in (15) is itself reducible to the focus in (14)):</a:t>
            </a:r>
          </a:p>
          <a:p>
            <a:pPr marL="0" indent="0" defTabSz="91440">
              <a:buNone/>
            </a:pPr>
            <a:r>
              <a:rPr lang="en-GB" sz="2400" dirty="0"/>
              <a:t>(15)		A:		I did my homework.</a:t>
            </a:r>
          </a:p>
          <a:p>
            <a:pPr marL="0" indent="0" defTabSz="91440">
              <a:spcBef>
                <a:spcPts val="0"/>
              </a:spcBef>
              <a:buNone/>
            </a:pPr>
            <a:r>
              <a:rPr lang="en-GB" sz="2400" dirty="0"/>
              <a:t>							B:		DID you (#too) (do your homework)?</a:t>
            </a:r>
          </a:p>
        </p:txBody>
      </p:sp>
      <p:sp>
        <p:nvSpPr>
          <p:cNvPr id="4" name="Slide Number Placeholder 3">
            <a:extLst>
              <a:ext uri="{FF2B5EF4-FFF2-40B4-BE49-F238E27FC236}">
                <a16:creationId xmlns:a16="http://schemas.microsoft.com/office/drawing/2014/main" id="{33285C74-2C01-DEEA-0D0A-A27B41045F03}"/>
              </a:ext>
            </a:extLst>
          </p:cNvPr>
          <p:cNvSpPr>
            <a:spLocks noGrp="1"/>
          </p:cNvSpPr>
          <p:nvPr>
            <p:ph type="sldNum" sz="quarter" idx="12"/>
          </p:nvPr>
        </p:nvSpPr>
        <p:spPr/>
        <p:txBody>
          <a:bodyPr/>
          <a:lstStyle/>
          <a:p>
            <a:fld id="{68A18A29-7262-4FB7-ACDC-14BC9518BB4C}" type="slidenum">
              <a:rPr lang="en-US" smtClean="0"/>
              <a:t>22</a:t>
            </a:fld>
            <a:endParaRPr lang="en-US"/>
          </a:p>
        </p:txBody>
      </p:sp>
    </p:spTree>
    <p:extLst>
      <p:ext uri="{BB962C8B-B14F-4D97-AF65-F5344CB8AC3E}">
        <p14:creationId xmlns:p14="http://schemas.microsoft.com/office/powerpoint/2010/main" val="26232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6803B-4312-C1C9-F16F-491A8E680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92FC7-6307-168F-EA01-0741FAA8BDBA}"/>
              </a:ext>
            </a:extLst>
          </p:cNvPr>
          <p:cNvSpPr>
            <a:spLocks noGrp="1"/>
          </p:cNvSpPr>
          <p:nvPr>
            <p:ph type="title"/>
          </p:nvPr>
        </p:nvSpPr>
        <p:spPr>
          <a:xfrm>
            <a:off x="838200" y="134711"/>
            <a:ext cx="10515600" cy="1004207"/>
          </a:xfrm>
        </p:spPr>
        <p:txBody>
          <a:bodyPr>
            <a:normAutofit/>
          </a:bodyPr>
          <a:lstStyle/>
          <a:p>
            <a:r>
              <a:rPr lang="en-US" sz="3600" dirty="0"/>
              <a:t>Refutational </a:t>
            </a:r>
            <a:r>
              <a:rPr lang="en-US" sz="3600" i="1" dirty="0"/>
              <a:t>too</a:t>
            </a:r>
            <a:r>
              <a:rPr lang="en-US" sz="3600" dirty="0"/>
              <a:t>: proposal</a:t>
            </a:r>
          </a:p>
        </p:txBody>
      </p:sp>
      <p:sp>
        <p:nvSpPr>
          <p:cNvPr id="3" name="Content Placeholder 2">
            <a:extLst>
              <a:ext uri="{FF2B5EF4-FFF2-40B4-BE49-F238E27FC236}">
                <a16:creationId xmlns:a16="http://schemas.microsoft.com/office/drawing/2014/main" id="{9F18EEB6-8C5F-94AB-DE53-DCD73313673C}"/>
              </a:ext>
            </a:extLst>
          </p:cNvPr>
          <p:cNvSpPr>
            <a:spLocks noGrp="1"/>
          </p:cNvSpPr>
          <p:nvPr>
            <p:ph idx="1"/>
          </p:nvPr>
        </p:nvSpPr>
        <p:spPr>
          <a:xfrm>
            <a:off x="838200" y="1138918"/>
            <a:ext cx="10515600" cy="5038045"/>
          </a:xfrm>
        </p:spPr>
        <p:txBody>
          <a:bodyPr>
            <a:normAutofit/>
          </a:bodyPr>
          <a:lstStyle/>
          <a:p>
            <a:r>
              <a:rPr lang="en-GB" sz="2400" dirty="0"/>
              <a:t>Then, in line with the core semantics of </a:t>
            </a:r>
            <a:r>
              <a:rPr lang="en-GB" sz="2400" i="1" dirty="0"/>
              <a:t>too</a:t>
            </a:r>
            <a:r>
              <a:rPr lang="en-GB" sz="2400" dirty="0"/>
              <a:t>, </a:t>
            </a:r>
            <a:r>
              <a:rPr lang="en-GB" sz="2400" dirty="0">
                <a:highlight>
                  <a:srgbClr val="78CDE6"/>
                </a:highlight>
              </a:rPr>
              <a:t>refutational </a:t>
            </a:r>
            <a:r>
              <a:rPr lang="en-GB" sz="2400" i="1" dirty="0">
                <a:highlight>
                  <a:srgbClr val="78CDE6"/>
                </a:highlight>
              </a:rPr>
              <a:t>too</a:t>
            </a:r>
            <a:r>
              <a:rPr lang="en-GB" sz="2400" dirty="0">
                <a:highlight>
                  <a:srgbClr val="78CDE6"/>
                </a:highlight>
              </a:rPr>
              <a:t> requires that there be an alternative projected commitment in the active context (technically, by any interlocutor) with respect to the issue </a:t>
            </a:r>
            <a:r>
              <a:rPr lang="en-GB" sz="2400" i="1" dirty="0">
                <a:highlight>
                  <a:srgbClr val="78CDE6"/>
                </a:highlight>
              </a:rPr>
              <a:t>p</a:t>
            </a:r>
            <a:r>
              <a:rPr lang="en-GB" sz="2400" dirty="0">
                <a:highlight>
                  <a:srgbClr val="78CDE6"/>
                </a:highlight>
              </a:rPr>
              <a:t>? to the one made by the prejacent </a:t>
            </a:r>
          </a:p>
          <a:p>
            <a:r>
              <a:rPr lang="en-GB" sz="2400" dirty="0"/>
              <a:t>Combining this with: </a:t>
            </a:r>
          </a:p>
          <a:p>
            <a:pPr lvl="1"/>
            <a:r>
              <a:rPr lang="en-GB" dirty="0"/>
              <a:t>the general requirement that the prejacent of </a:t>
            </a:r>
            <a:r>
              <a:rPr lang="en-GB" i="1" dirty="0"/>
              <a:t>too</a:t>
            </a:r>
            <a:r>
              <a:rPr lang="en-GB" dirty="0"/>
              <a:t> have positive polarity (which could have been </a:t>
            </a:r>
            <a:r>
              <a:rPr lang="en-GB" dirty="0" err="1"/>
              <a:t>idiomatized</a:t>
            </a:r>
            <a:r>
              <a:rPr lang="en-GB" dirty="0"/>
              <a:t> to be categorical in response uses of </a:t>
            </a:r>
            <a:r>
              <a:rPr lang="en-GB" i="1" dirty="0"/>
              <a:t>too</a:t>
            </a:r>
            <a:r>
              <a:rPr lang="en-GB" dirty="0"/>
              <a:t>);</a:t>
            </a:r>
          </a:p>
          <a:p>
            <a:pPr lvl="1"/>
            <a:r>
              <a:rPr lang="en-GB" dirty="0"/>
              <a:t>the fact that a polar issue </a:t>
            </a:r>
            <a:r>
              <a:rPr lang="en-GB" i="1" dirty="0"/>
              <a:t>p</a:t>
            </a:r>
            <a:r>
              <a:rPr lang="en-GB" dirty="0"/>
              <a:t>? can only be resolved as </a:t>
            </a:r>
            <a:r>
              <a:rPr lang="en-GB" i="1" dirty="0"/>
              <a:t>p</a:t>
            </a:r>
            <a:r>
              <a:rPr lang="en-GB" dirty="0"/>
              <a:t> or ¬</a:t>
            </a:r>
            <a:r>
              <a:rPr lang="en-GB" i="1" dirty="0"/>
              <a:t>p</a:t>
            </a:r>
            <a:r>
              <a:rPr lang="en-GB" dirty="0"/>
              <a:t>; and</a:t>
            </a:r>
          </a:p>
          <a:p>
            <a:pPr lvl="1"/>
            <a:r>
              <a:rPr lang="en-GB" dirty="0"/>
              <a:t>the fact that the same conversation participant cannot have both </a:t>
            </a:r>
            <a:r>
              <a:rPr lang="en-GB" i="1" dirty="0"/>
              <a:t>p</a:t>
            </a:r>
            <a:r>
              <a:rPr lang="en-GB" dirty="0"/>
              <a:t> and ¬</a:t>
            </a:r>
            <a:r>
              <a:rPr lang="en-GB" i="1" dirty="0"/>
              <a:t>p </a:t>
            </a:r>
            <a:r>
              <a:rPr lang="en-GB" dirty="0"/>
              <a:t>simultaneously in their projected commitments—</a:t>
            </a:r>
          </a:p>
          <a:p>
            <a:r>
              <a:rPr lang="en-GB" sz="2400" dirty="0"/>
              <a:t>we get the </a:t>
            </a:r>
            <a:r>
              <a:rPr lang="en-GB" sz="2400" dirty="0">
                <a:highlight>
                  <a:srgbClr val="78CDE6"/>
                </a:highlight>
              </a:rPr>
              <a:t>requirement that there be a projected commitment to ¬</a:t>
            </a:r>
            <a:r>
              <a:rPr lang="en-GB" sz="2400" i="1" dirty="0">
                <a:highlight>
                  <a:srgbClr val="78CDE6"/>
                </a:highlight>
              </a:rPr>
              <a:t>p</a:t>
            </a:r>
            <a:r>
              <a:rPr lang="en-GB" sz="2400" dirty="0">
                <a:highlight>
                  <a:srgbClr val="78CDE6"/>
                </a:highlight>
              </a:rPr>
              <a:t> in the active context by someone other than the speaker</a:t>
            </a:r>
            <a:r>
              <a:rPr lang="en-GB" sz="2400" dirty="0"/>
              <a:t> (i.e., the same requirement as Thomas’s [REFUTE] feature)</a:t>
            </a:r>
          </a:p>
        </p:txBody>
      </p:sp>
      <p:sp>
        <p:nvSpPr>
          <p:cNvPr id="4" name="Slide Number Placeholder 3">
            <a:extLst>
              <a:ext uri="{FF2B5EF4-FFF2-40B4-BE49-F238E27FC236}">
                <a16:creationId xmlns:a16="http://schemas.microsoft.com/office/drawing/2014/main" id="{06C857D1-83C9-C4D9-C37C-43CBB5722D6F}"/>
              </a:ext>
            </a:extLst>
          </p:cNvPr>
          <p:cNvSpPr>
            <a:spLocks noGrp="1"/>
          </p:cNvSpPr>
          <p:nvPr>
            <p:ph type="sldNum" sz="quarter" idx="12"/>
          </p:nvPr>
        </p:nvSpPr>
        <p:spPr/>
        <p:txBody>
          <a:bodyPr/>
          <a:lstStyle/>
          <a:p>
            <a:fld id="{68A18A29-7262-4FB7-ACDC-14BC9518BB4C}" type="slidenum">
              <a:rPr lang="en-US" smtClean="0"/>
              <a:t>23</a:t>
            </a:fld>
            <a:endParaRPr lang="en-US"/>
          </a:p>
        </p:txBody>
      </p:sp>
    </p:spTree>
    <p:extLst>
      <p:ext uri="{BB962C8B-B14F-4D97-AF65-F5344CB8AC3E}">
        <p14:creationId xmlns:p14="http://schemas.microsoft.com/office/powerpoint/2010/main" val="21591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8A2C-2BF6-CA4D-266E-7632A44FF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35C0-C406-95A3-2993-C948DB8A4BD2}"/>
              </a:ext>
            </a:extLst>
          </p:cNvPr>
          <p:cNvSpPr>
            <a:spLocks noGrp="1"/>
          </p:cNvSpPr>
          <p:nvPr>
            <p:ph type="title"/>
          </p:nvPr>
        </p:nvSpPr>
        <p:spPr>
          <a:xfrm>
            <a:off x="838200" y="134711"/>
            <a:ext cx="10515600" cy="1004207"/>
          </a:xfrm>
        </p:spPr>
        <p:txBody>
          <a:bodyPr>
            <a:normAutofit/>
          </a:bodyPr>
          <a:lstStyle/>
          <a:p>
            <a:r>
              <a:rPr lang="en-US" sz="3600" dirty="0"/>
              <a:t>Confirmatory </a:t>
            </a:r>
            <a:r>
              <a:rPr lang="en-US" sz="3600" i="1" dirty="0"/>
              <a:t>too</a:t>
            </a:r>
            <a:r>
              <a:rPr lang="en-US" sz="3600" dirty="0"/>
              <a:t>: background on dictum focus</a:t>
            </a:r>
          </a:p>
        </p:txBody>
      </p:sp>
      <p:sp>
        <p:nvSpPr>
          <p:cNvPr id="3" name="Content Placeholder 2">
            <a:extLst>
              <a:ext uri="{FF2B5EF4-FFF2-40B4-BE49-F238E27FC236}">
                <a16:creationId xmlns:a16="http://schemas.microsoft.com/office/drawing/2014/main" id="{981AAE23-EA89-E533-1239-40A427861E35}"/>
              </a:ext>
            </a:extLst>
          </p:cNvPr>
          <p:cNvSpPr>
            <a:spLocks noGrp="1"/>
          </p:cNvSpPr>
          <p:nvPr>
            <p:ph idx="1"/>
          </p:nvPr>
        </p:nvSpPr>
        <p:spPr>
          <a:xfrm>
            <a:off x="838200" y="1138918"/>
            <a:ext cx="10515600" cy="5038045"/>
          </a:xfrm>
        </p:spPr>
        <p:txBody>
          <a:bodyPr>
            <a:normAutofit/>
          </a:bodyPr>
          <a:lstStyle/>
          <a:p>
            <a:r>
              <a:rPr lang="en-GB" sz="2400" dirty="0"/>
              <a:t>Confirmatory </a:t>
            </a:r>
            <a:r>
              <a:rPr lang="en-GB" sz="2400" i="1" dirty="0"/>
              <a:t>too</a:t>
            </a:r>
            <a:r>
              <a:rPr lang="en-GB" sz="2400" dirty="0"/>
              <a:t> also requires an </a:t>
            </a:r>
            <a:r>
              <a:rPr lang="en-GB" sz="2400" dirty="0" err="1"/>
              <a:t>accentable</a:t>
            </a:r>
            <a:r>
              <a:rPr lang="en-GB" sz="2400" dirty="0"/>
              <a:t> auxiliary</a:t>
            </a:r>
          </a:p>
          <a:p>
            <a:r>
              <a:rPr lang="en-GB" sz="2400" dirty="0"/>
              <a:t>I thus propose that </a:t>
            </a:r>
            <a:r>
              <a:rPr lang="en-GB" sz="2400" dirty="0">
                <a:highlight>
                  <a:srgbClr val="78CDE6"/>
                </a:highlight>
              </a:rPr>
              <a:t>utterances with confirmatory </a:t>
            </a:r>
            <a:r>
              <a:rPr lang="en-GB" sz="2400" i="1" dirty="0">
                <a:highlight>
                  <a:srgbClr val="78CDE6"/>
                </a:highlight>
              </a:rPr>
              <a:t>too</a:t>
            </a:r>
            <a:r>
              <a:rPr lang="en-GB" sz="2400" dirty="0">
                <a:highlight>
                  <a:srgbClr val="78CDE6"/>
                </a:highlight>
              </a:rPr>
              <a:t> have a subcase of dictum focus</a:t>
            </a:r>
            <a:endParaRPr lang="en-GB" sz="2400" dirty="0"/>
          </a:p>
          <a:p>
            <a:r>
              <a:rPr lang="en-GB" sz="2400" dirty="0"/>
              <a:t>Creswell (2000) introduces the term “dictum focus” and proposes that one way of treating dictum focus is that it evokes alternative “performances of the speech act with identical propositional content”, varying with respect to the speaker and/or time of utterance</a:t>
            </a:r>
          </a:p>
          <a:p>
            <a:r>
              <a:rPr lang="en-GB" sz="2400" dirty="0"/>
              <a:t>Let’s look at some </a:t>
            </a:r>
            <a:r>
              <a:rPr lang="en-GB" sz="2400" dirty="0" err="1"/>
              <a:t>exx</a:t>
            </a:r>
            <a:r>
              <a:rPr lang="en-GB" sz="2400" dirty="0"/>
              <a:t> of dictum focus in (16)–(19)</a:t>
            </a:r>
          </a:p>
        </p:txBody>
      </p:sp>
      <p:sp>
        <p:nvSpPr>
          <p:cNvPr id="4" name="Slide Number Placeholder 3">
            <a:extLst>
              <a:ext uri="{FF2B5EF4-FFF2-40B4-BE49-F238E27FC236}">
                <a16:creationId xmlns:a16="http://schemas.microsoft.com/office/drawing/2014/main" id="{A9498494-14D1-B1B1-4915-DC553BEA276A}"/>
              </a:ext>
            </a:extLst>
          </p:cNvPr>
          <p:cNvSpPr>
            <a:spLocks noGrp="1"/>
          </p:cNvSpPr>
          <p:nvPr>
            <p:ph type="sldNum" sz="quarter" idx="12"/>
          </p:nvPr>
        </p:nvSpPr>
        <p:spPr/>
        <p:txBody>
          <a:bodyPr/>
          <a:lstStyle/>
          <a:p>
            <a:fld id="{68A18A29-7262-4FB7-ACDC-14BC9518BB4C}" type="slidenum">
              <a:rPr lang="en-US" smtClean="0"/>
              <a:t>24</a:t>
            </a:fld>
            <a:endParaRPr lang="en-US"/>
          </a:p>
        </p:txBody>
      </p:sp>
    </p:spTree>
    <p:extLst>
      <p:ext uri="{BB962C8B-B14F-4D97-AF65-F5344CB8AC3E}">
        <p14:creationId xmlns:p14="http://schemas.microsoft.com/office/powerpoint/2010/main" val="146990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8A2C-2BF6-CA4D-266E-7632A44FF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35C0-C406-95A3-2993-C948DB8A4BD2}"/>
              </a:ext>
            </a:extLst>
          </p:cNvPr>
          <p:cNvSpPr>
            <a:spLocks noGrp="1"/>
          </p:cNvSpPr>
          <p:nvPr>
            <p:ph type="title"/>
          </p:nvPr>
        </p:nvSpPr>
        <p:spPr>
          <a:xfrm>
            <a:off x="838200" y="134711"/>
            <a:ext cx="10515600" cy="1004207"/>
          </a:xfrm>
        </p:spPr>
        <p:txBody>
          <a:bodyPr>
            <a:normAutofit/>
          </a:bodyPr>
          <a:lstStyle/>
          <a:p>
            <a:r>
              <a:rPr lang="en-US" sz="3600" dirty="0"/>
              <a:t>Confirmatory </a:t>
            </a:r>
            <a:r>
              <a:rPr lang="en-US" sz="3600" i="1" dirty="0"/>
              <a:t>too</a:t>
            </a:r>
            <a:r>
              <a:rPr lang="en-US" sz="3600" dirty="0"/>
              <a:t>: background on dictum focus</a:t>
            </a:r>
          </a:p>
        </p:txBody>
      </p:sp>
      <p:sp>
        <p:nvSpPr>
          <p:cNvPr id="3" name="Content Placeholder 2">
            <a:extLst>
              <a:ext uri="{FF2B5EF4-FFF2-40B4-BE49-F238E27FC236}">
                <a16:creationId xmlns:a16="http://schemas.microsoft.com/office/drawing/2014/main" id="{981AAE23-EA89-E533-1239-40A427861E35}"/>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(16)		A:		How are we getting there? </a:t>
            </a:r>
          </a:p>
          <a:p>
            <a:pPr marL="0" indent="0" defTabSz="91440">
              <a:spcBef>
                <a:spcPts val="0"/>
              </a:spcBef>
              <a:buNone/>
            </a:pPr>
            <a:r>
              <a:rPr lang="en-GB" sz="2400" dirty="0"/>
              <a:t>							B:		I don’t know. How ARE we getting there? (Creswell 2000)</a:t>
            </a:r>
          </a:p>
          <a:p>
            <a:pPr marL="0" indent="0" defTabSz="91440">
              <a:buNone/>
            </a:pPr>
            <a:r>
              <a:rPr lang="en-GB" sz="2400" dirty="0"/>
              <a:t>(17)		A:		Who’s to say? </a:t>
            </a:r>
          </a:p>
          <a:p>
            <a:pPr marL="0" indent="0" defTabSz="91440">
              <a:spcBef>
                <a:spcPts val="0"/>
              </a:spcBef>
              <a:buNone/>
            </a:pPr>
            <a:r>
              <a:rPr lang="en-GB" sz="2400" dirty="0"/>
              <a:t>							B: 	Who IS to say? (‘The Weekly Planet’ podcast)</a:t>
            </a:r>
          </a:p>
          <a:p>
            <a:pPr marL="0" indent="0" defTabSz="91440">
              <a:buNone/>
            </a:pPr>
            <a:r>
              <a:rPr lang="en-GB" sz="2400" dirty="0"/>
              <a:t>(18)		A:		Diedrich Bader is in this movie. </a:t>
            </a:r>
          </a:p>
          <a:p>
            <a:pPr marL="0" indent="0" defTabSz="91440">
              <a:spcBef>
                <a:spcPts val="0"/>
              </a:spcBef>
              <a:buNone/>
            </a:pPr>
            <a:r>
              <a:rPr lang="en-GB" sz="2400" dirty="0"/>
              <a:t>							B:		Diedrich Bader IS in this. </a:t>
            </a:r>
          </a:p>
          <a:p>
            <a:pPr marL="0" indent="0" defTabSz="91440">
              <a:spcBef>
                <a:spcPts val="0"/>
              </a:spcBef>
              <a:buNone/>
            </a:pPr>
            <a:r>
              <a:rPr lang="en-GB" sz="2400" dirty="0"/>
              <a:t>							A:		He’s the voice of Batman sometimes. </a:t>
            </a:r>
          </a:p>
          <a:p>
            <a:pPr marL="0" indent="0" defTabSz="91440">
              <a:spcBef>
                <a:spcPts val="0"/>
              </a:spcBef>
              <a:buNone/>
            </a:pPr>
            <a:r>
              <a:rPr lang="en-GB" sz="2400" dirty="0"/>
              <a:t>							B:		He sometimes IS. (‘The Weekly Planet’ podcast)</a:t>
            </a:r>
            <a:endParaRPr lang="ru-RU" sz="2400" dirty="0"/>
          </a:p>
          <a:p>
            <a:pPr marL="0" indent="0" defTabSz="91440">
              <a:buNone/>
            </a:pPr>
            <a:r>
              <a:rPr lang="ru-RU" sz="2400" dirty="0"/>
              <a:t>(</a:t>
            </a:r>
            <a:r>
              <a:rPr lang="en-US" sz="2400" dirty="0"/>
              <a:t>19</a:t>
            </a:r>
            <a:r>
              <a:rPr lang="ru-RU" sz="2400" dirty="0"/>
              <a:t>)		</a:t>
            </a:r>
            <a:r>
              <a:rPr lang="en-US" sz="2400" dirty="0"/>
              <a:t>A:		I mean, he just lost all of his pieces, let’s be fair, let’s…</a:t>
            </a:r>
          </a:p>
          <a:p>
            <a:pPr marL="0" indent="0" defTabSz="91440">
              <a:spcBef>
                <a:spcPts val="0"/>
              </a:spcBef>
              <a:buNone/>
            </a:pPr>
            <a:r>
              <a:rPr lang="en-GB" sz="2400" dirty="0"/>
              <a:t>							B:		He DID lose all of his pieces! (‘</a:t>
            </a:r>
            <a:r>
              <a:rPr lang="en-GB" sz="2400" dirty="0" err="1"/>
              <a:t>GMHikaru</a:t>
            </a:r>
            <a:r>
              <a:rPr lang="en-GB" sz="2400" dirty="0"/>
              <a:t>’ YouTube channel)</a:t>
            </a:r>
          </a:p>
          <a:p>
            <a:pPr defTabSz="91440"/>
            <a:r>
              <a:rPr lang="en-GB" sz="2400" dirty="0"/>
              <a:t>Note that I classify cases like (18)–(19) as instances of dictum, not verum focus (unlike, e.g., Bill &amp; </a:t>
            </a:r>
            <a:r>
              <a:rPr lang="en-GB" sz="2400" dirty="0" err="1"/>
              <a:t>Koev</a:t>
            </a:r>
            <a:r>
              <a:rPr lang="en-GB" sz="2400" dirty="0"/>
              <a:t> 2021; Goodhue 2022), and I don’t think there’s value in trying to reduce one to the other</a:t>
            </a:r>
          </a:p>
        </p:txBody>
      </p:sp>
      <p:sp>
        <p:nvSpPr>
          <p:cNvPr id="4" name="Slide Number Placeholder 3">
            <a:extLst>
              <a:ext uri="{FF2B5EF4-FFF2-40B4-BE49-F238E27FC236}">
                <a16:creationId xmlns:a16="http://schemas.microsoft.com/office/drawing/2014/main" id="{A9498494-14D1-B1B1-4915-DC553BEA276A}"/>
              </a:ext>
            </a:extLst>
          </p:cNvPr>
          <p:cNvSpPr>
            <a:spLocks noGrp="1"/>
          </p:cNvSpPr>
          <p:nvPr>
            <p:ph type="sldNum" sz="quarter" idx="12"/>
          </p:nvPr>
        </p:nvSpPr>
        <p:spPr/>
        <p:txBody>
          <a:bodyPr/>
          <a:lstStyle/>
          <a:p>
            <a:fld id="{68A18A29-7262-4FB7-ACDC-14BC9518BB4C}" type="slidenum">
              <a:rPr lang="en-US" smtClean="0"/>
              <a:t>25</a:t>
            </a:fld>
            <a:endParaRPr lang="en-US"/>
          </a:p>
        </p:txBody>
      </p:sp>
      <p:pic>
        <p:nvPicPr>
          <p:cNvPr id="5" name="who-IS-to-say">
            <a:hlinkClick r:id="" action="ppaction://media"/>
            <a:extLst>
              <a:ext uri="{FF2B5EF4-FFF2-40B4-BE49-F238E27FC236}">
                <a16:creationId xmlns:a16="http://schemas.microsoft.com/office/drawing/2014/main" id="{575E8CEC-7E4F-8DB2-761A-859CE262E0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79301" y="2263660"/>
            <a:ext cx="406400" cy="406400"/>
          </a:xfrm>
          <a:prstGeom prst="rect">
            <a:avLst/>
          </a:prstGeom>
        </p:spPr>
      </p:pic>
      <p:pic>
        <p:nvPicPr>
          <p:cNvPr id="6" name="diedrich-bader-IS-in-this">
            <a:hlinkClick r:id="" action="ppaction://media"/>
            <a:extLst>
              <a:ext uri="{FF2B5EF4-FFF2-40B4-BE49-F238E27FC236}">
                <a16:creationId xmlns:a16="http://schemas.microsoft.com/office/drawing/2014/main" id="{12E50295-A48D-E2BE-18D3-4FF5E1D10A4F}"/>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911785" y="3706352"/>
            <a:ext cx="406400" cy="406400"/>
          </a:xfrm>
          <a:prstGeom prst="rect">
            <a:avLst/>
          </a:prstGeom>
        </p:spPr>
      </p:pic>
      <p:pic>
        <p:nvPicPr>
          <p:cNvPr id="8" name="he-DID-lose-all-of-his-pieces">
            <a:hlinkClick r:id="" action="ppaction://media"/>
            <a:extLst>
              <a:ext uri="{FF2B5EF4-FFF2-40B4-BE49-F238E27FC236}">
                <a16:creationId xmlns:a16="http://schemas.microsoft.com/office/drawing/2014/main" id="{48F9CB2A-D2E8-E054-B953-460AA490E100}"/>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9316662" y="4495137"/>
            <a:ext cx="406400" cy="406400"/>
          </a:xfrm>
          <a:prstGeom prst="rect">
            <a:avLst/>
          </a:prstGeom>
        </p:spPr>
      </p:pic>
    </p:spTree>
    <p:extLst>
      <p:ext uri="{BB962C8B-B14F-4D97-AF65-F5344CB8AC3E}">
        <p14:creationId xmlns:p14="http://schemas.microsoft.com/office/powerpoint/2010/main" val="419298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1" fill="hold" display="0">
                  <p:stCondLst>
                    <p:cond delay="indefinite"/>
                  </p:stCondLst>
                  <p:endCondLst>
                    <p:cond evt="onStopAudio" delay="0">
                      <p:tgtEl>
                        <p:sldTgt/>
                      </p:tgtEl>
                    </p:cond>
                  </p:endCondLst>
                </p:cTn>
                <p:tgtEl>
                  <p:spTgt spid="5"/>
                </p:tgtEl>
              </p:cMediaNode>
            </p:audio>
            <p:audio>
              <p:cMediaNode vol="100000">
                <p:cTn id="42" fill="hold" display="0">
                  <p:stCondLst>
                    <p:cond delay="indefinite"/>
                  </p:stCondLst>
                  <p:endCondLst>
                    <p:cond evt="onStopAudio" delay="0">
                      <p:tgtEl>
                        <p:sldTgt/>
                      </p:tgtEl>
                    </p:cond>
                  </p:endCondLst>
                </p:cTn>
                <p:tgtEl>
                  <p:spTgt spid="6"/>
                </p:tgtEl>
              </p:cMediaNode>
            </p:audio>
            <p:audio>
              <p:cMediaNode vol="100000">
                <p:cTn id="43" fill="hold" display="0">
                  <p:stCondLst>
                    <p:cond delay="indefinite"/>
                  </p:stCondLst>
                  <p:endCondLst>
                    <p:cond evt="onStopAudio" delay="0">
                      <p:tgtEl>
                        <p:sldTgt/>
                      </p:tgtEl>
                    </p:cond>
                  </p:endCondLst>
                </p:cTn>
                <p:tgtEl>
                  <p:spTgt spid="8"/>
                </p:tgtEl>
              </p:cMediaNode>
            </p:audio>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9F9D-3671-248D-BEA8-F759CBB97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1A94E-45DC-8D2F-85EC-B331C66B8E3E}"/>
              </a:ext>
            </a:extLst>
          </p:cNvPr>
          <p:cNvSpPr>
            <a:spLocks noGrp="1"/>
          </p:cNvSpPr>
          <p:nvPr>
            <p:ph type="title"/>
          </p:nvPr>
        </p:nvSpPr>
        <p:spPr>
          <a:xfrm>
            <a:off x="838200" y="134711"/>
            <a:ext cx="10515600" cy="1004207"/>
          </a:xfrm>
        </p:spPr>
        <p:txBody>
          <a:bodyPr>
            <a:normAutofit/>
          </a:bodyPr>
          <a:lstStyle/>
          <a:p>
            <a:r>
              <a:rPr lang="en-US" sz="3600" dirty="0"/>
              <a:t>Confirmatory </a:t>
            </a:r>
            <a:r>
              <a:rPr lang="en-US" sz="3600" i="1" dirty="0"/>
              <a:t>too</a:t>
            </a:r>
            <a:r>
              <a:rPr lang="en-US" sz="3600" dirty="0"/>
              <a:t>: proposal</a:t>
            </a:r>
          </a:p>
        </p:txBody>
      </p:sp>
      <p:sp>
        <p:nvSpPr>
          <p:cNvPr id="3" name="Content Placeholder 2">
            <a:extLst>
              <a:ext uri="{FF2B5EF4-FFF2-40B4-BE49-F238E27FC236}">
                <a16:creationId xmlns:a16="http://schemas.microsoft.com/office/drawing/2014/main" id="{62E9C10A-0415-3155-5AA0-72987B35E6FA}"/>
              </a:ext>
            </a:extLst>
          </p:cNvPr>
          <p:cNvSpPr>
            <a:spLocks noGrp="1"/>
          </p:cNvSpPr>
          <p:nvPr>
            <p:ph idx="1"/>
          </p:nvPr>
        </p:nvSpPr>
        <p:spPr>
          <a:xfrm>
            <a:off x="838200" y="1138918"/>
            <a:ext cx="10515600" cy="5038045"/>
          </a:xfrm>
        </p:spPr>
        <p:txBody>
          <a:bodyPr>
            <a:normAutofit lnSpcReduction="10000"/>
          </a:bodyPr>
          <a:lstStyle/>
          <a:p>
            <a:r>
              <a:rPr lang="en-GB" sz="2400" dirty="0"/>
              <a:t>Similarly to refutational </a:t>
            </a:r>
            <a:r>
              <a:rPr lang="en-GB" sz="2400" i="1" dirty="0"/>
              <a:t>too </a:t>
            </a:r>
            <a:r>
              <a:rPr lang="en-GB" sz="2400" dirty="0"/>
              <a:t>and verum focus, I propose that </a:t>
            </a:r>
            <a:r>
              <a:rPr lang="en-GB" sz="2400" dirty="0">
                <a:highlight>
                  <a:srgbClr val="78CDE6"/>
                </a:highlight>
              </a:rPr>
              <a:t>utterances with confirmatory </a:t>
            </a:r>
            <a:r>
              <a:rPr lang="en-GB" sz="2400" i="1" dirty="0">
                <a:highlight>
                  <a:srgbClr val="78CDE6"/>
                </a:highlight>
              </a:rPr>
              <a:t>too</a:t>
            </a:r>
            <a:r>
              <a:rPr lang="en-GB" sz="2400" dirty="0">
                <a:highlight>
                  <a:srgbClr val="78CDE6"/>
                </a:highlight>
              </a:rPr>
              <a:t> have a more narrow subcase of dictum focus, specifically evoking alternative performances of a speech act making a certain projected commitment</a:t>
            </a:r>
          </a:p>
          <a:p>
            <a:r>
              <a:rPr lang="en-GB" sz="2400" dirty="0"/>
              <a:t>This narrowing is needed because, similarly to refutational </a:t>
            </a:r>
            <a:r>
              <a:rPr lang="en-GB" sz="2400" i="1" dirty="0"/>
              <a:t>too</a:t>
            </a:r>
            <a:r>
              <a:rPr lang="en-GB" sz="2400" dirty="0"/>
              <a:t> and verum focus, confirmatory </a:t>
            </a:r>
            <a:r>
              <a:rPr lang="en-GB" sz="2400" i="1" dirty="0"/>
              <a:t>too</a:t>
            </a:r>
            <a:r>
              <a:rPr lang="en-GB" sz="2400" dirty="0"/>
              <a:t> cannot be used, e.g., in questions (cf. </a:t>
            </a:r>
            <a:r>
              <a:rPr lang="en-GB" sz="2400" i="1" dirty="0"/>
              <a:t>indeed</a:t>
            </a:r>
            <a:r>
              <a:rPr lang="en-GB" sz="2400" dirty="0"/>
              <a:t>, </a:t>
            </a:r>
            <a:r>
              <a:rPr lang="en-GB" sz="2400" i="1" dirty="0"/>
              <a:t>yeah</a:t>
            </a:r>
            <a:r>
              <a:rPr lang="en-GB" sz="2400" dirty="0"/>
              <a:t>, </a:t>
            </a:r>
            <a:r>
              <a:rPr lang="en-GB" sz="2400" i="1" dirty="0"/>
              <a:t>right</a:t>
            </a:r>
            <a:r>
              <a:rPr lang="en-GB" sz="2400" dirty="0"/>
              <a:t>), unlike regular dictum focus:</a:t>
            </a:r>
          </a:p>
          <a:p>
            <a:pPr marL="0" indent="0" defTabSz="91440">
              <a:buNone/>
            </a:pPr>
            <a:r>
              <a:rPr lang="en-GB" sz="2400" dirty="0"/>
              <a:t>(20)		A:		How are we getting there?</a:t>
            </a:r>
          </a:p>
          <a:p>
            <a:pPr marL="0" indent="0" defTabSz="91440">
              <a:spcBef>
                <a:spcPts val="0"/>
              </a:spcBef>
              <a:buNone/>
            </a:pPr>
            <a:r>
              <a:rPr lang="en-GB" sz="2400" dirty="0"/>
              <a:t>							B:		How ARE (#too) we getting there?</a:t>
            </a:r>
          </a:p>
          <a:p>
            <a:pPr defTabSz="91440"/>
            <a:r>
              <a:rPr lang="en-GB" sz="2400" dirty="0"/>
              <a:t>Note that, as is, assuming more narrow cases of verum and dictum focus is stipulative, but so is positing the more narrow [REFUTE]/[CONFIRM] features</a:t>
            </a:r>
          </a:p>
          <a:p>
            <a:pPr defTabSz="91440"/>
            <a:r>
              <a:rPr lang="en-GB" sz="2400" dirty="0"/>
              <a:t>Combining this with the core semantics of </a:t>
            </a:r>
            <a:r>
              <a:rPr lang="en-GB" sz="2400" i="1" dirty="0"/>
              <a:t>too</a:t>
            </a:r>
            <a:r>
              <a:rPr lang="en-GB" sz="2400" dirty="0"/>
              <a:t>, </a:t>
            </a:r>
            <a:r>
              <a:rPr lang="en-GB" sz="2400" dirty="0">
                <a:highlight>
                  <a:srgbClr val="78CDE6"/>
                </a:highlight>
              </a:rPr>
              <a:t>confirmatory </a:t>
            </a:r>
            <a:r>
              <a:rPr lang="en-GB" sz="2400" i="1" dirty="0">
                <a:highlight>
                  <a:srgbClr val="78CDE6"/>
                </a:highlight>
              </a:rPr>
              <a:t>too</a:t>
            </a:r>
            <a:r>
              <a:rPr lang="en-GB" sz="2400" dirty="0">
                <a:highlight>
                  <a:srgbClr val="78CDE6"/>
                </a:highlight>
              </a:rPr>
              <a:t> then requires that there be an alternative performance of a speech act in the active context making the same projected commitment as the prejacent</a:t>
            </a:r>
            <a:r>
              <a:rPr lang="en-GB" sz="2400" dirty="0"/>
              <a:t> (i.e., the same requirement as Thomas’s purported [CONFIRM] feature)</a:t>
            </a:r>
            <a:endParaRPr lang="en-GB" sz="2400" dirty="0">
              <a:highlight>
                <a:srgbClr val="78CDE6"/>
              </a:highlight>
            </a:endParaRPr>
          </a:p>
        </p:txBody>
      </p:sp>
      <p:sp>
        <p:nvSpPr>
          <p:cNvPr id="4" name="Slide Number Placeholder 3">
            <a:extLst>
              <a:ext uri="{FF2B5EF4-FFF2-40B4-BE49-F238E27FC236}">
                <a16:creationId xmlns:a16="http://schemas.microsoft.com/office/drawing/2014/main" id="{A36EAA7A-C8E1-0CEA-BB25-012213D8F8DB}"/>
              </a:ext>
            </a:extLst>
          </p:cNvPr>
          <p:cNvSpPr>
            <a:spLocks noGrp="1"/>
          </p:cNvSpPr>
          <p:nvPr>
            <p:ph type="sldNum" sz="quarter" idx="12"/>
          </p:nvPr>
        </p:nvSpPr>
        <p:spPr/>
        <p:txBody>
          <a:bodyPr/>
          <a:lstStyle/>
          <a:p>
            <a:fld id="{68A18A29-7262-4FB7-ACDC-14BC9518BB4C}" type="slidenum">
              <a:rPr lang="en-US" smtClean="0"/>
              <a:t>26</a:t>
            </a:fld>
            <a:endParaRPr lang="en-US"/>
          </a:p>
        </p:txBody>
      </p:sp>
    </p:spTree>
    <p:extLst>
      <p:ext uri="{BB962C8B-B14F-4D97-AF65-F5344CB8AC3E}">
        <p14:creationId xmlns:p14="http://schemas.microsoft.com/office/powerpoint/2010/main" val="21719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02ED-5FEA-ED52-5B3D-EFF33CD0F3EA}"/>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E9945F4-4157-A502-F252-1AD3087A0BA8}"/>
              </a:ext>
            </a:extLst>
          </p:cNvPr>
          <p:cNvSpPr>
            <a:spLocks noGrp="1"/>
          </p:cNvSpPr>
          <p:nvPr>
            <p:ph idx="1"/>
          </p:nvPr>
        </p:nvSpPr>
        <p:spPr>
          <a:xfrm>
            <a:off x="838200" y="688258"/>
            <a:ext cx="10515600" cy="5488705"/>
          </a:xfrm>
        </p:spPr>
        <p:txBody>
          <a:bodyPr>
            <a:normAutofit/>
          </a:bodyPr>
          <a:lstStyle/>
          <a:p>
            <a:pPr marL="0" indent="0">
              <a:buNone/>
            </a:pPr>
            <a:r>
              <a:rPr lang="en-US" sz="2400" dirty="0"/>
              <a:t>Intro: regular vs. refutational </a:t>
            </a:r>
            <a:r>
              <a:rPr lang="en-US" sz="2400" i="1" dirty="0"/>
              <a:t>too</a:t>
            </a:r>
            <a:endParaRPr lang="en-US" sz="2400" dirty="0"/>
          </a:p>
          <a:p>
            <a:pPr marL="0" indent="0">
              <a:buNone/>
            </a:pPr>
            <a:r>
              <a:rPr lang="en-US" sz="2400" dirty="0"/>
              <a:t>Data on confirmatory </a:t>
            </a:r>
            <a:r>
              <a:rPr lang="en-US" sz="2400" i="1" dirty="0"/>
              <a:t>too</a:t>
            </a:r>
            <a:endParaRPr lang="en-US" sz="2400" dirty="0"/>
          </a:p>
          <a:p>
            <a:pPr marL="0" indent="0">
              <a:buNone/>
            </a:pPr>
            <a:r>
              <a:rPr lang="en-US" sz="2400" dirty="0"/>
              <a:t>Arguments against the response particle analysis</a:t>
            </a:r>
          </a:p>
          <a:p>
            <a:pPr marL="0" indent="0">
              <a:buNone/>
            </a:pPr>
            <a:r>
              <a:rPr lang="en-US" sz="2400" dirty="0"/>
              <a:t>Proposal: uniform semantics for </a:t>
            </a:r>
            <a:r>
              <a:rPr lang="en-US" sz="2400" i="1" dirty="0"/>
              <a:t>too</a:t>
            </a:r>
          </a:p>
          <a:p>
            <a:pPr marL="0" indent="0">
              <a:buNone/>
            </a:pPr>
            <a:r>
              <a:rPr lang="en-US" sz="2400" b="1" dirty="0"/>
              <a:t>Outro</a:t>
            </a:r>
          </a:p>
          <a:p>
            <a:pPr marL="0" indent="0">
              <a:buNone/>
            </a:pPr>
            <a:r>
              <a:rPr lang="en-US" sz="2400" dirty="0"/>
              <a:t>Appendices</a:t>
            </a:r>
          </a:p>
          <a:p>
            <a:pPr marL="0" indent="0">
              <a:buNone/>
            </a:pPr>
            <a:r>
              <a:rPr lang="en-US" sz="2400" dirty="0"/>
              <a:t>References</a:t>
            </a:r>
          </a:p>
        </p:txBody>
      </p:sp>
      <p:sp>
        <p:nvSpPr>
          <p:cNvPr id="2" name="Slide Number Placeholder 1">
            <a:extLst>
              <a:ext uri="{FF2B5EF4-FFF2-40B4-BE49-F238E27FC236}">
                <a16:creationId xmlns:a16="http://schemas.microsoft.com/office/drawing/2014/main" id="{3041DC75-A85C-9BCF-F42D-0603A0320E00}"/>
              </a:ext>
            </a:extLst>
          </p:cNvPr>
          <p:cNvSpPr>
            <a:spLocks noGrp="1"/>
          </p:cNvSpPr>
          <p:nvPr>
            <p:ph type="sldNum" sz="quarter" idx="12"/>
          </p:nvPr>
        </p:nvSpPr>
        <p:spPr/>
        <p:txBody>
          <a:bodyPr/>
          <a:lstStyle/>
          <a:p>
            <a:fld id="{CFC2E1A8-F9E5-40EC-91A8-1269AD871732}" type="slidenum">
              <a:rPr lang="en-US" smtClean="0"/>
              <a:t>27</a:t>
            </a:fld>
            <a:endParaRPr lang="en-US"/>
          </a:p>
        </p:txBody>
      </p:sp>
    </p:spTree>
    <p:extLst>
      <p:ext uri="{BB962C8B-B14F-4D97-AF65-F5344CB8AC3E}">
        <p14:creationId xmlns:p14="http://schemas.microsoft.com/office/powerpoint/2010/main" val="242920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B970-34A0-2D68-B44C-23057B22F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C139E-0463-142A-AC60-F68528F21193}"/>
              </a:ext>
            </a:extLst>
          </p:cNvPr>
          <p:cNvSpPr>
            <a:spLocks noGrp="1"/>
          </p:cNvSpPr>
          <p:nvPr>
            <p:ph type="title"/>
          </p:nvPr>
        </p:nvSpPr>
        <p:spPr>
          <a:xfrm>
            <a:off x="838200" y="134711"/>
            <a:ext cx="10515600" cy="1004207"/>
          </a:xfrm>
        </p:spPr>
        <p:txBody>
          <a:bodyPr>
            <a:normAutofit/>
          </a:bodyPr>
          <a:lstStyle/>
          <a:p>
            <a:r>
              <a:rPr lang="en-US" sz="3600" dirty="0"/>
              <a:t>Outro</a:t>
            </a:r>
          </a:p>
        </p:txBody>
      </p:sp>
      <p:sp>
        <p:nvSpPr>
          <p:cNvPr id="3" name="Content Placeholder 2">
            <a:extLst>
              <a:ext uri="{FF2B5EF4-FFF2-40B4-BE49-F238E27FC236}">
                <a16:creationId xmlns:a16="http://schemas.microsoft.com/office/drawing/2014/main" id="{32E9396F-4EF6-3321-1761-90708F7B09B0}"/>
              </a:ext>
            </a:extLst>
          </p:cNvPr>
          <p:cNvSpPr>
            <a:spLocks noGrp="1"/>
          </p:cNvSpPr>
          <p:nvPr>
            <p:ph idx="1"/>
          </p:nvPr>
        </p:nvSpPr>
        <p:spPr>
          <a:xfrm>
            <a:off x="838200" y="1138918"/>
            <a:ext cx="10515600" cy="5038045"/>
          </a:xfrm>
        </p:spPr>
        <p:txBody>
          <a:bodyPr>
            <a:normAutofit/>
          </a:bodyPr>
          <a:lstStyle/>
          <a:p>
            <a:pPr marL="0" indent="0">
              <a:buNone/>
            </a:pPr>
            <a:r>
              <a:rPr lang="en-GB" sz="2400" dirty="0">
                <a:highlight>
                  <a:srgbClr val="78CDE6"/>
                </a:highlight>
              </a:rPr>
              <a:t>Take home points:</a:t>
            </a:r>
          </a:p>
          <a:p>
            <a:r>
              <a:rPr lang="en-GB" sz="2400" dirty="0"/>
              <a:t>I’ve shown you novel data on confirmatory </a:t>
            </a:r>
            <a:r>
              <a:rPr lang="en-GB" sz="2400" i="1" dirty="0"/>
              <a:t>too</a:t>
            </a:r>
            <a:r>
              <a:rPr lang="en-GB" sz="2400" dirty="0"/>
              <a:t>, which confirms a positive antecedent—cf. refutational </a:t>
            </a:r>
            <a:r>
              <a:rPr lang="en-GB" sz="2400" i="1" dirty="0"/>
              <a:t>too</a:t>
            </a:r>
            <a:r>
              <a:rPr lang="en-GB" sz="2400" dirty="0"/>
              <a:t>, which refutes a negative one</a:t>
            </a:r>
          </a:p>
          <a:p>
            <a:r>
              <a:rPr lang="en-GB" sz="2400" dirty="0"/>
              <a:t>I’ve argued against the response particle analysis for either use of </a:t>
            </a:r>
            <a:r>
              <a:rPr lang="en-GB" sz="2400" i="1" dirty="0"/>
              <a:t>too</a:t>
            </a:r>
          </a:p>
          <a:p>
            <a:r>
              <a:rPr lang="en-GB" sz="2400" dirty="0"/>
              <a:t>I’ve proposed a uniform semantics for both, which builds on the core semantics of “regular” </a:t>
            </a:r>
            <a:r>
              <a:rPr lang="en-GB" sz="2400" i="1" dirty="0"/>
              <a:t>too</a:t>
            </a:r>
          </a:p>
          <a:p>
            <a:pPr marL="0" indent="0">
              <a:buNone/>
            </a:pPr>
            <a:r>
              <a:rPr lang="en-GB" sz="2400" dirty="0"/>
              <a:t>I have </a:t>
            </a:r>
            <a:r>
              <a:rPr lang="en-GB" sz="2400" dirty="0">
                <a:highlight>
                  <a:srgbClr val="78CDE6"/>
                </a:highlight>
              </a:rPr>
              <a:t>appendices</a:t>
            </a:r>
            <a:r>
              <a:rPr lang="en-GB" sz="2400" dirty="0"/>
              <a:t> with:</a:t>
            </a:r>
          </a:p>
          <a:p>
            <a:r>
              <a:rPr lang="en-GB" sz="2400" dirty="0"/>
              <a:t>Notes on syntax</a:t>
            </a:r>
          </a:p>
          <a:p>
            <a:r>
              <a:rPr lang="en-GB" sz="2400" dirty="0"/>
              <a:t>Notes on prosody</a:t>
            </a:r>
          </a:p>
          <a:p>
            <a:r>
              <a:rPr lang="en-GB" sz="2400" dirty="0"/>
              <a:t>More </a:t>
            </a:r>
            <a:r>
              <a:rPr lang="en-GB" sz="2400" dirty="0" err="1"/>
              <a:t>exx</a:t>
            </a:r>
            <a:endParaRPr lang="en-GB" sz="2400" dirty="0"/>
          </a:p>
          <a:p>
            <a:pPr marL="0" indent="0" algn="ctr">
              <a:buNone/>
            </a:pPr>
            <a:r>
              <a:rPr lang="en-GB" sz="4400" dirty="0">
                <a:highlight>
                  <a:srgbClr val="78CDE6"/>
                </a:highlight>
              </a:rPr>
              <a:t>Thanks!</a:t>
            </a:r>
          </a:p>
          <a:p>
            <a:endParaRPr lang="en-GB" sz="2400" dirty="0"/>
          </a:p>
        </p:txBody>
      </p:sp>
      <p:sp>
        <p:nvSpPr>
          <p:cNvPr id="4" name="Slide Number Placeholder 3">
            <a:extLst>
              <a:ext uri="{FF2B5EF4-FFF2-40B4-BE49-F238E27FC236}">
                <a16:creationId xmlns:a16="http://schemas.microsoft.com/office/drawing/2014/main" id="{335E51FB-2904-1F6B-6E8E-7F1AA70FAB7E}"/>
              </a:ext>
            </a:extLst>
          </p:cNvPr>
          <p:cNvSpPr>
            <a:spLocks noGrp="1"/>
          </p:cNvSpPr>
          <p:nvPr>
            <p:ph type="sldNum" sz="quarter" idx="12"/>
          </p:nvPr>
        </p:nvSpPr>
        <p:spPr/>
        <p:txBody>
          <a:bodyPr/>
          <a:lstStyle/>
          <a:p>
            <a:fld id="{68A18A29-7262-4FB7-ACDC-14BC9518BB4C}" type="slidenum">
              <a:rPr lang="en-US" smtClean="0"/>
              <a:t>28</a:t>
            </a:fld>
            <a:endParaRPr lang="en-US"/>
          </a:p>
        </p:txBody>
      </p:sp>
    </p:spTree>
    <p:extLst>
      <p:ext uri="{BB962C8B-B14F-4D97-AF65-F5344CB8AC3E}">
        <p14:creationId xmlns:p14="http://schemas.microsoft.com/office/powerpoint/2010/main" val="1535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FD35C-1D1C-2F1A-4032-A26791981AD7}"/>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96810F8-0AE1-9EEA-98A6-7F900557F908}"/>
              </a:ext>
            </a:extLst>
          </p:cNvPr>
          <p:cNvSpPr>
            <a:spLocks noGrp="1"/>
          </p:cNvSpPr>
          <p:nvPr>
            <p:ph idx="1"/>
          </p:nvPr>
        </p:nvSpPr>
        <p:spPr>
          <a:xfrm>
            <a:off x="838200" y="688258"/>
            <a:ext cx="10515600" cy="5488705"/>
          </a:xfrm>
        </p:spPr>
        <p:txBody>
          <a:bodyPr>
            <a:normAutofit/>
          </a:bodyPr>
          <a:lstStyle/>
          <a:p>
            <a:pPr marL="0" indent="0">
              <a:buNone/>
            </a:pPr>
            <a:r>
              <a:rPr lang="en-US" sz="2400" dirty="0"/>
              <a:t>Intro: regular vs. refutational </a:t>
            </a:r>
            <a:r>
              <a:rPr lang="en-US" sz="2400" i="1" dirty="0"/>
              <a:t>too</a:t>
            </a:r>
            <a:endParaRPr lang="en-US" sz="2400" dirty="0"/>
          </a:p>
          <a:p>
            <a:pPr marL="0" indent="0">
              <a:buNone/>
            </a:pPr>
            <a:r>
              <a:rPr lang="en-US" sz="2400" dirty="0"/>
              <a:t>Data on confirmatory </a:t>
            </a:r>
            <a:r>
              <a:rPr lang="en-US" sz="2400" i="1" dirty="0"/>
              <a:t>too</a:t>
            </a:r>
            <a:endParaRPr lang="en-US" sz="2400" dirty="0"/>
          </a:p>
          <a:p>
            <a:pPr marL="0" indent="0">
              <a:buNone/>
            </a:pPr>
            <a:r>
              <a:rPr lang="en-US" sz="2400" dirty="0"/>
              <a:t>Arguments against the response particle analysis</a:t>
            </a:r>
          </a:p>
          <a:p>
            <a:pPr marL="0" indent="0">
              <a:buNone/>
            </a:pPr>
            <a:r>
              <a:rPr lang="en-US" sz="2400" dirty="0"/>
              <a:t>Proposal: uniform semantics for </a:t>
            </a:r>
            <a:r>
              <a:rPr lang="en-US" sz="2400" i="1" dirty="0"/>
              <a:t>too</a:t>
            </a:r>
          </a:p>
          <a:p>
            <a:pPr marL="0" indent="0">
              <a:buNone/>
            </a:pPr>
            <a:r>
              <a:rPr lang="en-US" sz="2400" dirty="0"/>
              <a:t>Outro</a:t>
            </a:r>
          </a:p>
          <a:p>
            <a:pPr marL="0" indent="0">
              <a:buNone/>
            </a:pPr>
            <a:r>
              <a:rPr lang="en-US" sz="2400" b="1" dirty="0"/>
              <a:t>Appendices</a:t>
            </a:r>
          </a:p>
          <a:p>
            <a:pPr marL="0" indent="0">
              <a:buNone/>
            </a:pPr>
            <a:r>
              <a:rPr lang="en-US" sz="2400" dirty="0"/>
              <a:t>References</a:t>
            </a:r>
          </a:p>
        </p:txBody>
      </p:sp>
      <p:sp>
        <p:nvSpPr>
          <p:cNvPr id="2" name="Slide Number Placeholder 1">
            <a:extLst>
              <a:ext uri="{FF2B5EF4-FFF2-40B4-BE49-F238E27FC236}">
                <a16:creationId xmlns:a16="http://schemas.microsoft.com/office/drawing/2014/main" id="{0774365D-FF02-06D6-8240-A791906744A8}"/>
              </a:ext>
            </a:extLst>
          </p:cNvPr>
          <p:cNvSpPr>
            <a:spLocks noGrp="1"/>
          </p:cNvSpPr>
          <p:nvPr>
            <p:ph type="sldNum" sz="quarter" idx="12"/>
          </p:nvPr>
        </p:nvSpPr>
        <p:spPr/>
        <p:txBody>
          <a:bodyPr/>
          <a:lstStyle/>
          <a:p>
            <a:fld id="{CFC2E1A8-F9E5-40EC-91A8-1269AD871732}" type="slidenum">
              <a:rPr lang="en-US" smtClean="0"/>
              <a:t>29</a:t>
            </a:fld>
            <a:endParaRPr lang="en-US"/>
          </a:p>
        </p:txBody>
      </p:sp>
    </p:spTree>
    <p:extLst>
      <p:ext uri="{BB962C8B-B14F-4D97-AF65-F5344CB8AC3E}">
        <p14:creationId xmlns:p14="http://schemas.microsoft.com/office/powerpoint/2010/main" val="210342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3A9F-47E0-2A37-B4C6-5F6B13171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318A8-4287-FA42-DEEA-427FEFF85119}"/>
              </a:ext>
            </a:extLst>
          </p:cNvPr>
          <p:cNvSpPr>
            <a:spLocks noGrp="1"/>
          </p:cNvSpPr>
          <p:nvPr>
            <p:ph type="title"/>
          </p:nvPr>
        </p:nvSpPr>
        <p:spPr>
          <a:xfrm>
            <a:off x="838200" y="134711"/>
            <a:ext cx="10515600" cy="1004207"/>
          </a:xfrm>
        </p:spPr>
        <p:txBody>
          <a:bodyPr>
            <a:normAutofit/>
          </a:bodyPr>
          <a:lstStyle/>
          <a:p>
            <a:r>
              <a:rPr lang="en-US" sz="3600" dirty="0"/>
              <a:t>Regular vs. refutational </a:t>
            </a:r>
            <a:r>
              <a:rPr lang="en-US" sz="3600" i="1" dirty="0"/>
              <a:t>too</a:t>
            </a:r>
            <a:endParaRPr lang="en-US" sz="3600" dirty="0"/>
          </a:p>
        </p:txBody>
      </p:sp>
      <p:sp>
        <p:nvSpPr>
          <p:cNvPr id="3" name="Content Placeholder 2">
            <a:extLst>
              <a:ext uri="{FF2B5EF4-FFF2-40B4-BE49-F238E27FC236}">
                <a16:creationId xmlns:a16="http://schemas.microsoft.com/office/drawing/2014/main" id="{88E6518F-48B6-9BF1-0FE8-FEB02D5E36A7}"/>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Most literature on </a:t>
            </a:r>
            <a:r>
              <a:rPr lang="en-GB" sz="2400" i="1" dirty="0"/>
              <a:t>too</a:t>
            </a:r>
            <a:r>
              <a:rPr lang="en-GB" sz="2400" dirty="0"/>
              <a:t> (and other additive particles) has focused on its uses like in (1)—hf. </a:t>
            </a:r>
            <a:r>
              <a:rPr lang="en-GB" sz="2400" dirty="0">
                <a:highlight>
                  <a:srgbClr val="78CDE6"/>
                </a:highlight>
              </a:rPr>
              <a:t>“regular too”</a:t>
            </a:r>
            <a:r>
              <a:rPr lang="en-GB" sz="2400" dirty="0"/>
              <a:t>:</a:t>
            </a:r>
          </a:p>
          <a:p>
            <a:pPr marL="0" indent="0" defTabSz="91440">
              <a:buNone/>
            </a:pPr>
            <a:r>
              <a:rPr lang="en-GB" sz="2400" dirty="0"/>
              <a:t>(1)		Axel likes cats. [BROOK]</a:t>
            </a:r>
            <a:r>
              <a:rPr lang="en-GB" sz="2400" baseline="-25000" dirty="0"/>
              <a:t>F</a:t>
            </a:r>
            <a:r>
              <a:rPr lang="en-GB" sz="2400" dirty="0"/>
              <a:t> likes cats, TOO.</a:t>
            </a:r>
          </a:p>
          <a:p>
            <a:pPr marL="0" indent="0" defTabSz="91440">
              <a:buNone/>
            </a:pPr>
            <a:r>
              <a:rPr lang="en-GB" sz="2400" dirty="0"/>
              <a:t>As a first—simplistic—approximation, regular </a:t>
            </a:r>
            <a:r>
              <a:rPr lang="en-GB" sz="2400" i="1" dirty="0"/>
              <a:t>too</a:t>
            </a:r>
            <a:r>
              <a:rPr lang="en-GB" sz="2400" dirty="0"/>
              <a:t> triggers a presupposition that one of the focus alternatives to its prejacent, distinct from the prejacent itself, is true</a:t>
            </a:r>
          </a:p>
          <a:p>
            <a:pPr marL="0" indent="0" defTabSz="91440">
              <a:buNone/>
            </a:pPr>
            <a:r>
              <a:rPr lang="en-GB" sz="2400" dirty="0"/>
              <a:t>There has also been some discussion of </a:t>
            </a:r>
            <a:r>
              <a:rPr lang="en-GB" sz="2400" dirty="0">
                <a:highlight>
                  <a:srgbClr val="78CDE6"/>
                </a:highlight>
              </a:rPr>
              <a:t>“refutational too”</a:t>
            </a:r>
            <a:r>
              <a:rPr lang="en-GB" sz="2400" dirty="0"/>
              <a:t> (</a:t>
            </a:r>
            <a:r>
              <a:rPr lang="en-US" sz="2400" dirty="0"/>
              <a:t>e.g., </a:t>
            </a:r>
            <a:r>
              <a:rPr lang="en-US" sz="2400" dirty="0" err="1"/>
              <a:t>Rullmann</a:t>
            </a:r>
            <a:r>
              <a:rPr lang="en-US" sz="2400" dirty="0"/>
              <a:t> 2003; </a:t>
            </a:r>
            <a:r>
              <a:rPr lang="en-US" sz="2400" dirty="0" err="1"/>
              <a:t>Schwenter</a:t>
            </a:r>
            <a:r>
              <a:rPr lang="en-US" sz="2400" dirty="0"/>
              <a:t> &amp; </a:t>
            </a:r>
            <a:r>
              <a:rPr lang="en-US" sz="2400" dirty="0" err="1"/>
              <a:t>Waltereit</a:t>
            </a:r>
            <a:r>
              <a:rPr lang="en-US" sz="2400" dirty="0"/>
              <a:t> 2010; Sailor 2014), which refutes an antecedent utterance:</a:t>
            </a:r>
          </a:p>
          <a:p>
            <a:pPr marL="0" indent="0" defTabSz="91440">
              <a:buNone/>
            </a:pPr>
            <a:r>
              <a:rPr lang="en-GB" sz="2400" dirty="0"/>
              <a:t>(2)		a.		A:		You didn’t do your homework. </a:t>
            </a:r>
          </a:p>
          <a:p>
            <a:pPr marL="0" indent="0" defTabSz="91440">
              <a:spcBef>
                <a:spcPts val="0"/>
              </a:spcBef>
              <a:buNone/>
            </a:pPr>
            <a:r>
              <a:rPr lang="en-GB" sz="2400" dirty="0"/>
              <a:t>									B:		</a:t>
            </a:r>
            <a:r>
              <a:rPr lang="en-GB" sz="2400" dirty="0">
                <a:highlight>
                  <a:srgbClr val="78CDE6"/>
                </a:highlight>
              </a:rPr>
              <a:t>{Did too! / I did too! / I did too do my homework!}</a:t>
            </a:r>
          </a:p>
          <a:p>
            <a:pPr marL="0" indent="0" defTabSz="91440">
              <a:buNone/>
            </a:pPr>
            <a:r>
              <a:rPr lang="en-GB" sz="2400" dirty="0"/>
              <a:t>					b. 	A:		I think I could survive in the woods for, like, a really long time. </a:t>
            </a:r>
          </a:p>
          <a:p>
            <a:pPr marL="0" indent="0" defTabSz="91440">
              <a:spcBef>
                <a:spcPts val="0"/>
              </a:spcBef>
              <a:buNone/>
            </a:pPr>
            <a:r>
              <a:rPr lang="en-GB" sz="2400" dirty="0"/>
              <a:t>									B:		You made this fire with an ‘Us Weekly’ magazine, gasoline, and a 																									‘Hooters’ &lt;bleep&gt; lighter. No, you could not, Steve. </a:t>
            </a:r>
          </a:p>
          <a:p>
            <a:pPr marL="0" indent="0" defTabSz="91440">
              <a:spcBef>
                <a:spcPts val="0"/>
              </a:spcBef>
              <a:buNone/>
            </a:pPr>
            <a:r>
              <a:rPr lang="en-GB" sz="2400" dirty="0"/>
              <a:t>									A:		</a:t>
            </a:r>
            <a:r>
              <a:rPr lang="en-GB" sz="2400" dirty="0">
                <a:highlight>
                  <a:srgbClr val="78CDE6"/>
                </a:highlight>
              </a:rPr>
              <a:t>I could too!</a:t>
            </a:r>
            <a:r>
              <a:rPr lang="en-GB" sz="2400" dirty="0"/>
              <a:t> (‘</a:t>
            </a:r>
            <a:r>
              <a:rPr lang="en-GB" sz="2400" dirty="0" err="1"/>
              <a:t>kallmekris</a:t>
            </a:r>
            <a:r>
              <a:rPr lang="en-GB" sz="2400" dirty="0"/>
              <a:t>’ YouTube channel)</a:t>
            </a:r>
          </a:p>
        </p:txBody>
      </p:sp>
      <p:sp>
        <p:nvSpPr>
          <p:cNvPr id="4" name="Slide Number Placeholder 3">
            <a:extLst>
              <a:ext uri="{FF2B5EF4-FFF2-40B4-BE49-F238E27FC236}">
                <a16:creationId xmlns:a16="http://schemas.microsoft.com/office/drawing/2014/main" id="{5D234B12-09DF-451C-42FC-06EF1778B791}"/>
              </a:ext>
            </a:extLst>
          </p:cNvPr>
          <p:cNvSpPr>
            <a:spLocks noGrp="1"/>
          </p:cNvSpPr>
          <p:nvPr>
            <p:ph type="sldNum" sz="quarter" idx="12"/>
          </p:nvPr>
        </p:nvSpPr>
        <p:spPr/>
        <p:txBody>
          <a:bodyPr/>
          <a:lstStyle/>
          <a:p>
            <a:fld id="{68A18A29-7262-4FB7-ACDC-14BC9518BB4C}" type="slidenum">
              <a:rPr lang="en-US" smtClean="0"/>
              <a:t>3</a:t>
            </a:fld>
            <a:endParaRPr lang="en-US"/>
          </a:p>
        </p:txBody>
      </p:sp>
      <p:pic>
        <p:nvPicPr>
          <p:cNvPr id="5" name="i-could-too">
            <a:hlinkClick r:id="" action="ppaction://media"/>
            <a:extLst>
              <a:ext uri="{FF2B5EF4-FFF2-40B4-BE49-F238E27FC236}">
                <a16:creationId xmlns:a16="http://schemas.microsoft.com/office/drawing/2014/main" id="{B73C5F21-42A9-D4B3-B9EE-C9C8778D66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32286" y="5770563"/>
            <a:ext cx="406400" cy="406400"/>
          </a:xfrm>
          <a:prstGeom prst="rect">
            <a:avLst/>
          </a:prstGeom>
        </p:spPr>
      </p:pic>
    </p:spTree>
    <p:extLst>
      <p:ext uri="{BB962C8B-B14F-4D97-AF65-F5344CB8AC3E}">
        <p14:creationId xmlns:p14="http://schemas.microsoft.com/office/powerpoint/2010/main" val="5205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0">
                  <p:stCondLst>
                    <p:cond delay="indefinite"/>
                  </p:stCondLst>
                  <p:endCondLst>
                    <p:cond evt="onStopAudio" delay="0">
                      <p:tgtEl>
                        <p:sldTgt/>
                      </p:tgtEl>
                    </p:cond>
                  </p:endCondLst>
                </p:cTn>
                <p:tgtEl>
                  <p:spTgt spid="5"/>
                </p:tgtEl>
              </p:cMediaNode>
            </p:audio>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445B-F648-9FA8-18AF-2B2CAAC3B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42C33-EC05-068E-79BC-26CC1615EC48}"/>
              </a:ext>
            </a:extLst>
          </p:cNvPr>
          <p:cNvSpPr>
            <a:spLocks noGrp="1"/>
          </p:cNvSpPr>
          <p:nvPr>
            <p:ph type="title"/>
          </p:nvPr>
        </p:nvSpPr>
        <p:spPr>
          <a:xfrm>
            <a:off x="838200" y="134711"/>
            <a:ext cx="10515600" cy="1004207"/>
          </a:xfrm>
        </p:spPr>
        <p:txBody>
          <a:bodyPr>
            <a:normAutofit/>
          </a:bodyPr>
          <a:lstStyle/>
          <a:p>
            <a:r>
              <a:rPr lang="en-US" sz="3600" dirty="0"/>
              <a:t>Appendix A: Notes on syntax</a:t>
            </a:r>
          </a:p>
        </p:txBody>
      </p:sp>
      <p:sp>
        <p:nvSpPr>
          <p:cNvPr id="3" name="Content Placeholder 2">
            <a:extLst>
              <a:ext uri="{FF2B5EF4-FFF2-40B4-BE49-F238E27FC236}">
                <a16:creationId xmlns:a16="http://schemas.microsoft.com/office/drawing/2014/main" id="{1439502D-52F6-93F2-EA92-11604C2B1DF6}"/>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Sailor 2014 observes that </a:t>
            </a:r>
            <a:r>
              <a:rPr lang="en-GB" sz="2400" dirty="0">
                <a:highlight>
                  <a:srgbClr val="78CDE6"/>
                </a:highlight>
              </a:rPr>
              <a:t>refutational </a:t>
            </a:r>
            <a:r>
              <a:rPr lang="en-GB" sz="2400" i="1" dirty="0">
                <a:highlight>
                  <a:srgbClr val="78CDE6"/>
                </a:highlight>
              </a:rPr>
              <a:t>too</a:t>
            </a:r>
            <a:r>
              <a:rPr lang="en-GB" sz="2400" dirty="0">
                <a:highlight>
                  <a:srgbClr val="78CDE6"/>
                </a:highlight>
              </a:rPr>
              <a:t> cannot co-occur with prosodically integrated response particles like </a:t>
            </a:r>
            <a:r>
              <a:rPr lang="en-GB" sz="2400" i="1" dirty="0">
                <a:highlight>
                  <a:srgbClr val="78CDE6"/>
                </a:highlight>
              </a:rPr>
              <a:t>yes</a:t>
            </a:r>
            <a:r>
              <a:rPr lang="en-GB" sz="2400" dirty="0"/>
              <a:t>, i.e., they are in complementary distribution:</a:t>
            </a:r>
          </a:p>
          <a:p>
            <a:pPr marL="0" indent="0" defTabSz="91440">
              <a:buNone/>
            </a:pPr>
            <a:r>
              <a:rPr lang="en-GB" sz="2400" dirty="0"/>
              <a:t>(A1)		A:		You didn’t do your homework!</a:t>
            </a:r>
          </a:p>
          <a:p>
            <a:pPr marL="0" indent="0" defTabSz="91440">
              <a:spcBef>
                <a:spcPts val="0"/>
              </a:spcBef>
              <a:buNone/>
            </a:pPr>
            <a:r>
              <a:rPr lang="en-GB" sz="2400" dirty="0"/>
              <a:t>							B:		{Yes I did! / I did too! / *Yes I did too!} </a:t>
            </a:r>
          </a:p>
          <a:p>
            <a:pPr marL="0" indent="0" defTabSz="91440">
              <a:buNone/>
            </a:pPr>
            <a:r>
              <a:rPr lang="en-GB" sz="2400" dirty="0"/>
              <a:t>He takes it as evidence that </a:t>
            </a:r>
            <a:r>
              <a:rPr lang="en-GB" sz="2400" i="1" dirty="0"/>
              <a:t>yes </a:t>
            </a:r>
            <a:r>
              <a:rPr lang="en-GB" sz="2400" dirty="0"/>
              <a:t>and </a:t>
            </a:r>
            <a:r>
              <a:rPr lang="en-GB" sz="2400" i="1" dirty="0"/>
              <a:t>too</a:t>
            </a:r>
            <a:r>
              <a:rPr lang="en-GB" sz="2400" dirty="0"/>
              <a:t> in these cases are base-generated in the same position, but </a:t>
            </a:r>
            <a:r>
              <a:rPr lang="en-GB" sz="2400" i="1" dirty="0"/>
              <a:t>yes</a:t>
            </a:r>
            <a:r>
              <a:rPr lang="en-GB" sz="2400" dirty="0"/>
              <a:t> then obligatorily moves:</a:t>
            </a:r>
          </a:p>
          <a:p>
            <a:pPr marL="0" indent="0" defTabSz="91440">
              <a:buNone/>
            </a:pPr>
            <a:r>
              <a:rPr lang="en-GB" sz="2400" dirty="0"/>
              <a:t>(A2)																																														(A3)</a:t>
            </a:r>
          </a:p>
          <a:p>
            <a:pPr marL="0" indent="0" defTabSz="91440">
              <a:buNone/>
            </a:pPr>
            <a:endParaRPr lang="en-GB" sz="2400" dirty="0"/>
          </a:p>
        </p:txBody>
      </p:sp>
      <p:sp>
        <p:nvSpPr>
          <p:cNvPr id="4" name="Slide Number Placeholder 3">
            <a:extLst>
              <a:ext uri="{FF2B5EF4-FFF2-40B4-BE49-F238E27FC236}">
                <a16:creationId xmlns:a16="http://schemas.microsoft.com/office/drawing/2014/main" id="{43084C3D-C7EB-B8C7-D6FF-0DB3A9F03B46}"/>
              </a:ext>
            </a:extLst>
          </p:cNvPr>
          <p:cNvSpPr>
            <a:spLocks noGrp="1"/>
          </p:cNvSpPr>
          <p:nvPr>
            <p:ph type="sldNum" sz="quarter" idx="12"/>
          </p:nvPr>
        </p:nvSpPr>
        <p:spPr/>
        <p:txBody>
          <a:bodyPr/>
          <a:lstStyle/>
          <a:p>
            <a:fld id="{68A18A29-7262-4FB7-ACDC-14BC9518BB4C}" type="slidenum">
              <a:rPr lang="en-US" smtClean="0"/>
              <a:t>30</a:t>
            </a:fld>
            <a:endParaRPr lang="en-US"/>
          </a:p>
        </p:txBody>
      </p:sp>
      <p:pic>
        <p:nvPicPr>
          <p:cNvPr id="5" name="Picture 4">
            <a:extLst>
              <a:ext uri="{FF2B5EF4-FFF2-40B4-BE49-F238E27FC236}">
                <a16:creationId xmlns:a16="http://schemas.microsoft.com/office/drawing/2014/main" id="{0FF84611-F3ED-E16C-7077-4BE9D33FDB9B}"/>
              </a:ext>
            </a:extLst>
          </p:cNvPr>
          <p:cNvPicPr>
            <a:picLocks noChangeAspect="1"/>
          </p:cNvPicPr>
          <p:nvPr/>
        </p:nvPicPr>
        <p:blipFill>
          <a:blip r:embed="rId2"/>
          <a:stretch>
            <a:fillRect/>
          </a:stretch>
        </p:blipFill>
        <p:spPr>
          <a:xfrm>
            <a:off x="6270927" y="3569677"/>
            <a:ext cx="3575961" cy="3108960"/>
          </a:xfrm>
          <a:prstGeom prst="rect">
            <a:avLst/>
          </a:prstGeom>
        </p:spPr>
      </p:pic>
      <p:pic>
        <p:nvPicPr>
          <p:cNvPr id="6" name="Picture 5">
            <a:extLst>
              <a:ext uri="{FF2B5EF4-FFF2-40B4-BE49-F238E27FC236}">
                <a16:creationId xmlns:a16="http://schemas.microsoft.com/office/drawing/2014/main" id="{DFC44A98-B942-12F4-DDAC-7F20AED6E539}"/>
              </a:ext>
            </a:extLst>
          </p:cNvPr>
          <p:cNvPicPr>
            <a:picLocks noChangeAspect="1"/>
          </p:cNvPicPr>
          <p:nvPr/>
        </p:nvPicPr>
        <p:blipFill>
          <a:blip r:embed="rId3"/>
          <a:stretch>
            <a:fillRect/>
          </a:stretch>
        </p:blipFill>
        <p:spPr>
          <a:xfrm>
            <a:off x="1608956" y="3569677"/>
            <a:ext cx="3516314" cy="3108960"/>
          </a:xfrm>
          <a:prstGeom prst="rect">
            <a:avLst/>
          </a:prstGeom>
        </p:spPr>
      </p:pic>
    </p:spTree>
    <p:extLst>
      <p:ext uri="{BB962C8B-B14F-4D97-AF65-F5344CB8AC3E}">
        <p14:creationId xmlns:p14="http://schemas.microsoft.com/office/powerpoint/2010/main" val="28906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9240B-4527-402E-2E14-ECA1935C8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C5AEF-BF4F-0D64-516E-29815FD39223}"/>
              </a:ext>
            </a:extLst>
          </p:cNvPr>
          <p:cNvSpPr>
            <a:spLocks noGrp="1"/>
          </p:cNvSpPr>
          <p:nvPr>
            <p:ph type="title"/>
          </p:nvPr>
        </p:nvSpPr>
        <p:spPr>
          <a:xfrm>
            <a:off x="838200" y="134711"/>
            <a:ext cx="10515600" cy="1004207"/>
          </a:xfrm>
        </p:spPr>
        <p:txBody>
          <a:bodyPr>
            <a:normAutofit/>
          </a:bodyPr>
          <a:lstStyle/>
          <a:p>
            <a:r>
              <a:rPr lang="en-US" sz="3600" dirty="0"/>
              <a:t>Appendix A: Notes on syntax</a:t>
            </a:r>
          </a:p>
        </p:txBody>
      </p:sp>
      <p:sp>
        <p:nvSpPr>
          <p:cNvPr id="3" name="Content Placeholder 2">
            <a:extLst>
              <a:ext uri="{FF2B5EF4-FFF2-40B4-BE49-F238E27FC236}">
                <a16:creationId xmlns:a16="http://schemas.microsoft.com/office/drawing/2014/main" id="{1C23DCA4-7E8F-8072-356B-94DAACC17AA0}"/>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While I for now remain agnostic about the details, my view is largely compatible with the general syntax-semantics set-up where: </a:t>
            </a:r>
          </a:p>
          <a:p>
            <a:pPr defTabSz="91440"/>
            <a:r>
              <a:rPr lang="en-GB" sz="2400" dirty="0">
                <a:highlight>
                  <a:srgbClr val="78CDE6"/>
                </a:highlight>
              </a:rPr>
              <a:t>both </a:t>
            </a:r>
            <a:r>
              <a:rPr lang="en-GB" sz="2400" i="1" dirty="0">
                <a:highlight>
                  <a:srgbClr val="78CDE6"/>
                </a:highlight>
              </a:rPr>
              <a:t>yes</a:t>
            </a:r>
            <a:r>
              <a:rPr lang="en-GB" sz="2400" dirty="0">
                <a:highlight>
                  <a:srgbClr val="78CDE6"/>
                </a:highlight>
              </a:rPr>
              <a:t> and </a:t>
            </a:r>
            <a:r>
              <a:rPr lang="en-GB" sz="2400" i="1" dirty="0">
                <a:highlight>
                  <a:srgbClr val="78CDE6"/>
                </a:highlight>
              </a:rPr>
              <a:t>too</a:t>
            </a:r>
            <a:r>
              <a:rPr lang="en-GB" sz="2400" dirty="0">
                <a:highlight>
                  <a:srgbClr val="78CDE6"/>
                </a:highlight>
              </a:rPr>
              <a:t> in cases like (A1) are indeed base-generated in the same position or move through the same position</a:t>
            </a:r>
            <a:r>
              <a:rPr lang="en-GB" sz="2400" dirty="0"/>
              <a:t>—hence their complementary distribution—and, thus, </a:t>
            </a:r>
            <a:r>
              <a:rPr lang="en-GB" sz="2400" dirty="0">
                <a:highlight>
                  <a:srgbClr val="78CDE6"/>
                </a:highlight>
              </a:rPr>
              <a:t>they do share some meaning component(s)</a:t>
            </a:r>
            <a:r>
              <a:rPr lang="en-GB" sz="2400" dirty="0"/>
              <a:t> (e.g., the [+] feature)</a:t>
            </a:r>
          </a:p>
          <a:p>
            <a:pPr defTabSz="91440"/>
            <a:r>
              <a:rPr lang="en-GB" sz="2400" dirty="0">
                <a:highlight>
                  <a:srgbClr val="78CDE6"/>
                </a:highlight>
              </a:rPr>
              <a:t>but </a:t>
            </a:r>
            <a:r>
              <a:rPr lang="en-GB" sz="2400" i="1" dirty="0">
                <a:highlight>
                  <a:srgbClr val="78CDE6"/>
                </a:highlight>
              </a:rPr>
              <a:t>yes</a:t>
            </a:r>
            <a:r>
              <a:rPr lang="en-GB" sz="2400" dirty="0">
                <a:highlight>
                  <a:srgbClr val="78CDE6"/>
                </a:highlight>
              </a:rPr>
              <a:t> has additional meaning components that trigger this obligatory movement to some higher discourse-related position</a:t>
            </a:r>
            <a:r>
              <a:rPr lang="en-GB" sz="2400" dirty="0"/>
              <a:t> and that make it a true </a:t>
            </a:r>
            <a:r>
              <a:rPr lang="en-GB" sz="2400" i="1" dirty="0"/>
              <a:t>response</a:t>
            </a:r>
            <a:r>
              <a:rPr lang="en-GB" sz="2400" dirty="0"/>
              <a:t> particle (the [+] feature simply tracks the absolute polarity of the utterance and is not specific to responses)</a:t>
            </a:r>
          </a:p>
          <a:p>
            <a:pPr marL="0" indent="0" defTabSz="91440">
              <a:buNone/>
            </a:pPr>
            <a:r>
              <a:rPr lang="en-GB" sz="2400" dirty="0"/>
              <a:t>As is, </a:t>
            </a:r>
            <a:r>
              <a:rPr lang="en-GB" sz="2400" dirty="0">
                <a:highlight>
                  <a:srgbClr val="78CDE6"/>
                </a:highlight>
              </a:rPr>
              <a:t>I don’t have a reason to assume that confirmatory and refutational </a:t>
            </a:r>
            <a:r>
              <a:rPr lang="en-GB" sz="2400" i="1" dirty="0">
                <a:highlight>
                  <a:srgbClr val="78CDE6"/>
                </a:highlight>
              </a:rPr>
              <a:t>too</a:t>
            </a:r>
            <a:r>
              <a:rPr lang="en-GB" sz="2400" dirty="0">
                <a:highlight>
                  <a:srgbClr val="78CDE6"/>
                </a:highlight>
              </a:rPr>
              <a:t> live in different syntactic positions, but their focus associates do</a:t>
            </a:r>
          </a:p>
        </p:txBody>
      </p:sp>
      <p:sp>
        <p:nvSpPr>
          <p:cNvPr id="4" name="Slide Number Placeholder 3">
            <a:extLst>
              <a:ext uri="{FF2B5EF4-FFF2-40B4-BE49-F238E27FC236}">
                <a16:creationId xmlns:a16="http://schemas.microsoft.com/office/drawing/2014/main" id="{EDDAC3B2-D528-DEA9-E3C9-34ED46B75782}"/>
              </a:ext>
            </a:extLst>
          </p:cNvPr>
          <p:cNvSpPr>
            <a:spLocks noGrp="1"/>
          </p:cNvSpPr>
          <p:nvPr>
            <p:ph type="sldNum" sz="quarter" idx="12"/>
          </p:nvPr>
        </p:nvSpPr>
        <p:spPr/>
        <p:txBody>
          <a:bodyPr/>
          <a:lstStyle/>
          <a:p>
            <a:fld id="{68A18A29-7262-4FB7-ACDC-14BC9518BB4C}" type="slidenum">
              <a:rPr lang="en-US" smtClean="0"/>
              <a:t>31</a:t>
            </a:fld>
            <a:endParaRPr lang="en-US"/>
          </a:p>
        </p:txBody>
      </p:sp>
    </p:spTree>
    <p:extLst>
      <p:ext uri="{BB962C8B-B14F-4D97-AF65-F5344CB8AC3E}">
        <p14:creationId xmlns:p14="http://schemas.microsoft.com/office/powerpoint/2010/main" val="39872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9A5BB-D014-5CF8-92CE-BF3258B77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AFA97-74A7-2EB1-B6B3-1278D7C63E32}"/>
              </a:ext>
            </a:extLst>
          </p:cNvPr>
          <p:cNvSpPr>
            <a:spLocks noGrp="1"/>
          </p:cNvSpPr>
          <p:nvPr>
            <p:ph type="title"/>
          </p:nvPr>
        </p:nvSpPr>
        <p:spPr>
          <a:xfrm>
            <a:off x="838200" y="134711"/>
            <a:ext cx="10515600" cy="1004207"/>
          </a:xfrm>
        </p:spPr>
        <p:txBody>
          <a:bodyPr>
            <a:normAutofit/>
          </a:bodyPr>
          <a:lstStyle/>
          <a:p>
            <a:r>
              <a:rPr lang="en-US" sz="3600" dirty="0"/>
              <a:t>Appendix A: Notes on syntax</a:t>
            </a:r>
          </a:p>
        </p:txBody>
      </p:sp>
      <p:sp>
        <p:nvSpPr>
          <p:cNvPr id="3" name="Content Placeholder 2">
            <a:extLst>
              <a:ext uri="{FF2B5EF4-FFF2-40B4-BE49-F238E27FC236}">
                <a16:creationId xmlns:a16="http://schemas.microsoft.com/office/drawing/2014/main" id="{709B718F-58B1-8710-2C2B-885B0E53A81F}"/>
              </a:ext>
            </a:extLst>
          </p:cNvPr>
          <p:cNvSpPr>
            <a:spLocks noGrp="1"/>
          </p:cNvSpPr>
          <p:nvPr>
            <p:ph idx="1"/>
          </p:nvPr>
        </p:nvSpPr>
        <p:spPr>
          <a:xfrm>
            <a:off x="838200" y="1138918"/>
            <a:ext cx="10515600" cy="5038045"/>
          </a:xfrm>
        </p:spPr>
        <p:txBody>
          <a:bodyPr>
            <a:normAutofit/>
          </a:bodyPr>
          <a:lstStyle/>
          <a:p>
            <a:pPr marL="0" indent="0">
              <a:buNone/>
            </a:pPr>
            <a:r>
              <a:rPr lang="en-GB" sz="2400" i="1" dirty="0"/>
              <a:t>Yes</a:t>
            </a:r>
            <a:r>
              <a:rPr lang="en-GB" sz="2400" dirty="0"/>
              <a:t>-like particles have to move, with the prejacent TP then being able to be elided</a:t>
            </a:r>
          </a:p>
          <a:p>
            <a:pPr marL="0" indent="0">
              <a:buNone/>
            </a:pPr>
            <a:r>
              <a:rPr lang="en-GB" sz="2400" i="1" dirty="0"/>
              <a:t>Too</a:t>
            </a:r>
            <a:r>
              <a:rPr lang="en-GB" sz="2400" dirty="0"/>
              <a:t>-like particles either don’t move, so only VPE is possible, or they move in a more convoluted pattern, yielding </a:t>
            </a:r>
            <a:r>
              <a:rPr lang="en-GB" sz="2400" dirty="0">
                <a:highlight>
                  <a:srgbClr val="78CDE6"/>
                </a:highlight>
              </a:rPr>
              <a:t>subjectless retorts</a:t>
            </a:r>
            <a:r>
              <a:rPr lang="en-GB" sz="2400" dirty="0"/>
              <a:t> (impossible with </a:t>
            </a:r>
            <a:r>
              <a:rPr lang="en-GB" sz="2400" i="1" dirty="0"/>
              <a:t>yes</a:t>
            </a:r>
            <a:r>
              <a:rPr lang="en-GB" sz="2400" dirty="0"/>
              <a:t>); Sailor proposes the following structure for the latter:</a:t>
            </a:r>
          </a:p>
          <a:p>
            <a:pPr marL="0" indent="0" defTabSz="91440">
              <a:buNone/>
            </a:pPr>
            <a:r>
              <a:rPr lang="en-GB" sz="2400" dirty="0"/>
              <a:t>(A4)	</a:t>
            </a:r>
          </a:p>
        </p:txBody>
      </p:sp>
      <p:sp>
        <p:nvSpPr>
          <p:cNvPr id="4" name="Slide Number Placeholder 3">
            <a:extLst>
              <a:ext uri="{FF2B5EF4-FFF2-40B4-BE49-F238E27FC236}">
                <a16:creationId xmlns:a16="http://schemas.microsoft.com/office/drawing/2014/main" id="{E2A9F572-00E3-E6EA-07F8-126DA93D780B}"/>
              </a:ext>
            </a:extLst>
          </p:cNvPr>
          <p:cNvSpPr>
            <a:spLocks noGrp="1"/>
          </p:cNvSpPr>
          <p:nvPr>
            <p:ph type="sldNum" sz="quarter" idx="12"/>
          </p:nvPr>
        </p:nvSpPr>
        <p:spPr/>
        <p:txBody>
          <a:bodyPr/>
          <a:lstStyle/>
          <a:p>
            <a:fld id="{68A18A29-7262-4FB7-ACDC-14BC9518BB4C}" type="slidenum">
              <a:rPr lang="en-US" smtClean="0"/>
              <a:t>32</a:t>
            </a:fld>
            <a:endParaRPr lang="en-US"/>
          </a:p>
        </p:txBody>
      </p:sp>
      <p:pic>
        <p:nvPicPr>
          <p:cNvPr id="6" name="Picture 5">
            <a:extLst>
              <a:ext uri="{FF2B5EF4-FFF2-40B4-BE49-F238E27FC236}">
                <a16:creationId xmlns:a16="http://schemas.microsoft.com/office/drawing/2014/main" id="{C2C74B18-2CF5-1D2B-4708-894956CF2141}"/>
              </a:ext>
            </a:extLst>
          </p:cNvPr>
          <p:cNvPicPr>
            <a:picLocks noChangeAspect="1"/>
          </p:cNvPicPr>
          <p:nvPr/>
        </p:nvPicPr>
        <p:blipFill>
          <a:blip r:embed="rId2"/>
          <a:stretch>
            <a:fillRect/>
          </a:stretch>
        </p:blipFill>
        <p:spPr>
          <a:xfrm>
            <a:off x="1507069" y="2743200"/>
            <a:ext cx="4943513" cy="4114800"/>
          </a:xfrm>
          <a:prstGeom prst="rect">
            <a:avLst/>
          </a:prstGeom>
        </p:spPr>
      </p:pic>
    </p:spTree>
    <p:extLst>
      <p:ext uri="{BB962C8B-B14F-4D97-AF65-F5344CB8AC3E}">
        <p14:creationId xmlns:p14="http://schemas.microsoft.com/office/powerpoint/2010/main" val="15777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8014-5F18-A7B0-EB28-C0420F9A5C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6E27B-1723-EE77-7436-0AD72941A763}"/>
              </a:ext>
            </a:extLst>
          </p:cNvPr>
          <p:cNvSpPr>
            <a:spLocks noGrp="1"/>
          </p:cNvSpPr>
          <p:nvPr>
            <p:ph idx="1"/>
          </p:nvPr>
        </p:nvSpPr>
        <p:spPr>
          <a:xfrm>
            <a:off x="838200" y="1138918"/>
            <a:ext cx="10515600" cy="5038045"/>
          </a:xfrm>
        </p:spPr>
        <p:txBody>
          <a:bodyPr>
            <a:normAutofit/>
          </a:bodyPr>
          <a:lstStyle/>
          <a:p>
            <a:pPr marL="0" indent="0">
              <a:buNone/>
            </a:pPr>
            <a:r>
              <a:rPr lang="en-US" sz="2400" dirty="0"/>
              <a:t>Further thoughts:</a:t>
            </a:r>
          </a:p>
          <a:p>
            <a:r>
              <a:rPr lang="en-US" sz="2400" dirty="0"/>
              <a:t>As I said, I think that </a:t>
            </a:r>
            <a:r>
              <a:rPr lang="en-US" sz="2400" i="1" dirty="0"/>
              <a:t>yes</a:t>
            </a:r>
            <a:r>
              <a:rPr lang="en-US" sz="2400" dirty="0"/>
              <a:t>-like particles obligatorily move to a projection that corresponds to their role in the discourse qua </a:t>
            </a:r>
            <a:r>
              <a:rPr lang="en-US" sz="2400" i="1" dirty="0"/>
              <a:t>response</a:t>
            </a:r>
            <a:r>
              <a:rPr lang="en-US" sz="2400" dirty="0"/>
              <a:t> particles</a:t>
            </a:r>
          </a:p>
          <a:p>
            <a:r>
              <a:rPr lang="en-US" sz="2400" dirty="0"/>
              <a:t>I thus don’t think it’s reasonable to assume </a:t>
            </a:r>
            <a:r>
              <a:rPr lang="en-US" sz="2400" i="1" dirty="0"/>
              <a:t>too</a:t>
            </a:r>
            <a:r>
              <a:rPr lang="en-US" sz="2400" dirty="0"/>
              <a:t>-like particles move to the same position in subjectless retorts, since that movement is optional</a:t>
            </a:r>
          </a:p>
          <a:p>
            <a:r>
              <a:rPr lang="en-US" sz="2400" dirty="0"/>
              <a:t>Note that the auxiliary has to evacuate before everything below </a:t>
            </a:r>
            <a:r>
              <a:rPr lang="en-US" sz="2400" i="1" dirty="0"/>
              <a:t>too</a:t>
            </a:r>
            <a:r>
              <a:rPr lang="en-US" sz="2400" dirty="0"/>
              <a:t> gets elided in subjectless retorts because, once again, </a:t>
            </a:r>
            <a:r>
              <a:rPr lang="en-US" sz="2400" i="1" dirty="0"/>
              <a:t>too</a:t>
            </a:r>
            <a:r>
              <a:rPr lang="en-US" sz="2400" dirty="0"/>
              <a:t> must associate with an (overt) focused constituent</a:t>
            </a:r>
          </a:p>
          <a:p>
            <a:r>
              <a:rPr lang="en-US" sz="2400" dirty="0"/>
              <a:t>I am yet to see examples of subjectless confirmations with </a:t>
            </a:r>
            <a:r>
              <a:rPr lang="en-US" sz="2400" i="1" dirty="0"/>
              <a:t>too</a:t>
            </a:r>
            <a:r>
              <a:rPr lang="en-US" sz="2400" dirty="0"/>
              <a:t>; if they aren’t possible, that would suggest there are syntactic differences between refutational and confirmatory </a:t>
            </a:r>
            <a:r>
              <a:rPr lang="en-US" sz="2400" i="1" dirty="0"/>
              <a:t>too</a:t>
            </a:r>
            <a:r>
              <a:rPr lang="en-US" sz="2400" dirty="0"/>
              <a:t>, which would be unexpected if the only difference between them is [REFUTE] vs. [CONFIRM]</a:t>
            </a:r>
          </a:p>
        </p:txBody>
      </p:sp>
      <p:sp>
        <p:nvSpPr>
          <p:cNvPr id="4" name="Slide Number Placeholder 3">
            <a:extLst>
              <a:ext uri="{FF2B5EF4-FFF2-40B4-BE49-F238E27FC236}">
                <a16:creationId xmlns:a16="http://schemas.microsoft.com/office/drawing/2014/main" id="{C934A6F0-19CC-4B27-DADF-6BE5165E6F6C}"/>
              </a:ext>
            </a:extLst>
          </p:cNvPr>
          <p:cNvSpPr>
            <a:spLocks noGrp="1"/>
          </p:cNvSpPr>
          <p:nvPr>
            <p:ph type="sldNum" sz="quarter" idx="12"/>
          </p:nvPr>
        </p:nvSpPr>
        <p:spPr/>
        <p:txBody>
          <a:bodyPr/>
          <a:lstStyle/>
          <a:p>
            <a:fld id="{CFC2E1A8-F9E5-40EC-91A8-1269AD871732}" type="slidenum">
              <a:rPr lang="en-US" smtClean="0"/>
              <a:t>33</a:t>
            </a:fld>
            <a:endParaRPr lang="en-US"/>
          </a:p>
        </p:txBody>
      </p:sp>
      <p:sp>
        <p:nvSpPr>
          <p:cNvPr id="5" name="Title 1">
            <a:extLst>
              <a:ext uri="{FF2B5EF4-FFF2-40B4-BE49-F238E27FC236}">
                <a16:creationId xmlns:a16="http://schemas.microsoft.com/office/drawing/2014/main" id="{F6140962-781C-9833-5940-E56AFECC3F4C}"/>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A: Notes on syntax</a:t>
            </a:r>
          </a:p>
        </p:txBody>
      </p:sp>
    </p:spTree>
    <p:extLst>
      <p:ext uri="{BB962C8B-B14F-4D97-AF65-F5344CB8AC3E}">
        <p14:creationId xmlns:p14="http://schemas.microsoft.com/office/powerpoint/2010/main" val="4196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B5613-78D3-DF1A-B241-1F43872737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2E53F-F3AB-568C-1CED-6FC45F9B0929}"/>
              </a:ext>
            </a:extLst>
          </p:cNvPr>
          <p:cNvSpPr>
            <a:spLocks noGrp="1"/>
          </p:cNvSpPr>
          <p:nvPr>
            <p:ph idx="1"/>
          </p:nvPr>
        </p:nvSpPr>
        <p:spPr>
          <a:xfrm>
            <a:off x="838200" y="1138918"/>
            <a:ext cx="10515600" cy="5038045"/>
          </a:xfrm>
        </p:spPr>
        <p:txBody>
          <a:bodyPr>
            <a:normAutofit/>
          </a:bodyPr>
          <a:lstStyle/>
          <a:p>
            <a:r>
              <a:rPr lang="en-US" sz="2400" dirty="0"/>
              <a:t>Sailor 2014 argues that: </a:t>
            </a:r>
          </a:p>
          <a:p>
            <a:pPr lvl="1"/>
            <a:r>
              <a:rPr lang="en-US" dirty="0"/>
              <a:t>In retorts with </a:t>
            </a:r>
            <a:r>
              <a:rPr lang="en-US" i="1" dirty="0"/>
              <a:t>too</a:t>
            </a:r>
            <a:r>
              <a:rPr lang="en-US" dirty="0"/>
              <a:t>, </a:t>
            </a:r>
            <a:r>
              <a:rPr lang="en-US" i="1" dirty="0"/>
              <a:t>too</a:t>
            </a:r>
            <a:r>
              <a:rPr lang="en-US" dirty="0"/>
              <a:t> is the thing that bears the entire “contradiction contour” (L*+H L-H%), and that it’s obligatory</a:t>
            </a:r>
          </a:p>
          <a:p>
            <a:pPr lvl="1"/>
            <a:r>
              <a:rPr lang="en-US" dirty="0"/>
              <a:t>In </a:t>
            </a:r>
            <a:r>
              <a:rPr lang="en-US" i="1" dirty="0"/>
              <a:t>yes</a:t>
            </a:r>
            <a:r>
              <a:rPr lang="en-US" dirty="0"/>
              <a:t> retorts, either </a:t>
            </a:r>
            <a:r>
              <a:rPr lang="en-US" i="1" dirty="0"/>
              <a:t>yes</a:t>
            </a:r>
            <a:r>
              <a:rPr lang="en-US" dirty="0"/>
              <a:t> or the auxiliary can bear the L+H* accent of the contradiction contour</a:t>
            </a:r>
          </a:p>
          <a:p>
            <a:pPr marL="0" indent="0" defTabSz="91440">
              <a:buNone/>
            </a:pPr>
            <a:r>
              <a:rPr lang="en-US" sz="2400" dirty="0"/>
              <a:t>(B1)		a.		(I) did [TOO]_L*+H L-H% / *(I) [DID too]_L*+H L-H% </a:t>
            </a:r>
          </a:p>
          <a:p>
            <a:pPr marL="0" indent="0" defTabSz="91440">
              <a:buNone/>
            </a:pPr>
            <a:r>
              <a:rPr lang="en-US" sz="2400" dirty="0"/>
              <a:t>							b.		[YES I did]_L*+H L-H% / Yes I [DID]_L*+H L-H% </a:t>
            </a:r>
          </a:p>
          <a:p>
            <a:r>
              <a:rPr lang="en-US" sz="2400" dirty="0"/>
              <a:t>Sailor devises a syntax/prosody story for why that’s the case, which, among other things, relies on the L+H* pitch accent being a realization of </a:t>
            </a:r>
            <a:r>
              <a:rPr lang="el-GR" sz="2400" dirty="0"/>
              <a:t>Σ</a:t>
            </a:r>
            <a:endParaRPr lang="en-US" sz="2400" dirty="0"/>
          </a:p>
          <a:p>
            <a:endParaRPr lang="en-US" sz="2400" dirty="0"/>
          </a:p>
        </p:txBody>
      </p:sp>
      <p:sp>
        <p:nvSpPr>
          <p:cNvPr id="4" name="Slide Number Placeholder 3">
            <a:extLst>
              <a:ext uri="{FF2B5EF4-FFF2-40B4-BE49-F238E27FC236}">
                <a16:creationId xmlns:a16="http://schemas.microsoft.com/office/drawing/2014/main" id="{8E1286B0-F364-4D47-AA40-D0F4FFF71D50}"/>
              </a:ext>
            </a:extLst>
          </p:cNvPr>
          <p:cNvSpPr>
            <a:spLocks noGrp="1"/>
          </p:cNvSpPr>
          <p:nvPr>
            <p:ph type="sldNum" sz="quarter" idx="12"/>
          </p:nvPr>
        </p:nvSpPr>
        <p:spPr/>
        <p:txBody>
          <a:bodyPr/>
          <a:lstStyle/>
          <a:p>
            <a:fld id="{CFC2E1A8-F9E5-40EC-91A8-1269AD871732}" type="slidenum">
              <a:rPr lang="en-US" smtClean="0"/>
              <a:t>34</a:t>
            </a:fld>
            <a:endParaRPr lang="en-US"/>
          </a:p>
        </p:txBody>
      </p:sp>
      <p:sp>
        <p:nvSpPr>
          <p:cNvPr id="5" name="Title 1">
            <a:extLst>
              <a:ext uri="{FF2B5EF4-FFF2-40B4-BE49-F238E27FC236}">
                <a16:creationId xmlns:a16="http://schemas.microsoft.com/office/drawing/2014/main" id="{86013251-19B3-FE2E-D03D-A6BD3FCA62B2}"/>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B: Notes on prosody</a:t>
            </a:r>
          </a:p>
        </p:txBody>
      </p:sp>
    </p:spTree>
    <p:extLst>
      <p:ext uri="{BB962C8B-B14F-4D97-AF65-F5344CB8AC3E}">
        <p14:creationId xmlns:p14="http://schemas.microsoft.com/office/powerpoint/2010/main" val="714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894E-8573-345C-946A-E9DA4AE576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9B173-386B-C592-FDCD-88A69A61DE58}"/>
              </a:ext>
            </a:extLst>
          </p:cNvPr>
          <p:cNvSpPr>
            <a:spLocks noGrp="1"/>
          </p:cNvSpPr>
          <p:nvPr>
            <p:ph idx="1"/>
          </p:nvPr>
        </p:nvSpPr>
        <p:spPr>
          <a:xfrm>
            <a:off x="838200" y="1138918"/>
            <a:ext cx="10515600" cy="5038045"/>
          </a:xfrm>
        </p:spPr>
        <p:txBody>
          <a:bodyPr>
            <a:normAutofit/>
          </a:bodyPr>
          <a:lstStyle/>
          <a:p>
            <a:pPr marL="0" indent="0">
              <a:buNone/>
            </a:pPr>
            <a:r>
              <a:rPr lang="en-US" sz="2400" dirty="0"/>
              <a:t>A few further notes in response to that:</a:t>
            </a:r>
          </a:p>
          <a:p>
            <a:r>
              <a:rPr lang="en-US" sz="2400" dirty="0"/>
              <a:t>Regular </a:t>
            </a:r>
            <a:r>
              <a:rPr lang="en-US" sz="2400" i="1" dirty="0"/>
              <a:t>too</a:t>
            </a:r>
            <a:r>
              <a:rPr lang="en-US" sz="2400" dirty="0"/>
              <a:t> also always bears a pitch accent, so we might not need a separate story for that for responses</a:t>
            </a:r>
          </a:p>
          <a:p>
            <a:r>
              <a:rPr lang="en-US" sz="2400" dirty="0"/>
              <a:t>It’s not clear to me that responses with refutational </a:t>
            </a:r>
            <a:r>
              <a:rPr lang="en-US" sz="2400" i="1" dirty="0"/>
              <a:t>too</a:t>
            </a:r>
            <a:r>
              <a:rPr lang="en-US" sz="2400" dirty="0"/>
              <a:t> always have the contradiction contour</a:t>
            </a:r>
          </a:p>
          <a:p>
            <a:r>
              <a:rPr lang="en-US" sz="2400" dirty="0"/>
              <a:t>But it IS clear to me that both responses with refutational and confirmatory </a:t>
            </a:r>
            <a:r>
              <a:rPr lang="en-US" sz="2400" i="1" dirty="0"/>
              <a:t>too</a:t>
            </a:r>
            <a:r>
              <a:rPr lang="en-US" sz="2400" dirty="0"/>
              <a:t> can bear a pitch accent on the auxiliary:</a:t>
            </a:r>
          </a:p>
          <a:p>
            <a:pPr marL="0" indent="0" defTabSz="91440">
              <a:buNone/>
            </a:pPr>
            <a:r>
              <a:rPr lang="en-US" sz="2400" dirty="0"/>
              <a:t>(B1)																																																			(B2)</a:t>
            </a:r>
          </a:p>
        </p:txBody>
      </p:sp>
      <p:sp>
        <p:nvSpPr>
          <p:cNvPr id="4" name="Slide Number Placeholder 3">
            <a:extLst>
              <a:ext uri="{FF2B5EF4-FFF2-40B4-BE49-F238E27FC236}">
                <a16:creationId xmlns:a16="http://schemas.microsoft.com/office/drawing/2014/main" id="{F7DD2582-6BAC-211E-214D-B0E35B53524D}"/>
              </a:ext>
            </a:extLst>
          </p:cNvPr>
          <p:cNvSpPr>
            <a:spLocks noGrp="1"/>
          </p:cNvSpPr>
          <p:nvPr>
            <p:ph type="sldNum" sz="quarter" idx="12"/>
          </p:nvPr>
        </p:nvSpPr>
        <p:spPr/>
        <p:txBody>
          <a:bodyPr/>
          <a:lstStyle/>
          <a:p>
            <a:fld id="{CFC2E1A8-F9E5-40EC-91A8-1269AD871732}" type="slidenum">
              <a:rPr lang="en-US" smtClean="0"/>
              <a:t>35</a:t>
            </a:fld>
            <a:endParaRPr lang="en-US"/>
          </a:p>
        </p:txBody>
      </p:sp>
      <p:sp>
        <p:nvSpPr>
          <p:cNvPr id="5" name="Title 1">
            <a:extLst>
              <a:ext uri="{FF2B5EF4-FFF2-40B4-BE49-F238E27FC236}">
                <a16:creationId xmlns:a16="http://schemas.microsoft.com/office/drawing/2014/main" id="{0496F6E7-8C99-70EC-4A9E-F85F0C256BFB}"/>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B: Notes on prosody</a:t>
            </a:r>
          </a:p>
        </p:txBody>
      </p:sp>
      <p:pic>
        <p:nvPicPr>
          <p:cNvPr id="6" name="Picture 5" descr="A close-up of a graph&#10;&#10;AI-generated content may be incorrect.">
            <a:extLst>
              <a:ext uri="{FF2B5EF4-FFF2-40B4-BE49-F238E27FC236}">
                <a16:creationId xmlns:a16="http://schemas.microsoft.com/office/drawing/2014/main" id="{DFCE6D59-58A3-53E7-F5EB-4A80E69CB6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9433" y="3897037"/>
            <a:ext cx="4642338" cy="2011680"/>
          </a:xfrm>
          <a:prstGeom prst="rect">
            <a:avLst/>
          </a:prstGeom>
        </p:spPr>
      </p:pic>
      <p:pic>
        <p:nvPicPr>
          <p:cNvPr id="8" name="Picture 7" descr="A graph of a wave&#10;&#10;AI-generated content may be incorrect.">
            <a:extLst>
              <a:ext uri="{FF2B5EF4-FFF2-40B4-BE49-F238E27FC236}">
                <a16:creationId xmlns:a16="http://schemas.microsoft.com/office/drawing/2014/main" id="{608D842D-9392-4BA9-7413-261456DF10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9364" y="3897037"/>
            <a:ext cx="4642338" cy="2011680"/>
          </a:xfrm>
          <a:prstGeom prst="rect">
            <a:avLst/>
          </a:prstGeom>
        </p:spPr>
      </p:pic>
      <p:pic>
        <p:nvPicPr>
          <p:cNvPr id="9" name="you-did-too">
            <a:hlinkClick r:id="" action="ppaction://media"/>
            <a:extLst>
              <a:ext uri="{FF2B5EF4-FFF2-40B4-BE49-F238E27FC236}">
                <a16:creationId xmlns:a16="http://schemas.microsoft.com/office/drawing/2014/main" id="{73D57AFF-E8F4-9D05-61DF-3623FF664E4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736291" y="3976688"/>
            <a:ext cx="406400" cy="406400"/>
          </a:xfrm>
          <a:prstGeom prst="rect">
            <a:avLst/>
          </a:prstGeom>
        </p:spPr>
      </p:pic>
      <p:pic>
        <p:nvPicPr>
          <p:cNvPr id="10" name="i-could-too-cropped">
            <a:hlinkClick r:id="" action="ppaction://media"/>
            <a:extLst>
              <a:ext uri="{FF2B5EF4-FFF2-40B4-BE49-F238E27FC236}">
                <a16:creationId xmlns:a16="http://schemas.microsoft.com/office/drawing/2014/main" id="{632E16B5-C248-7548-44FB-A784674E900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605491" y="3976688"/>
            <a:ext cx="406400" cy="406400"/>
          </a:xfrm>
          <a:prstGeom prst="rect">
            <a:avLst/>
          </a:prstGeom>
        </p:spPr>
      </p:pic>
    </p:spTree>
    <p:extLst>
      <p:ext uri="{BB962C8B-B14F-4D97-AF65-F5344CB8AC3E}">
        <p14:creationId xmlns:p14="http://schemas.microsoft.com/office/powerpoint/2010/main" val="1543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9"/>
                </p:tgtEl>
              </p:cMediaNode>
            </p:audio>
            <p:audio>
              <p:cMediaNode vol="80000">
                <p:cTn id="32" fill="hold" display="0">
                  <p:stCondLst>
                    <p:cond delay="indefinite"/>
                  </p:stCondLst>
                  <p:endCondLst>
                    <p:cond evt="onStopAudio" delay="0">
                      <p:tgtEl>
                        <p:sldTgt/>
                      </p:tgtEl>
                    </p:cond>
                  </p:endCondLst>
                </p:cTn>
                <p:tgtEl>
                  <p:spTgt spid="10"/>
                </p:tgtEl>
              </p:cMediaNode>
            </p:audio>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B2848-B575-AFEB-D5DE-F686EC75E2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03035C-9510-8F9A-69E7-404BF1D87D9B}"/>
              </a:ext>
            </a:extLst>
          </p:cNvPr>
          <p:cNvSpPr>
            <a:spLocks noGrp="1"/>
          </p:cNvSpPr>
          <p:nvPr>
            <p:ph idx="1"/>
          </p:nvPr>
        </p:nvSpPr>
        <p:spPr>
          <a:xfrm>
            <a:off x="838200" y="1138918"/>
            <a:ext cx="10515600" cy="5038045"/>
          </a:xfrm>
        </p:spPr>
        <p:txBody>
          <a:bodyPr>
            <a:normAutofit lnSpcReduction="10000"/>
          </a:bodyPr>
          <a:lstStyle/>
          <a:p>
            <a:r>
              <a:rPr lang="en-US" sz="2400" dirty="0"/>
              <a:t>Admittedly, it’s often hard to see what exactly is going on prosodically in such responses, as they tend to be very short, but it does look like the pitch accent on the auxiliary is not always obligatory (although it’s possible that it’s just sometimes very reduced)</a:t>
            </a:r>
          </a:p>
          <a:p>
            <a:r>
              <a:rPr lang="en-US" sz="2400" dirty="0"/>
              <a:t>I assume that, naturally, the pitch accent on the auxiliary realizes the focus feature on the focus associate of </a:t>
            </a:r>
            <a:r>
              <a:rPr lang="en-US" sz="2400" i="1" dirty="0"/>
              <a:t>too—</a:t>
            </a:r>
            <a:r>
              <a:rPr lang="en-US" sz="2400" dirty="0"/>
              <a:t>but then why is it optional while the auxiliary itself isn’t? </a:t>
            </a:r>
          </a:p>
          <a:p>
            <a:r>
              <a:rPr lang="en-US" sz="2400" dirty="0"/>
              <a:t>We then need a story where: </a:t>
            </a:r>
          </a:p>
          <a:p>
            <a:pPr lvl="1"/>
            <a:r>
              <a:rPr lang="en-US" dirty="0"/>
              <a:t>at some level of representation an overt “carrier” for the pitch accent marking focus on the focus associate of </a:t>
            </a:r>
            <a:r>
              <a:rPr lang="en-US" i="1" dirty="0"/>
              <a:t>too </a:t>
            </a:r>
            <a:r>
              <a:rPr lang="en-US" dirty="0"/>
              <a:t>that is distinct from </a:t>
            </a:r>
            <a:r>
              <a:rPr lang="en-US" i="1" dirty="0"/>
              <a:t>too</a:t>
            </a:r>
            <a:r>
              <a:rPr lang="en-US" dirty="0"/>
              <a:t> itself is needed</a:t>
            </a:r>
          </a:p>
          <a:p>
            <a:pPr lvl="1"/>
            <a:r>
              <a:rPr lang="en-US" dirty="0"/>
              <a:t>but at some later level it can essentially “merge” with the accent on </a:t>
            </a:r>
            <a:r>
              <a:rPr lang="en-US" i="1" dirty="0"/>
              <a:t>too</a:t>
            </a:r>
            <a:r>
              <a:rPr lang="en-US" dirty="0"/>
              <a:t> that is now doing double duty: realizing focus on the focus associate of </a:t>
            </a:r>
            <a:r>
              <a:rPr lang="en-US" i="1" dirty="0"/>
              <a:t>too</a:t>
            </a:r>
            <a:r>
              <a:rPr lang="en-US" dirty="0"/>
              <a:t> and whatever it is the pitch accent on </a:t>
            </a:r>
            <a:r>
              <a:rPr lang="en-US" i="1" dirty="0"/>
              <a:t>too</a:t>
            </a:r>
            <a:r>
              <a:rPr lang="en-US" dirty="0"/>
              <a:t> is normally doing (cf. Ahn et al. 2021 on </a:t>
            </a:r>
            <a:r>
              <a:rPr lang="en-US" i="1" dirty="0"/>
              <a:t>apPAranteLY</a:t>
            </a:r>
            <a:r>
              <a:rPr lang="en-US" dirty="0"/>
              <a:t>)</a:t>
            </a:r>
          </a:p>
          <a:p>
            <a:endParaRPr lang="en-US" sz="2400" dirty="0"/>
          </a:p>
        </p:txBody>
      </p:sp>
      <p:sp>
        <p:nvSpPr>
          <p:cNvPr id="4" name="Slide Number Placeholder 3">
            <a:extLst>
              <a:ext uri="{FF2B5EF4-FFF2-40B4-BE49-F238E27FC236}">
                <a16:creationId xmlns:a16="http://schemas.microsoft.com/office/drawing/2014/main" id="{D945DBFB-ED83-4059-FA05-1D2FC87EC744}"/>
              </a:ext>
            </a:extLst>
          </p:cNvPr>
          <p:cNvSpPr>
            <a:spLocks noGrp="1"/>
          </p:cNvSpPr>
          <p:nvPr>
            <p:ph type="sldNum" sz="quarter" idx="12"/>
          </p:nvPr>
        </p:nvSpPr>
        <p:spPr/>
        <p:txBody>
          <a:bodyPr/>
          <a:lstStyle/>
          <a:p>
            <a:fld id="{CFC2E1A8-F9E5-40EC-91A8-1269AD871732}" type="slidenum">
              <a:rPr lang="en-US" smtClean="0"/>
              <a:t>36</a:t>
            </a:fld>
            <a:endParaRPr lang="en-US"/>
          </a:p>
        </p:txBody>
      </p:sp>
      <p:sp>
        <p:nvSpPr>
          <p:cNvPr id="5" name="Title 1">
            <a:extLst>
              <a:ext uri="{FF2B5EF4-FFF2-40B4-BE49-F238E27FC236}">
                <a16:creationId xmlns:a16="http://schemas.microsoft.com/office/drawing/2014/main" id="{4738CFC9-31EF-3CC3-5A41-DDDD7A57434A}"/>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B: Notes on prosody</a:t>
            </a:r>
          </a:p>
        </p:txBody>
      </p:sp>
    </p:spTree>
    <p:extLst>
      <p:ext uri="{BB962C8B-B14F-4D97-AF65-F5344CB8AC3E}">
        <p14:creationId xmlns:p14="http://schemas.microsoft.com/office/powerpoint/2010/main" val="32901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A73B-C522-15C8-C47D-2C4E2096A5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81417-60C3-2691-B7E8-D4984E995C20}"/>
              </a:ext>
            </a:extLst>
          </p:cNvPr>
          <p:cNvSpPr>
            <a:spLocks noGrp="1"/>
          </p:cNvSpPr>
          <p:nvPr>
            <p:ph idx="1"/>
          </p:nvPr>
        </p:nvSpPr>
        <p:spPr>
          <a:xfrm>
            <a:off x="838200" y="1138918"/>
            <a:ext cx="10515600" cy="5038045"/>
          </a:xfrm>
        </p:spPr>
        <p:txBody>
          <a:bodyPr>
            <a:normAutofit/>
          </a:bodyPr>
          <a:lstStyle/>
          <a:p>
            <a:pPr marL="0" indent="0">
              <a:buNone/>
            </a:pPr>
            <a:r>
              <a:rPr lang="en-GB" sz="2400" dirty="0"/>
              <a:t>Notes:</a:t>
            </a:r>
          </a:p>
          <a:p>
            <a:r>
              <a:rPr lang="en-GB" sz="2400" dirty="0"/>
              <a:t>Many </a:t>
            </a:r>
            <a:r>
              <a:rPr lang="en-GB" sz="2400" dirty="0" err="1"/>
              <a:t>exx</a:t>
            </a:r>
            <a:r>
              <a:rPr lang="en-GB" sz="2400" dirty="0"/>
              <a:t> of confirmatory </a:t>
            </a:r>
            <a:r>
              <a:rPr lang="en-GB" sz="2400" i="1" dirty="0"/>
              <a:t>too</a:t>
            </a:r>
            <a:r>
              <a:rPr lang="en-GB" sz="2400" dirty="0"/>
              <a:t> are information (re-)acquisition contexts (e.g., very obviously: (C5)-(C11)), but (</a:t>
            </a:r>
            <a:r>
              <a:rPr lang="en-GB" sz="2400" dirty="0" err="1"/>
              <a:t>i</a:t>
            </a:r>
            <a:r>
              <a:rPr lang="en-GB" sz="2400" dirty="0"/>
              <a:t>) some clearly aren’t (e.g., (C2)); (ii) people who accept refutational </a:t>
            </a:r>
            <a:r>
              <a:rPr lang="en-GB" sz="2400" i="1" dirty="0"/>
              <a:t>too</a:t>
            </a:r>
            <a:r>
              <a:rPr lang="en-GB" sz="2400" dirty="0"/>
              <a:t>, but don’t accept confirmatory </a:t>
            </a:r>
            <a:r>
              <a:rPr lang="en-GB" sz="2400" i="1" dirty="0"/>
              <a:t>too </a:t>
            </a:r>
            <a:r>
              <a:rPr lang="en-GB" sz="2400" dirty="0"/>
              <a:t>don’t accept the latter regardless of whether it’s an information (re-)acquisition context</a:t>
            </a:r>
          </a:p>
          <a:p>
            <a:r>
              <a:rPr lang="en-GB" sz="2400" dirty="0"/>
              <a:t>Sailor (2014) claims no new truth-conditional material, including epistemic adverbials like </a:t>
            </a:r>
            <a:r>
              <a:rPr lang="en-GB" sz="2400" i="1" dirty="0"/>
              <a:t>definitely</a:t>
            </a:r>
            <a:r>
              <a:rPr lang="en-GB" sz="2400" dirty="0"/>
              <a:t>, is licensed in utterances with refutational </a:t>
            </a:r>
            <a:r>
              <a:rPr lang="en-GB" sz="2400" i="1" dirty="0"/>
              <a:t>too </a:t>
            </a:r>
            <a:r>
              <a:rPr lang="en-GB" sz="2400" dirty="0"/>
              <a:t>(“neophobia”), but in (C1), we have </a:t>
            </a:r>
            <a:r>
              <a:rPr lang="en-GB" sz="2400" i="1" dirty="0"/>
              <a:t>probably</a:t>
            </a:r>
            <a:r>
              <a:rPr lang="en-GB" sz="2400" dirty="0"/>
              <a:t> in what appears to be a confirmatory </a:t>
            </a:r>
            <a:r>
              <a:rPr lang="en-GB" sz="2400" i="1" dirty="0"/>
              <a:t>too</a:t>
            </a:r>
            <a:r>
              <a:rPr lang="en-GB" sz="2400" dirty="0"/>
              <a:t> utterance</a:t>
            </a:r>
          </a:p>
          <a:p>
            <a:r>
              <a:rPr lang="en-GB" sz="2400" dirty="0"/>
              <a:t>Expressive intensifiers are fine, though, in both refutational </a:t>
            </a:r>
            <a:r>
              <a:rPr lang="en-GB" sz="2400" i="1" dirty="0"/>
              <a:t>too </a:t>
            </a:r>
            <a:r>
              <a:rPr lang="en-GB" sz="2400" dirty="0"/>
              <a:t>(Sailor 2014) and confirmatory </a:t>
            </a:r>
            <a:r>
              <a:rPr lang="en-GB" sz="2400" i="1" dirty="0"/>
              <a:t>too </a:t>
            </a:r>
            <a:r>
              <a:rPr lang="en-GB" sz="2400" dirty="0"/>
              <a:t>cases (see (C7))</a:t>
            </a:r>
          </a:p>
          <a:p>
            <a:r>
              <a:rPr lang="en-US" sz="2400" dirty="0"/>
              <a:t>In (C5)-(C6), (C10), the form of the antecedent is not preserved</a:t>
            </a:r>
          </a:p>
        </p:txBody>
      </p:sp>
      <p:sp>
        <p:nvSpPr>
          <p:cNvPr id="4" name="Slide Number Placeholder 3">
            <a:extLst>
              <a:ext uri="{FF2B5EF4-FFF2-40B4-BE49-F238E27FC236}">
                <a16:creationId xmlns:a16="http://schemas.microsoft.com/office/drawing/2014/main" id="{7E5BA5A7-167E-980D-F23F-E587445B002C}"/>
              </a:ext>
            </a:extLst>
          </p:cNvPr>
          <p:cNvSpPr>
            <a:spLocks noGrp="1"/>
          </p:cNvSpPr>
          <p:nvPr>
            <p:ph type="sldNum" sz="quarter" idx="12"/>
          </p:nvPr>
        </p:nvSpPr>
        <p:spPr/>
        <p:txBody>
          <a:bodyPr/>
          <a:lstStyle/>
          <a:p>
            <a:fld id="{CFC2E1A8-F9E5-40EC-91A8-1269AD871732}" type="slidenum">
              <a:rPr lang="en-US" smtClean="0"/>
              <a:t>37</a:t>
            </a:fld>
            <a:endParaRPr lang="en-US"/>
          </a:p>
        </p:txBody>
      </p:sp>
      <p:sp>
        <p:nvSpPr>
          <p:cNvPr id="5" name="Title 1">
            <a:extLst>
              <a:ext uri="{FF2B5EF4-FFF2-40B4-BE49-F238E27FC236}">
                <a16:creationId xmlns:a16="http://schemas.microsoft.com/office/drawing/2014/main" id="{2A40721C-A013-1F83-0FC7-712C0A4E8E8C}"/>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spTree>
    <p:extLst>
      <p:ext uri="{BB962C8B-B14F-4D97-AF65-F5344CB8AC3E}">
        <p14:creationId xmlns:p14="http://schemas.microsoft.com/office/powerpoint/2010/main" val="42298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5590B-1492-E003-405B-5CD6F11D4C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024A5-0CB1-BC6F-D8AE-4FC4D6502B59}"/>
              </a:ext>
            </a:extLst>
          </p:cNvPr>
          <p:cNvSpPr>
            <a:spLocks noGrp="1"/>
          </p:cNvSpPr>
          <p:nvPr>
            <p:ph idx="1"/>
          </p:nvPr>
        </p:nvSpPr>
        <p:spPr>
          <a:xfrm>
            <a:off x="838200" y="1138918"/>
            <a:ext cx="10515600" cy="5038045"/>
          </a:xfrm>
        </p:spPr>
        <p:txBody>
          <a:bodyPr>
            <a:normAutofit lnSpcReduction="10000"/>
          </a:bodyPr>
          <a:lstStyle/>
          <a:p>
            <a:pPr marL="0" indent="0">
              <a:buNone/>
            </a:pPr>
            <a:r>
              <a:rPr lang="en-US" sz="2400" dirty="0">
                <a:highlight>
                  <a:srgbClr val="78CDE6"/>
                </a:highlight>
              </a:rPr>
              <a:t>Confirmatory </a:t>
            </a:r>
            <a:r>
              <a:rPr lang="en-US" sz="2400" i="1" dirty="0">
                <a:highlight>
                  <a:srgbClr val="78CDE6"/>
                </a:highlight>
              </a:rPr>
              <a:t>too</a:t>
            </a:r>
            <a:r>
              <a:rPr lang="en-US" sz="2400" dirty="0">
                <a:highlight>
                  <a:srgbClr val="78CDE6"/>
                </a:highlight>
              </a:rPr>
              <a:t>:</a:t>
            </a:r>
          </a:p>
          <a:p>
            <a:pPr marL="0" indent="0" defTabSz="91440">
              <a:buNone/>
            </a:pPr>
            <a:r>
              <a:rPr lang="en-US" sz="2400" dirty="0"/>
              <a:t>(C1)		</a:t>
            </a:r>
            <a:r>
              <a:rPr lang="en-GB" sz="2400" dirty="0"/>
              <a:t>A:		I think Pam said that the very first time she met you was she’d written her 												Honours thesis about </a:t>
            </a:r>
            <a:r>
              <a:rPr lang="en-GB" sz="2400" dirty="0" err="1"/>
              <a:t>pituri</a:t>
            </a:r>
            <a:r>
              <a:rPr lang="en-GB" sz="2400" dirty="0"/>
              <a:t> and had said that there were no traditional 																owners left and that you had pointed out to her that she was wrong in that.</a:t>
            </a:r>
          </a:p>
          <a:p>
            <a:pPr marL="0" indent="0" defTabSz="91440">
              <a:spcBef>
                <a:spcPts val="0"/>
              </a:spcBef>
              <a:buNone/>
            </a:pPr>
            <a:r>
              <a:rPr lang="en-GB" sz="2400" dirty="0"/>
              <a:t>							B:		</a:t>
            </a:r>
            <a:r>
              <a:rPr lang="en-GB" sz="2400" dirty="0">
                <a:highlight>
                  <a:srgbClr val="78CDE6"/>
                </a:highlight>
              </a:rPr>
              <a:t>Oh, I probably did too, Trish. I probably did too.</a:t>
            </a:r>
            <a:r>
              <a:rPr lang="en-GB" sz="2400" dirty="0"/>
              <a:t> (</a:t>
            </a:r>
            <a:r>
              <a:rPr lang="en-GB" sz="2400" dirty="0" err="1"/>
              <a:t>LDaCA</a:t>
            </a:r>
            <a:r>
              <a:rPr lang="en-GB" sz="2400" dirty="0"/>
              <a:t>)</a:t>
            </a:r>
          </a:p>
          <a:p>
            <a:pPr marL="0" indent="0" defTabSz="91440">
              <a:buNone/>
            </a:pPr>
            <a:r>
              <a:rPr lang="en-GB" sz="2400" dirty="0"/>
              <a:t>(C2)		A:		It’s in Barrett </a:t>
            </a:r>
          </a:p>
          <a:p>
            <a:pPr marL="0" indent="0" defTabSz="91440">
              <a:spcBef>
                <a:spcPts val="0"/>
              </a:spcBef>
              <a:buNone/>
            </a:pPr>
            <a:r>
              <a:rPr lang="en-GB" sz="2400" dirty="0"/>
              <a:t>							B:		Oh it’s in Barrett </a:t>
            </a:r>
          </a:p>
          <a:p>
            <a:pPr marL="0" indent="0" defTabSz="91440">
              <a:spcBef>
                <a:spcPts val="0"/>
              </a:spcBef>
              <a:buNone/>
            </a:pPr>
            <a:r>
              <a:rPr lang="en-GB" sz="2400" dirty="0"/>
              <a:t>							A:		</a:t>
            </a:r>
            <a:r>
              <a:rPr lang="en-GB" sz="2400" dirty="0">
                <a:highlight>
                  <a:srgbClr val="78CDE6"/>
                </a:highlight>
              </a:rPr>
              <a:t>That’s right it is too</a:t>
            </a:r>
            <a:r>
              <a:rPr lang="en-GB" sz="2400" dirty="0"/>
              <a:t> (</a:t>
            </a:r>
            <a:r>
              <a:rPr lang="en-GB" sz="2400" dirty="0" err="1"/>
              <a:t>LDaCA</a:t>
            </a:r>
            <a:r>
              <a:rPr lang="en-GB" sz="2400" dirty="0"/>
              <a:t>)</a:t>
            </a:r>
          </a:p>
          <a:p>
            <a:pPr marL="0" indent="0" defTabSz="91440">
              <a:buNone/>
            </a:pPr>
            <a:r>
              <a:rPr lang="en-GB" sz="2400" dirty="0"/>
              <a:t>(C3)		A:		That, that has come off </a:t>
            </a:r>
          </a:p>
          <a:p>
            <a:pPr marL="0" indent="0" defTabSz="91440">
              <a:spcBef>
                <a:spcPts val="0"/>
              </a:spcBef>
              <a:buNone/>
            </a:pPr>
            <a:r>
              <a:rPr lang="en-GB" sz="2400" dirty="0"/>
              <a:t>							B:		Oh </a:t>
            </a:r>
          </a:p>
          <a:p>
            <a:pPr marL="0" indent="0" defTabSz="91440">
              <a:spcBef>
                <a:spcPts val="0"/>
              </a:spcBef>
              <a:buNone/>
            </a:pPr>
            <a:r>
              <a:rPr lang="en-GB" sz="2400" dirty="0"/>
              <a:t>							A:		that cabinet hasn't it? </a:t>
            </a:r>
          </a:p>
          <a:p>
            <a:pPr marL="0" indent="0" defTabSz="91440">
              <a:spcBef>
                <a:spcPts val="0"/>
              </a:spcBef>
              <a:buNone/>
            </a:pPr>
            <a:r>
              <a:rPr lang="en-GB" sz="2400" dirty="0"/>
              <a:t>							B:		</a:t>
            </a:r>
            <a:r>
              <a:rPr lang="en-GB" sz="2400" dirty="0">
                <a:highlight>
                  <a:srgbClr val="78CDE6"/>
                </a:highlight>
              </a:rPr>
              <a:t>it has too, oh yeah</a:t>
            </a:r>
            <a:r>
              <a:rPr lang="en-GB" sz="2400" dirty="0"/>
              <a:t> (BNC)</a:t>
            </a:r>
          </a:p>
          <a:p>
            <a:pPr marL="0" indent="0" defTabSz="91440">
              <a:buNone/>
            </a:pPr>
            <a:r>
              <a:rPr lang="en-US" sz="2400" dirty="0"/>
              <a:t>(C4)		</a:t>
            </a:r>
            <a:r>
              <a:rPr lang="en-GB" sz="2400" dirty="0"/>
              <a:t>A:		Yeah, but I think at the moment Lesley’s finding everything boring!</a:t>
            </a:r>
          </a:p>
          <a:p>
            <a:pPr marL="0" indent="0" defTabSz="91440">
              <a:spcBef>
                <a:spcPts val="0"/>
              </a:spcBef>
              <a:buNone/>
            </a:pPr>
            <a:r>
              <a:rPr lang="en-US" sz="2400" dirty="0"/>
              <a:t>							B:		</a:t>
            </a:r>
            <a:r>
              <a:rPr lang="en-US" sz="2400" dirty="0">
                <a:highlight>
                  <a:srgbClr val="78CDE6"/>
                </a:highlight>
              </a:rPr>
              <a:t>Yeah, she is too!</a:t>
            </a:r>
            <a:r>
              <a:rPr lang="en-US" sz="2400" dirty="0"/>
              <a:t> (BNC)</a:t>
            </a:r>
          </a:p>
        </p:txBody>
      </p:sp>
      <p:sp>
        <p:nvSpPr>
          <p:cNvPr id="4" name="Slide Number Placeholder 3">
            <a:extLst>
              <a:ext uri="{FF2B5EF4-FFF2-40B4-BE49-F238E27FC236}">
                <a16:creationId xmlns:a16="http://schemas.microsoft.com/office/drawing/2014/main" id="{3793C2EB-DA2D-E6A7-6A22-1D38B7A164BB}"/>
              </a:ext>
            </a:extLst>
          </p:cNvPr>
          <p:cNvSpPr>
            <a:spLocks noGrp="1"/>
          </p:cNvSpPr>
          <p:nvPr>
            <p:ph type="sldNum" sz="quarter" idx="12"/>
          </p:nvPr>
        </p:nvSpPr>
        <p:spPr/>
        <p:txBody>
          <a:bodyPr/>
          <a:lstStyle/>
          <a:p>
            <a:fld id="{CFC2E1A8-F9E5-40EC-91A8-1269AD871732}" type="slidenum">
              <a:rPr lang="en-US" smtClean="0"/>
              <a:t>38</a:t>
            </a:fld>
            <a:endParaRPr lang="en-US"/>
          </a:p>
        </p:txBody>
      </p:sp>
      <p:sp>
        <p:nvSpPr>
          <p:cNvPr id="5" name="Title 1">
            <a:extLst>
              <a:ext uri="{FF2B5EF4-FFF2-40B4-BE49-F238E27FC236}">
                <a16:creationId xmlns:a16="http://schemas.microsoft.com/office/drawing/2014/main" id="{B81B7376-67CC-C4C3-9CEC-0B9C066D30B5}"/>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spTree>
    <p:extLst>
      <p:ext uri="{BB962C8B-B14F-4D97-AF65-F5344CB8AC3E}">
        <p14:creationId xmlns:p14="http://schemas.microsoft.com/office/powerpoint/2010/main" val="3964771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FD6D-3EFF-EF88-7195-F4164FD55B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BAEC6-BE44-C86B-A131-2D2A63209825}"/>
              </a:ext>
            </a:extLst>
          </p:cNvPr>
          <p:cNvSpPr>
            <a:spLocks noGrp="1"/>
          </p:cNvSpPr>
          <p:nvPr>
            <p:ph idx="1"/>
          </p:nvPr>
        </p:nvSpPr>
        <p:spPr>
          <a:xfrm>
            <a:off x="838200" y="1138918"/>
            <a:ext cx="10515600" cy="5038045"/>
          </a:xfrm>
        </p:spPr>
        <p:txBody>
          <a:bodyPr>
            <a:normAutofit lnSpcReduction="10000"/>
          </a:bodyPr>
          <a:lstStyle/>
          <a:p>
            <a:pPr marL="0" indent="0" defTabSz="91440">
              <a:buNone/>
            </a:pPr>
            <a:r>
              <a:rPr lang="en-US" sz="2400" dirty="0"/>
              <a:t>(C5)		A:		</a:t>
            </a:r>
            <a:r>
              <a:rPr lang="en-GB" sz="2400" dirty="0"/>
              <a:t>Oh there’s your bra </a:t>
            </a:r>
          </a:p>
          <a:p>
            <a:pPr marL="0" indent="0" defTabSz="91440">
              <a:spcBef>
                <a:spcPts val="0"/>
              </a:spcBef>
              <a:buNone/>
            </a:pPr>
            <a:r>
              <a:rPr lang="en-GB" sz="2400" dirty="0"/>
              <a:t>							B:		</a:t>
            </a:r>
            <a:r>
              <a:rPr lang="en-GB" sz="2400" dirty="0">
                <a:highlight>
                  <a:srgbClr val="78CDE6"/>
                </a:highlight>
              </a:rPr>
              <a:t>Oh it is too</a:t>
            </a:r>
            <a:r>
              <a:rPr lang="en-GB" sz="2400" dirty="0"/>
              <a:t> (</a:t>
            </a:r>
            <a:r>
              <a:rPr lang="en-GB" sz="2400" dirty="0" err="1"/>
              <a:t>LDaCA</a:t>
            </a:r>
            <a:r>
              <a:rPr lang="en-GB" sz="2400" dirty="0"/>
              <a:t>)</a:t>
            </a:r>
          </a:p>
          <a:p>
            <a:pPr marL="0" indent="0" defTabSz="91440">
              <a:buNone/>
            </a:pPr>
            <a:r>
              <a:rPr lang="en-GB" sz="2400" dirty="0"/>
              <a:t>(C6)		A:		There’s a robot arm! Maybe that’s the robot arm!</a:t>
            </a:r>
          </a:p>
          <a:p>
            <a:pPr marL="0" indent="0" defTabSz="91440">
              <a:spcBef>
                <a:spcPts val="0"/>
              </a:spcBef>
              <a:buNone/>
            </a:pPr>
            <a:r>
              <a:rPr lang="en-GB" sz="2400" dirty="0"/>
              <a:t>							B:		Shit! Shit! </a:t>
            </a:r>
            <a:r>
              <a:rPr lang="en-GB" sz="2400" dirty="0">
                <a:highlight>
                  <a:srgbClr val="78CDE6"/>
                </a:highlight>
              </a:rPr>
              <a:t>It was too!</a:t>
            </a:r>
            <a:r>
              <a:rPr lang="en-GB" sz="2400" dirty="0"/>
              <a:t> (‘The Weekly Planet’ podcast)</a:t>
            </a:r>
          </a:p>
          <a:p>
            <a:pPr marL="0" indent="0" defTabSz="91440">
              <a:buNone/>
            </a:pPr>
            <a:r>
              <a:rPr lang="en-GB" sz="2400" dirty="0"/>
              <a:t>(C7)		A:		And then you mentioned to me that ‘Constantin Films’ hit you with a 																			copyright strike.</a:t>
            </a:r>
          </a:p>
          <a:p>
            <a:pPr marL="0" indent="0" defTabSz="91440">
              <a:spcBef>
                <a:spcPts val="0"/>
              </a:spcBef>
              <a:buNone/>
            </a:pPr>
            <a:r>
              <a:rPr lang="en-GB" sz="2400" dirty="0"/>
              <a:t>							B:		</a:t>
            </a:r>
            <a:r>
              <a:rPr lang="en-GB" sz="2400" dirty="0">
                <a:highlight>
                  <a:srgbClr val="78CDE6"/>
                </a:highlight>
              </a:rPr>
              <a:t>Oh, they fucking did too!</a:t>
            </a:r>
            <a:r>
              <a:rPr lang="en-GB" sz="2400" dirty="0"/>
              <a:t> (‘The Weekly Planet’ podcast)</a:t>
            </a:r>
          </a:p>
          <a:p>
            <a:pPr marL="0" indent="0" defTabSz="91440">
              <a:buNone/>
            </a:pPr>
            <a:r>
              <a:rPr lang="en-GB" sz="2400" dirty="0"/>
              <a:t>(C8)		A:		A little cameo, which we won’t spoil until spoilers, I think.</a:t>
            </a:r>
          </a:p>
          <a:p>
            <a:pPr marL="0" indent="0" defTabSz="91440">
              <a:spcBef>
                <a:spcPts val="0"/>
              </a:spcBef>
              <a:buNone/>
            </a:pPr>
            <a:r>
              <a:rPr lang="en-GB" sz="2400" dirty="0"/>
              <a:t>							B:		A cameo, Mason?</a:t>
            </a:r>
          </a:p>
          <a:p>
            <a:pPr marL="0" indent="0" defTabSz="91440">
              <a:spcBef>
                <a:spcPts val="0"/>
              </a:spcBef>
              <a:buNone/>
            </a:pPr>
            <a:r>
              <a:rPr lang="en-GB" sz="2400" dirty="0"/>
              <a:t>							A:		Yeah-yeah.</a:t>
            </a:r>
          </a:p>
          <a:p>
            <a:pPr marL="0" indent="0" defTabSz="91440">
              <a:spcBef>
                <a:spcPts val="0"/>
              </a:spcBef>
              <a:buNone/>
            </a:pPr>
            <a:r>
              <a:rPr lang="en-GB" sz="2400" dirty="0"/>
              <a:t>							B:		</a:t>
            </a:r>
            <a:r>
              <a:rPr lang="en-GB" sz="2400" dirty="0">
                <a:highlight>
                  <a:srgbClr val="78CDE6"/>
                </a:highlight>
              </a:rPr>
              <a:t>Oh yeah, there is too!</a:t>
            </a:r>
            <a:r>
              <a:rPr lang="en-GB" sz="2400" dirty="0"/>
              <a:t> I forgot about that!</a:t>
            </a:r>
          </a:p>
          <a:p>
            <a:pPr marL="0" indent="0" defTabSz="91440">
              <a:spcBef>
                <a:spcPts val="0"/>
              </a:spcBef>
              <a:buNone/>
            </a:pPr>
            <a:r>
              <a:rPr lang="en-GB" sz="2400" dirty="0"/>
              <a:t>							A:		Not of an actor! Oh but there is a cameo! I’m talking about… I’m thinking 														about… &lt;disfluency&gt; There’s some character cameos, and there’s an actor 												cameo, which we’ll talk about.</a:t>
            </a:r>
          </a:p>
          <a:p>
            <a:pPr marL="0" indent="0" defTabSz="91440">
              <a:spcBef>
                <a:spcPts val="0"/>
              </a:spcBef>
              <a:buNone/>
            </a:pPr>
            <a:r>
              <a:rPr lang="en-GB" sz="2400" dirty="0"/>
              <a:t>							B:		</a:t>
            </a:r>
            <a:r>
              <a:rPr lang="en-GB" sz="2400" dirty="0">
                <a:highlight>
                  <a:srgbClr val="78CDE6"/>
                </a:highlight>
              </a:rPr>
              <a:t>Oh, there is too!</a:t>
            </a:r>
            <a:r>
              <a:rPr lang="en-GB" sz="2400" dirty="0"/>
              <a:t> I completely forgot! (‘The Weekly Planet’ podcast)</a:t>
            </a:r>
          </a:p>
        </p:txBody>
      </p:sp>
      <p:sp>
        <p:nvSpPr>
          <p:cNvPr id="4" name="Slide Number Placeholder 3">
            <a:extLst>
              <a:ext uri="{FF2B5EF4-FFF2-40B4-BE49-F238E27FC236}">
                <a16:creationId xmlns:a16="http://schemas.microsoft.com/office/drawing/2014/main" id="{C14247C2-014D-EF4A-3A32-352BD42105FD}"/>
              </a:ext>
            </a:extLst>
          </p:cNvPr>
          <p:cNvSpPr>
            <a:spLocks noGrp="1"/>
          </p:cNvSpPr>
          <p:nvPr>
            <p:ph type="sldNum" sz="quarter" idx="12"/>
          </p:nvPr>
        </p:nvSpPr>
        <p:spPr/>
        <p:txBody>
          <a:bodyPr/>
          <a:lstStyle/>
          <a:p>
            <a:fld id="{CFC2E1A8-F9E5-40EC-91A8-1269AD871732}" type="slidenum">
              <a:rPr lang="en-US" smtClean="0"/>
              <a:t>39</a:t>
            </a:fld>
            <a:endParaRPr lang="en-US"/>
          </a:p>
        </p:txBody>
      </p:sp>
      <p:sp>
        <p:nvSpPr>
          <p:cNvPr id="5" name="Title 1">
            <a:extLst>
              <a:ext uri="{FF2B5EF4-FFF2-40B4-BE49-F238E27FC236}">
                <a16:creationId xmlns:a16="http://schemas.microsoft.com/office/drawing/2014/main" id="{0D96ECFC-655A-261B-7942-B9EF239307DD}"/>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pic>
        <p:nvPicPr>
          <p:cNvPr id="2" name="cameo-full">
            <a:hlinkClick r:id="" action="ppaction://media"/>
            <a:extLst>
              <a:ext uri="{FF2B5EF4-FFF2-40B4-BE49-F238E27FC236}">
                <a16:creationId xmlns:a16="http://schemas.microsoft.com/office/drawing/2014/main" id="{6266D2A5-810B-39AE-DEB1-114F614170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25629" y="5593821"/>
            <a:ext cx="406400" cy="406400"/>
          </a:xfrm>
          <a:prstGeom prst="rect">
            <a:avLst/>
          </a:prstGeom>
        </p:spPr>
      </p:pic>
    </p:spTree>
    <p:extLst>
      <p:ext uri="{BB962C8B-B14F-4D97-AF65-F5344CB8AC3E}">
        <p14:creationId xmlns:p14="http://schemas.microsoft.com/office/powerpoint/2010/main" val="3063988822"/>
      </p:ext>
    </p:extLst>
  </p:cSld>
  <p:clrMapOvr>
    <a:masterClrMapping/>
  </p:clrMapOvr>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7469-E906-9AA4-42AC-40807449C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1841B-7EC0-9049-F081-9F38C4DBB290}"/>
              </a:ext>
            </a:extLst>
          </p:cNvPr>
          <p:cNvSpPr>
            <a:spLocks noGrp="1"/>
          </p:cNvSpPr>
          <p:nvPr>
            <p:ph type="title"/>
          </p:nvPr>
        </p:nvSpPr>
        <p:spPr>
          <a:xfrm>
            <a:off x="838200" y="134711"/>
            <a:ext cx="10515600" cy="1004207"/>
          </a:xfrm>
        </p:spPr>
        <p:txBody>
          <a:bodyPr>
            <a:normAutofit/>
          </a:bodyPr>
          <a:lstStyle/>
          <a:p>
            <a:r>
              <a:rPr lang="en-US" sz="3600" dirty="0"/>
              <a:t>Thomas 2023 on refutational </a:t>
            </a:r>
            <a:r>
              <a:rPr lang="en-US" sz="3600" i="1" dirty="0"/>
              <a:t>too</a:t>
            </a:r>
            <a:endParaRPr lang="en-US" sz="3600" dirty="0"/>
          </a:p>
        </p:txBody>
      </p:sp>
      <p:sp>
        <p:nvSpPr>
          <p:cNvPr id="3" name="Content Placeholder 2">
            <a:extLst>
              <a:ext uri="{FF2B5EF4-FFF2-40B4-BE49-F238E27FC236}">
                <a16:creationId xmlns:a16="http://schemas.microsoft.com/office/drawing/2014/main" id="{9172C0AB-0F16-1F13-E198-227F55F0221A}"/>
              </a:ext>
            </a:extLst>
          </p:cNvPr>
          <p:cNvSpPr>
            <a:spLocks noGrp="1"/>
          </p:cNvSpPr>
          <p:nvPr>
            <p:ph idx="1"/>
          </p:nvPr>
        </p:nvSpPr>
        <p:spPr>
          <a:xfrm>
            <a:off x="838200" y="1138918"/>
            <a:ext cx="10515600" cy="5038045"/>
          </a:xfrm>
        </p:spPr>
        <p:txBody>
          <a:bodyPr>
            <a:normAutofit/>
          </a:bodyPr>
          <a:lstStyle/>
          <a:p>
            <a:pPr marL="0" indent="0">
              <a:buNone/>
            </a:pPr>
            <a:r>
              <a:rPr lang="en-GB" sz="2400" dirty="0">
                <a:highlight>
                  <a:srgbClr val="78CDE6"/>
                </a:highlight>
              </a:rPr>
              <a:t>Thomas (2023)</a:t>
            </a:r>
            <a:r>
              <a:rPr lang="en-GB" sz="2400" dirty="0"/>
              <a:t> proposes that </a:t>
            </a:r>
            <a:r>
              <a:rPr lang="en-GB" sz="2400" dirty="0">
                <a:highlight>
                  <a:srgbClr val="78CDE6"/>
                </a:highlight>
              </a:rPr>
              <a:t>refutational </a:t>
            </a:r>
            <a:r>
              <a:rPr lang="en-GB" sz="2400" i="1" dirty="0">
                <a:highlight>
                  <a:srgbClr val="78CDE6"/>
                </a:highlight>
              </a:rPr>
              <a:t>too</a:t>
            </a:r>
            <a:r>
              <a:rPr lang="en-GB" sz="2400" dirty="0">
                <a:highlight>
                  <a:srgbClr val="78CDE6"/>
                </a:highlight>
              </a:rPr>
              <a:t> is a [REVERSE, +] response particle</a:t>
            </a:r>
            <a:r>
              <a:rPr lang="en-GB" sz="2400" dirty="0"/>
              <a:t> (in terms of Roelofsen &amp; Farkas 2015), akin to French </a:t>
            </a:r>
            <a:r>
              <a:rPr lang="en-GB" sz="2400" i="1" dirty="0" err="1"/>
              <a:t>si</a:t>
            </a:r>
            <a:r>
              <a:rPr lang="en-GB" sz="2400" dirty="0"/>
              <a:t> and German </a:t>
            </a:r>
            <a:r>
              <a:rPr lang="en-GB" sz="2400" i="1" dirty="0" err="1"/>
              <a:t>doch</a:t>
            </a:r>
            <a:r>
              <a:rPr lang="en-GB" sz="2400" dirty="0"/>
              <a:t>, which are used in responses:</a:t>
            </a:r>
          </a:p>
          <a:p>
            <a:r>
              <a:rPr lang="en-GB" sz="2400" dirty="0"/>
              <a:t>with positive </a:t>
            </a:r>
            <a:r>
              <a:rPr lang="en-GB" sz="2400" dirty="0" err="1"/>
              <a:t>prejacents</a:t>
            </a:r>
            <a:r>
              <a:rPr lang="en-GB" sz="2400" dirty="0"/>
              <a:t>—the </a:t>
            </a:r>
            <a:r>
              <a:rPr lang="en-GB" sz="2400" dirty="0">
                <a:highlight>
                  <a:srgbClr val="78CDE6"/>
                </a:highlight>
              </a:rPr>
              <a:t>[+] feature</a:t>
            </a:r>
            <a:r>
              <a:rPr lang="en-GB" sz="2400" dirty="0"/>
              <a:t> (tracking </a:t>
            </a:r>
            <a:r>
              <a:rPr lang="en-GB" sz="2400" dirty="0">
                <a:highlight>
                  <a:srgbClr val="78CDE6"/>
                </a:highlight>
              </a:rPr>
              <a:t>absolute polarity</a:t>
            </a:r>
            <a:r>
              <a:rPr lang="en-GB" sz="2400" dirty="0"/>
              <a:t>)</a:t>
            </a:r>
          </a:p>
          <a:p>
            <a:r>
              <a:rPr lang="en-GB" sz="2400" dirty="0"/>
              <a:t>to negative antecedents, thus, reversing the polarity of the antecedent—the </a:t>
            </a:r>
            <a:r>
              <a:rPr lang="en-GB" sz="2400" dirty="0">
                <a:highlight>
                  <a:srgbClr val="78CDE6"/>
                </a:highlight>
              </a:rPr>
              <a:t>[REVERSE] feature</a:t>
            </a:r>
            <a:r>
              <a:rPr lang="en-GB" sz="2400" dirty="0"/>
              <a:t> (tracking </a:t>
            </a:r>
            <a:r>
              <a:rPr lang="en-GB" sz="2400" dirty="0">
                <a:highlight>
                  <a:srgbClr val="78CDE6"/>
                </a:highlight>
              </a:rPr>
              <a:t>relative polarity</a:t>
            </a:r>
            <a:r>
              <a:rPr lang="en-GB" sz="2400" dirty="0"/>
              <a:t>)</a:t>
            </a:r>
          </a:p>
          <a:p>
            <a:pPr marL="0" indent="0" defTabSz="91440">
              <a:buNone/>
            </a:pPr>
            <a:r>
              <a:rPr lang="en-GB" sz="2400" dirty="0"/>
              <a:t>(3)		A:		Nina		</a:t>
            </a:r>
            <a:r>
              <a:rPr lang="en-GB" sz="2400" dirty="0" err="1"/>
              <a:t>n’a</a:t>
            </a:r>
            <a:r>
              <a:rPr lang="en-GB" sz="2400" dirty="0"/>
              <a:t>										pas			passé				</a:t>
            </a:r>
            <a:r>
              <a:rPr lang="en-GB" sz="2400" dirty="0" err="1"/>
              <a:t>l’examen</a:t>
            </a:r>
            <a:r>
              <a:rPr lang="en-GB" sz="2400" dirty="0"/>
              <a:t>{? / .}</a:t>
            </a:r>
          </a:p>
          <a:p>
            <a:pPr marL="0" indent="0" defTabSz="91440">
              <a:spcBef>
                <a:spcPts val="0"/>
              </a:spcBef>
              <a:buNone/>
            </a:pPr>
            <a:r>
              <a:rPr lang="en-GB" sz="2400" dirty="0"/>
              <a:t>									Nina 	NEG-has		NEG		passed		the-exam</a:t>
            </a:r>
          </a:p>
          <a:p>
            <a:pPr marL="0" indent="0" defTabSz="91440">
              <a:spcBef>
                <a:spcPts val="0"/>
              </a:spcBef>
              <a:buNone/>
            </a:pPr>
            <a:r>
              <a:rPr lang="en-GB" sz="2400" dirty="0"/>
              <a:t>									‘{Did Nina not pass the exam? / Nina didn’t pass the exam.}’</a:t>
            </a:r>
          </a:p>
          <a:p>
            <a:pPr marL="0" indent="0" defTabSz="91440">
              <a:buNone/>
            </a:pPr>
            <a:r>
              <a:rPr lang="en-GB" sz="2400" dirty="0"/>
              <a:t>					B:		</a:t>
            </a:r>
            <a:r>
              <a:rPr lang="en-GB" sz="2400" dirty="0">
                <a:highlight>
                  <a:srgbClr val="78CDE6"/>
                </a:highlight>
              </a:rPr>
              <a:t>Si</a:t>
            </a:r>
            <a:r>
              <a:rPr lang="en-GB" sz="2400" dirty="0"/>
              <a:t>, 	</a:t>
            </a:r>
            <a:r>
              <a:rPr lang="en-GB" sz="2400" dirty="0" err="1"/>
              <a:t>elle</a:t>
            </a:r>
            <a:r>
              <a:rPr lang="en-GB" sz="2400" dirty="0"/>
              <a:t>		</a:t>
            </a:r>
            <a:r>
              <a:rPr lang="en-GB" sz="2400" dirty="0" err="1"/>
              <a:t>l’a</a:t>
            </a:r>
            <a:r>
              <a:rPr lang="en-GB" sz="2400" dirty="0"/>
              <a:t>							passé. (</a:t>
            </a:r>
            <a:r>
              <a:rPr lang="en-GB" sz="2400" i="1" dirty="0" err="1"/>
              <a:t>si</a:t>
            </a:r>
            <a:r>
              <a:rPr lang="en-GB" sz="2400" dirty="0"/>
              <a:t> realizes both [REVERSE] and [+])</a:t>
            </a:r>
          </a:p>
          <a:p>
            <a:pPr marL="0" indent="0" defTabSz="91440">
              <a:spcBef>
                <a:spcPts val="0"/>
              </a:spcBef>
              <a:buNone/>
            </a:pPr>
            <a:r>
              <a:rPr lang="en-GB" sz="2400" dirty="0"/>
              <a:t>									SI		she		it-has		passed</a:t>
            </a:r>
          </a:p>
          <a:p>
            <a:pPr marL="0" indent="0" defTabSz="91440">
              <a:spcBef>
                <a:spcPts val="0"/>
              </a:spcBef>
              <a:buNone/>
            </a:pPr>
            <a:r>
              <a:rPr lang="en-GB" sz="2400" dirty="0"/>
              <a:t>									≈ ‘Yes she did.’ (</a:t>
            </a:r>
            <a:r>
              <a:rPr lang="en-GB" sz="2400" i="1" dirty="0"/>
              <a:t>yes</a:t>
            </a:r>
            <a:r>
              <a:rPr lang="en-GB" sz="2400" dirty="0"/>
              <a:t> realizes [+]) / ‘No, she did.’ (</a:t>
            </a:r>
            <a:r>
              <a:rPr lang="en-GB" sz="2400" i="1" dirty="0"/>
              <a:t>no</a:t>
            </a:r>
            <a:r>
              <a:rPr lang="en-GB" sz="2400" dirty="0"/>
              <a:t> realizes [REVERSE])</a:t>
            </a:r>
          </a:p>
        </p:txBody>
      </p:sp>
      <p:sp>
        <p:nvSpPr>
          <p:cNvPr id="4" name="Slide Number Placeholder 3">
            <a:extLst>
              <a:ext uri="{FF2B5EF4-FFF2-40B4-BE49-F238E27FC236}">
                <a16:creationId xmlns:a16="http://schemas.microsoft.com/office/drawing/2014/main" id="{9415C121-71B9-F658-FFA5-E90B46D0F18D}"/>
              </a:ext>
            </a:extLst>
          </p:cNvPr>
          <p:cNvSpPr>
            <a:spLocks noGrp="1"/>
          </p:cNvSpPr>
          <p:nvPr>
            <p:ph type="sldNum" sz="quarter" idx="12"/>
          </p:nvPr>
        </p:nvSpPr>
        <p:spPr/>
        <p:txBody>
          <a:bodyPr/>
          <a:lstStyle/>
          <a:p>
            <a:fld id="{68A18A29-7262-4FB7-ACDC-14BC9518BB4C}" type="slidenum">
              <a:rPr lang="en-US" smtClean="0"/>
              <a:t>4</a:t>
            </a:fld>
            <a:endParaRPr lang="en-US"/>
          </a:p>
        </p:txBody>
      </p:sp>
    </p:spTree>
    <p:extLst>
      <p:ext uri="{BB962C8B-B14F-4D97-AF65-F5344CB8AC3E}">
        <p14:creationId xmlns:p14="http://schemas.microsoft.com/office/powerpoint/2010/main" val="278684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FD6D-3EFF-EF88-7195-F4164FD55B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BAEC6-BE44-C86B-A131-2D2A63209825}"/>
              </a:ext>
            </a:extLst>
          </p:cNvPr>
          <p:cNvSpPr>
            <a:spLocks noGrp="1"/>
          </p:cNvSpPr>
          <p:nvPr>
            <p:ph idx="1"/>
          </p:nvPr>
        </p:nvSpPr>
        <p:spPr>
          <a:xfrm>
            <a:off x="838200" y="1138918"/>
            <a:ext cx="10515600" cy="5038045"/>
          </a:xfrm>
        </p:spPr>
        <p:txBody>
          <a:bodyPr>
            <a:normAutofit lnSpcReduction="10000"/>
          </a:bodyPr>
          <a:lstStyle/>
          <a:p>
            <a:pPr marL="0" indent="0" defTabSz="91440">
              <a:buNone/>
            </a:pPr>
            <a:r>
              <a:rPr lang="en-US" sz="2400" dirty="0"/>
              <a:t>(C9)		A:		</a:t>
            </a:r>
            <a:r>
              <a:rPr lang="en-GB" sz="2400" dirty="0"/>
              <a:t>No, doesn’t he save the president in the first one? </a:t>
            </a:r>
          </a:p>
          <a:p>
            <a:pPr marL="0" indent="0" defTabSz="91440">
              <a:spcBef>
                <a:spcPts val="0"/>
              </a:spcBef>
              <a:buNone/>
            </a:pPr>
            <a:r>
              <a:rPr lang="en-GB" sz="2400" dirty="0"/>
              <a:t>							B:		That’s ‘Escape from LA’. </a:t>
            </a:r>
          </a:p>
          <a:p>
            <a:pPr marL="0" indent="0" defTabSz="91440">
              <a:spcBef>
                <a:spcPts val="0"/>
              </a:spcBef>
              <a:buNone/>
            </a:pPr>
            <a:r>
              <a:rPr lang="en-GB" sz="2400" dirty="0"/>
              <a:t>							A:		I don’t think so, I think it’s the first one. The president’s plane goes down, 													and &lt;??&gt; in New York. </a:t>
            </a:r>
          </a:p>
          <a:p>
            <a:pPr marL="0" indent="0" defTabSz="91440">
              <a:spcBef>
                <a:spcPts val="0"/>
              </a:spcBef>
              <a:buNone/>
            </a:pPr>
            <a:r>
              <a:rPr lang="en-GB" sz="2400" dirty="0"/>
              <a:t>							B:		</a:t>
            </a:r>
            <a:r>
              <a:rPr lang="en-GB" sz="2400" dirty="0">
                <a:highlight>
                  <a:srgbClr val="78CDE6"/>
                </a:highlight>
              </a:rPr>
              <a:t>Oh, it is too</a:t>
            </a:r>
            <a:r>
              <a:rPr lang="en-GB" sz="2400" dirty="0"/>
              <a:t>! (‘The Weekly Planet’ podcast) </a:t>
            </a:r>
          </a:p>
          <a:p>
            <a:pPr marL="0" indent="0" defTabSz="91440">
              <a:buNone/>
            </a:pPr>
            <a:r>
              <a:rPr lang="en-GB" sz="2400" dirty="0"/>
              <a:t>(C10)		A:		Oh no, he is in the post-credits scene. So there you go.</a:t>
            </a:r>
          </a:p>
          <a:p>
            <a:pPr marL="0" indent="0" defTabSz="91440">
              <a:spcBef>
                <a:spcPts val="0"/>
              </a:spcBef>
              <a:buNone/>
            </a:pPr>
            <a:r>
              <a:rPr lang="en-GB" sz="2400" dirty="0"/>
              <a:t>									B:		Great.</a:t>
            </a:r>
          </a:p>
          <a:p>
            <a:pPr marL="0" indent="0" defTabSz="91440">
              <a:spcBef>
                <a:spcPts val="0"/>
              </a:spcBef>
              <a:buNone/>
            </a:pPr>
            <a:r>
              <a:rPr lang="en-GB" sz="2400" dirty="0"/>
              <a:t>									A:		He’s back.</a:t>
            </a:r>
          </a:p>
          <a:p>
            <a:pPr marL="0" indent="0" defTabSz="91440">
              <a:spcBef>
                <a:spcPts val="0"/>
              </a:spcBef>
              <a:buNone/>
            </a:pPr>
            <a:r>
              <a:rPr lang="en-GB" sz="2400" dirty="0"/>
              <a:t>									B:		</a:t>
            </a:r>
            <a:r>
              <a:rPr lang="en-GB" sz="2400" dirty="0">
                <a:highlight>
                  <a:srgbClr val="78CDE6"/>
                </a:highlight>
              </a:rPr>
              <a:t>Oh, he is too.</a:t>
            </a:r>
            <a:r>
              <a:rPr lang="en-GB" sz="2400" dirty="0"/>
              <a:t> Yeah-yeah-yeah. OK, I remember. </a:t>
            </a:r>
          </a:p>
          <a:p>
            <a:pPr marL="0" indent="0" defTabSz="91440">
              <a:spcBef>
                <a:spcPts val="0"/>
              </a:spcBef>
              <a:buNone/>
            </a:pPr>
            <a:r>
              <a:rPr lang="en-GB" sz="2400" dirty="0"/>
              <a:t>									(‘The Weekly Planet’ podcast)</a:t>
            </a:r>
          </a:p>
          <a:p>
            <a:pPr marL="0" indent="0" defTabSz="91440">
              <a:buNone/>
            </a:pPr>
            <a:r>
              <a:rPr lang="en-GB" sz="2400" dirty="0"/>
              <a:t>(C11)		A:		But he also called this movie clown work.</a:t>
            </a:r>
          </a:p>
          <a:p>
            <a:pPr marL="0" indent="0" defTabSz="91440">
              <a:spcBef>
                <a:spcPts val="0"/>
              </a:spcBef>
              <a:buNone/>
            </a:pPr>
            <a:r>
              <a:rPr lang="en-GB" sz="2400" dirty="0"/>
              <a:t>									B:		</a:t>
            </a:r>
            <a:r>
              <a:rPr lang="en-GB" sz="2400" dirty="0">
                <a:highlight>
                  <a:srgbClr val="78CDE6"/>
                </a:highlight>
              </a:rPr>
              <a:t>Oh, he did too, didn’t he.</a:t>
            </a:r>
            <a:r>
              <a:rPr lang="en-GB" sz="2400" dirty="0"/>
              <a:t> (‘The Weekly Planet’ podcast)</a:t>
            </a:r>
          </a:p>
          <a:p>
            <a:pPr marL="0" indent="0" defTabSz="91440">
              <a:buNone/>
            </a:pPr>
            <a:r>
              <a:rPr lang="en-US" sz="2400" dirty="0"/>
              <a:t>(C12)		A:		</a:t>
            </a:r>
            <a:r>
              <a:rPr lang="en-GB" sz="2400" dirty="0"/>
              <a:t>Eugene Cordero, he’s on ‘Loki’. </a:t>
            </a:r>
          </a:p>
          <a:p>
            <a:pPr marL="0" indent="0" defTabSz="91440">
              <a:spcBef>
                <a:spcPts val="0"/>
              </a:spcBef>
              <a:buNone/>
            </a:pPr>
            <a:r>
              <a:rPr lang="en-GB" sz="2400" dirty="0"/>
              <a:t>									B:		Oh my God! </a:t>
            </a:r>
            <a:r>
              <a:rPr lang="en-GB" sz="2400" dirty="0">
                <a:highlight>
                  <a:srgbClr val="78CDE6"/>
                </a:highlight>
              </a:rPr>
              <a:t>Oh, he is too!</a:t>
            </a:r>
            <a:r>
              <a:rPr lang="en-GB" sz="2400" dirty="0"/>
              <a:t> (‘The Weekly Planet’ podcast) </a:t>
            </a:r>
          </a:p>
        </p:txBody>
      </p:sp>
      <p:sp>
        <p:nvSpPr>
          <p:cNvPr id="4" name="Slide Number Placeholder 3">
            <a:extLst>
              <a:ext uri="{FF2B5EF4-FFF2-40B4-BE49-F238E27FC236}">
                <a16:creationId xmlns:a16="http://schemas.microsoft.com/office/drawing/2014/main" id="{C14247C2-014D-EF4A-3A32-352BD42105FD}"/>
              </a:ext>
            </a:extLst>
          </p:cNvPr>
          <p:cNvSpPr>
            <a:spLocks noGrp="1"/>
          </p:cNvSpPr>
          <p:nvPr>
            <p:ph type="sldNum" sz="quarter" idx="12"/>
          </p:nvPr>
        </p:nvSpPr>
        <p:spPr/>
        <p:txBody>
          <a:bodyPr/>
          <a:lstStyle/>
          <a:p>
            <a:fld id="{CFC2E1A8-F9E5-40EC-91A8-1269AD871732}" type="slidenum">
              <a:rPr lang="en-US" smtClean="0"/>
              <a:t>40</a:t>
            </a:fld>
            <a:endParaRPr lang="en-US"/>
          </a:p>
        </p:txBody>
      </p:sp>
      <p:sp>
        <p:nvSpPr>
          <p:cNvPr id="5" name="Title 1">
            <a:extLst>
              <a:ext uri="{FF2B5EF4-FFF2-40B4-BE49-F238E27FC236}">
                <a16:creationId xmlns:a16="http://schemas.microsoft.com/office/drawing/2014/main" id="{0D96ECFC-655A-261B-7942-B9EF239307DD}"/>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pic>
        <p:nvPicPr>
          <p:cNvPr id="6" name="escape-full">
            <a:hlinkClick r:id="" action="ppaction://media"/>
            <a:extLst>
              <a:ext uri="{FF2B5EF4-FFF2-40B4-BE49-F238E27FC236}">
                <a16:creationId xmlns:a16="http://schemas.microsoft.com/office/drawing/2014/main" id="{5C76FEA7-6B3E-6146-0FF2-90DA378639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86096" y="2303464"/>
            <a:ext cx="406400" cy="406400"/>
          </a:xfrm>
          <a:prstGeom prst="rect">
            <a:avLst/>
          </a:prstGeom>
        </p:spPr>
      </p:pic>
    </p:spTree>
    <p:extLst>
      <p:ext uri="{BB962C8B-B14F-4D97-AF65-F5344CB8AC3E}">
        <p14:creationId xmlns:p14="http://schemas.microsoft.com/office/powerpoint/2010/main" val="751059741"/>
      </p:ext>
    </p:extLst>
  </p:cSld>
  <p:clrMapOvr>
    <a:masterClrMapping/>
  </p:clrMapOvr>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FD6D-3EFF-EF88-7195-F4164FD55B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BAEC6-BE44-C86B-A131-2D2A63209825}"/>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(C13)		A:		But he is also in the new ‘Knives Out’ movie, with Daniel Craig.</a:t>
            </a:r>
          </a:p>
          <a:p>
            <a:pPr marL="0" indent="0" defTabSz="91440">
              <a:spcBef>
                <a:spcPts val="0"/>
              </a:spcBef>
              <a:buNone/>
            </a:pPr>
            <a:r>
              <a:rPr lang="en-GB" sz="2400" dirty="0"/>
              <a:t>									B:		</a:t>
            </a:r>
            <a:r>
              <a:rPr lang="en-GB" sz="2400" dirty="0">
                <a:highlight>
                  <a:srgbClr val="78CDE6"/>
                </a:highlight>
              </a:rPr>
              <a:t>Oh yeah-yeah, he is too!</a:t>
            </a:r>
            <a:r>
              <a:rPr lang="en-GB" sz="2400" dirty="0"/>
              <a:t> (‘The Weekly Planet’ podcast) </a:t>
            </a:r>
          </a:p>
          <a:p>
            <a:pPr marL="0" indent="0" defTabSz="91440">
              <a:buNone/>
            </a:pPr>
            <a:r>
              <a:rPr lang="en-GB" sz="2400" dirty="0"/>
              <a:t>(C14)		A:		He’s in ‘Nosferatu’. </a:t>
            </a:r>
          </a:p>
          <a:p>
            <a:pPr marL="0" indent="0" defTabSz="91440">
              <a:spcBef>
                <a:spcPts val="0"/>
              </a:spcBef>
              <a:buNone/>
            </a:pPr>
            <a:r>
              <a:rPr lang="en-GB" sz="2400" dirty="0"/>
              <a:t>									B:		</a:t>
            </a:r>
            <a:r>
              <a:rPr lang="en-GB" sz="2400" dirty="0">
                <a:highlight>
                  <a:srgbClr val="78CDE6"/>
                </a:highlight>
              </a:rPr>
              <a:t>He is too.</a:t>
            </a:r>
            <a:r>
              <a:rPr lang="en-GB" sz="2400" dirty="0"/>
              <a:t> (‘The Weekly Planet’ podcast)</a:t>
            </a:r>
          </a:p>
          <a:p>
            <a:pPr marL="0" indent="0" defTabSz="91440">
              <a:buNone/>
            </a:pPr>
            <a:r>
              <a:rPr lang="en-GB" sz="2400" dirty="0"/>
              <a:t>(C15)		A:		</a:t>
            </a:r>
            <a:r>
              <a:rPr lang="en-GB" sz="2400" dirty="0" err="1"/>
              <a:t>‘Cause</a:t>
            </a:r>
            <a:r>
              <a:rPr lang="en-GB" sz="2400" dirty="0"/>
              <a:t> he got captured on purpose. Why did you do that?</a:t>
            </a:r>
          </a:p>
          <a:p>
            <a:pPr marL="0" indent="0" defTabSz="91440">
              <a:spcBef>
                <a:spcPts val="0"/>
              </a:spcBef>
              <a:buNone/>
            </a:pPr>
            <a:r>
              <a:rPr lang="en-GB" sz="2400" dirty="0"/>
              <a:t>									B:		</a:t>
            </a:r>
            <a:r>
              <a:rPr lang="en-GB" sz="2400" dirty="0" err="1"/>
              <a:t>Mmm</a:t>
            </a:r>
            <a:r>
              <a:rPr lang="en-GB" sz="2400" dirty="0"/>
              <a:t>… Did he? &lt;??&gt;</a:t>
            </a:r>
          </a:p>
          <a:p>
            <a:pPr marL="0" indent="0" defTabSz="91440">
              <a:spcBef>
                <a:spcPts val="0"/>
              </a:spcBef>
              <a:buNone/>
            </a:pPr>
            <a:r>
              <a:rPr lang="en-GB" sz="2400" dirty="0"/>
              <a:t>									A:		Yeah, remember he let himself be captured by Sam Wilson? He’s like ‘I’m 														here and the &lt;??&gt;’</a:t>
            </a:r>
          </a:p>
          <a:p>
            <a:pPr marL="0" indent="0" defTabSz="91440">
              <a:spcBef>
                <a:spcPts val="0"/>
              </a:spcBef>
              <a:buNone/>
            </a:pPr>
            <a:r>
              <a:rPr lang="en-GB" sz="2400" dirty="0"/>
              <a:t>									B:		</a:t>
            </a:r>
            <a:r>
              <a:rPr lang="en-GB" sz="2400" dirty="0">
                <a:highlight>
                  <a:srgbClr val="78CDE6"/>
                </a:highlight>
              </a:rPr>
              <a:t>Oh, he did too, he turned himself in.</a:t>
            </a:r>
            <a:r>
              <a:rPr lang="en-GB" sz="2400" dirty="0"/>
              <a:t> (‘The Weekly Planet’ podcast)</a:t>
            </a:r>
          </a:p>
        </p:txBody>
      </p:sp>
      <p:sp>
        <p:nvSpPr>
          <p:cNvPr id="4" name="Slide Number Placeholder 3">
            <a:extLst>
              <a:ext uri="{FF2B5EF4-FFF2-40B4-BE49-F238E27FC236}">
                <a16:creationId xmlns:a16="http://schemas.microsoft.com/office/drawing/2014/main" id="{C14247C2-014D-EF4A-3A32-352BD42105FD}"/>
              </a:ext>
            </a:extLst>
          </p:cNvPr>
          <p:cNvSpPr>
            <a:spLocks noGrp="1"/>
          </p:cNvSpPr>
          <p:nvPr>
            <p:ph type="sldNum" sz="quarter" idx="12"/>
          </p:nvPr>
        </p:nvSpPr>
        <p:spPr/>
        <p:txBody>
          <a:bodyPr/>
          <a:lstStyle/>
          <a:p>
            <a:fld id="{CFC2E1A8-F9E5-40EC-91A8-1269AD871732}" type="slidenum">
              <a:rPr lang="en-US" smtClean="0"/>
              <a:t>41</a:t>
            </a:fld>
            <a:endParaRPr lang="en-US"/>
          </a:p>
        </p:txBody>
      </p:sp>
      <p:sp>
        <p:nvSpPr>
          <p:cNvPr id="5" name="Title 1">
            <a:extLst>
              <a:ext uri="{FF2B5EF4-FFF2-40B4-BE49-F238E27FC236}">
                <a16:creationId xmlns:a16="http://schemas.microsoft.com/office/drawing/2014/main" id="{0D96ECFC-655A-261B-7942-B9EF239307DD}"/>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spTree>
    <p:extLst>
      <p:ext uri="{BB962C8B-B14F-4D97-AF65-F5344CB8AC3E}">
        <p14:creationId xmlns:p14="http://schemas.microsoft.com/office/powerpoint/2010/main" val="2611945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BCAB-546E-7200-4DB4-CC060CDFF7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2E1CE-88A7-AD0F-28E0-A3DC30F5BAF9}"/>
              </a:ext>
            </a:extLst>
          </p:cNvPr>
          <p:cNvSpPr>
            <a:spLocks noGrp="1"/>
          </p:cNvSpPr>
          <p:nvPr>
            <p:ph idx="1"/>
          </p:nvPr>
        </p:nvSpPr>
        <p:spPr>
          <a:xfrm>
            <a:off x="838200" y="1138918"/>
            <a:ext cx="10515600" cy="5038045"/>
          </a:xfrm>
        </p:spPr>
        <p:txBody>
          <a:bodyPr>
            <a:normAutofit/>
          </a:bodyPr>
          <a:lstStyle/>
          <a:p>
            <a:pPr marL="0" indent="0">
              <a:buNone/>
            </a:pPr>
            <a:r>
              <a:rPr lang="en-US" sz="2400" dirty="0">
                <a:highlight>
                  <a:srgbClr val="78CDE6"/>
                </a:highlight>
              </a:rPr>
              <a:t>Dictum focus</a:t>
            </a:r>
          </a:p>
          <a:p>
            <a:pPr marL="0" indent="0" defTabSz="91440">
              <a:buNone/>
            </a:pPr>
            <a:r>
              <a:rPr lang="en-US" sz="2400" dirty="0"/>
              <a:t>(C16)		A:		What’s the average for this guy? What’s the average score?</a:t>
            </a:r>
          </a:p>
          <a:p>
            <a:pPr marL="0" indent="0" defTabSz="91440">
              <a:spcBef>
                <a:spcPts val="0"/>
              </a:spcBef>
              <a:buNone/>
            </a:pPr>
            <a:r>
              <a:rPr lang="en-US" sz="2400" dirty="0"/>
              <a:t>									B:		What IS the average score? (‘Boy </a:t>
            </a:r>
            <a:r>
              <a:rPr lang="en-US" sz="2400" dirty="0" err="1"/>
              <a:t>Boy</a:t>
            </a:r>
            <a:r>
              <a:rPr lang="en-US" sz="2400" dirty="0"/>
              <a:t> Productions’ YouTube channel)</a:t>
            </a:r>
          </a:p>
          <a:p>
            <a:pPr marL="0" indent="0" defTabSz="91440">
              <a:buNone/>
            </a:pPr>
            <a:r>
              <a:rPr lang="en-US" sz="2400" dirty="0"/>
              <a:t>(C17)		A:		What did he know? What did he know?</a:t>
            </a:r>
          </a:p>
          <a:p>
            <a:pPr marL="0" indent="0" defTabSz="91440">
              <a:spcBef>
                <a:spcPts val="0"/>
              </a:spcBef>
              <a:buNone/>
            </a:pPr>
            <a:r>
              <a:rPr lang="en-US" sz="2400" dirty="0"/>
              <a:t>									B:		What DID he know? (‘The Weekly Planet’ podcast)</a:t>
            </a:r>
          </a:p>
          <a:p>
            <a:pPr marL="0" indent="0" defTabSz="91440">
              <a:buNone/>
            </a:pPr>
            <a:r>
              <a:rPr lang="en-US" sz="2400" dirty="0"/>
              <a:t>(C18)		A:		Who’s </a:t>
            </a:r>
            <a:r>
              <a:rPr lang="en-US" sz="2400" dirty="0" err="1"/>
              <a:t>wri</a:t>
            </a:r>
            <a:r>
              <a:rPr lang="en-US" sz="2400" dirty="0"/>
              <a:t>- Who’s writing this?</a:t>
            </a:r>
          </a:p>
          <a:p>
            <a:pPr marL="0" indent="0" defTabSz="91440">
              <a:spcBef>
                <a:spcPts val="0"/>
              </a:spcBef>
              <a:buNone/>
            </a:pPr>
            <a:r>
              <a:rPr lang="en-US" sz="2400" dirty="0"/>
              <a:t>									B:		Who IS writing this? (‘The Weekly Planet’ podcast)</a:t>
            </a:r>
          </a:p>
          <a:p>
            <a:pPr marL="0" indent="0" defTabSz="91440">
              <a:buNone/>
            </a:pPr>
            <a:r>
              <a:rPr lang="en-US" sz="2400" dirty="0"/>
              <a:t>(C19)		A:		One would hope.</a:t>
            </a:r>
          </a:p>
          <a:p>
            <a:pPr marL="0" indent="0" defTabSz="91440">
              <a:spcBef>
                <a:spcPts val="0"/>
              </a:spcBef>
              <a:buNone/>
            </a:pPr>
            <a:r>
              <a:rPr lang="en-US" sz="2400" dirty="0"/>
              <a:t>									B:		One WOULD hope. (‘The Weekly Planet’ podcast)</a:t>
            </a:r>
          </a:p>
          <a:p>
            <a:pPr marL="0" indent="0" defTabSz="91440">
              <a:buNone/>
            </a:pPr>
            <a:r>
              <a:rPr lang="en-US" sz="2400" dirty="0"/>
              <a:t>(C20)		A:		And he still caught her.</a:t>
            </a:r>
          </a:p>
          <a:p>
            <a:pPr marL="0" indent="0" defTabSz="91440">
              <a:spcBef>
                <a:spcPts val="0"/>
              </a:spcBef>
              <a:buNone/>
            </a:pPr>
            <a:r>
              <a:rPr lang="en-US" sz="2400" dirty="0"/>
              <a:t>									B:		He still &lt;disfluency&gt; DID catch her, yeah. (‘The Weekly Planet’ podcast)</a:t>
            </a:r>
          </a:p>
        </p:txBody>
      </p:sp>
      <p:sp>
        <p:nvSpPr>
          <p:cNvPr id="4" name="Slide Number Placeholder 3">
            <a:extLst>
              <a:ext uri="{FF2B5EF4-FFF2-40B4-BE49-F238E27FC236}">
                <a16:creationId xmlns:a16="http://schemas.microsoft.com/office/drawing/2014/main" id="{C5B5FC09-2B88-A2BD-FB27-4BD7B929E323}"/>
              </a:ext>
            </a:extLst>
          </p:cNvPr>
          <p:cNvSpPr>
            <a:spLocks noGrp="1"/>
          </p:cNvSpPr>
          <p:nvPr>
            <p:ph type="sldNum" sz="quarter" idx="12"/>
          </p:nvPr>
        </p:nvSpPr>
        <p:spPr/>
        <p:txBody>
          <a:bodyPr/>
          <a:lstStyle/>
          <a:p>
            <a:fld id="{CFC2E1A8-F9E5-40EC-91A8-1269AD871732}" type="slidenum">
              <a:rPr lang="en-US" smtClean="0"/>
              <a:t>42</a:t>
            </a:fld>
            <a:endParaRPr lang="en-US"/>
          </a:p>
        </p:txBody>
      </p:sp>
      <p:sp>
        <p:nvSpPr>
          <p:cNvPr id="5" name="Title 1">
            <a:extLst>
              <a:ext uri="{FF2B5EF4-FFF2-40B4-BE49-F238E27FC236}">
                <a16:creationId xmlns:a16="http://schemas.microsoft.com/office/drawing/2014/main" id="{3FD0D1A2-E980-B697-9E5D-56A35F6CB252}"/>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spTree>
    <p:extLst>
      <p:ext uri="{BB962C8B-B14F-4D97-AF65-F5344CB8AC3E}">
        <p14:creationId xmlns:p14="http://schemas.microsoft.com/office/powerpoint/2010/main" val="2044307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8432-6281-E15E-ED76-48AA65F2D2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8709B-CF32-87AA-C3C0-1B17B4A786A5}"/>
              </a:ext>
            </a:extLst>
          </p:cNvPr>
          <p:cNvSpPr>
            <a:spLocks noGrp="1"/>
          </p:cNvSpPr>
          <p:nvPr>
            <p:ph idx="1"/>
          </p:nvPr>
        </p:nvSpPr>
        <p:spPr>
          <a:xfrm>
            <a:off x="838200" y="1138918"/>
            <a:ext cx="10515600" cy="5038045"/>
          </a:xfrm>
        </p:spPr>
        <p:txBody>
          <a:bodyPr>
            <a:normAutofit/>
          </a:bodyPr>
          <a:lstStyle/>
          <a:p>
            <a:pPr marL="0" indent="0">
              <a:buNone/>
            </a:pPr>
            <a:r>
              <a:rPr lang="en-US" sz="2400" dirty="0">
                <a:highlight>
                  <a:srgbClr val="78CDE6"/>
                </a:highlight>
              </a:rPr>
              <a:t>Dictum focus</a:t>
            </a:r>
          </a:p>
          <a:p>
            <a:pPr marL="0" indent="0" defTabSz="91440">
              <a:buNone/>
            </a:pPr>
            <a:r>
              <a:rPr lang="en-US" sz="2400" dirty="0"/>
              <a:t>(C21)		A:		Nothing turned into a snake in this movie.</a:t>
            </a:r>
          </a:p>
          <a:p>
            <a:pPr marL="0" indent="0" defTabSz="91440">
              <a:spcBef>
                <a:spcPts val="0"/>
              </a:spcBef>
              <a:buNone/>
            </a:pPr>
            <a:r>
              <a:rPr lang="en-US" sz="2400" dirty="0"/>
              <a:t>									B:		That’s true! Nothing DID turn into a snake out of ten. </a:t>
            </a:r>
          </a:p>
          <a:p>
            <a:pPr marL="0" indent="0" defTabSz="91440">
              <a:spcBef>
                <a:spcPts val="0"/>
              </a:spcBef>
              <a:buNone/>
            </a:pPr>
            <a:r>
              <a:rPr lang="en-US" sz="2400" dirty="0"/>
              <a:t>									(‘The Weekly Planet’ podcast)</a:t>
            </a:r>
          </a:p>
          <a:p>
            <a:pPr marL="0" indent="0" defTabSz="91440">
              <a:buNone/>
            </a:pPr>
            <a:r>
              <a:rPr lang="en-US" sz="2400" dirty="0"/>
              <a:t>(C22)		A:		I was gonna say, how did you know that, considering that no one’s seen 																them.</a:t>
            </a:r>
          </a:p>
          <a:p>
            <a:pPr marL="0" indent="0" defTabSz="91440">
              <a:spcBef>
                <a:spcPts val="0"/>
              </a:spcBef>
              <a:buNone/>
            </a:pPr>
            <a:r>
              <a:rPr lang="en-US" sz="2400" dirty="0"/>
              <a:t>									B:		Nobody HAS seen them. (‘The Weekly Planet’ podcast)</a:t>
            </a:r>
          </a:p>
          <a:p>
            <a:pPr marL="0" indent="0" defTabSz="91440">
              <a:buNone/>
            </a:pPr>
            <a:r>
              <a:rPr lang="en-US" sz="2400" dirty="0"/>
              <a:t>(C23)		A:		This is embarrassing.</a:t>
            </a:r>
          </a:p>
          <a:p>
            <a:pPr marL="0" indent="0" defTabSz="91440">
              <a:spcBef>
                <a:spcPts val="0"/>
              </a:spcBef>
              <a:buNone/>
            </a:pPr>
            <a:r>
              <a:rPr lang="en-US" sz="2400" dirty="0"/>
              <a:t>									B:		That IS embarrassing. (‘Double Toasted’ YouTube channel)</a:t>
            </a:r>
          </a:p>
          <a:p>
            <a:pPr marL="0" indent="0">
              <a:buNone/>
            </a:pPr>
            <a:endParaRPr lang="en-US" sz="2400" dirty="0"/>
          </a:p>
        </p:txBody>
      </p:sp>
      <p:sp>
        <p:nvSpPr>
          <p:cNvPr id="4" name="Slide Number Placeholder 3">
            <a:extLst>
              <a:ext uri="{FF2B5EF4-FFF2-40B4-BE49-F238E27FC236}">
                <a16:creationId xmlns:a16="http://schemas.microsoft.com/office/drawing/2014/main" id="{6007275C-B73B-C25D-5F6A-C79478228381}"/>
              </a:ext>
            </a:extLst>
          </p:cNvPr>
          <p:cNvSpPr>
            <a:spLocks noGrp="1"/>
          </p:cNvSpPr>
          <p:nvPr>
            <p:ph type="sldNum" sz="quarter" idx="12"/>
          </p:nvPr>
        </p:nvSpPr>
        <p:spPr/>
        <p:txBody>
          <a:bodyPr/>
          <a:lstStyle/>
          <a:p>
            <a:fld id="{CFC2E1A8-F9E5-40EC-91A8-1269AD871732}" type="slidenum">
              <a:rPr lang="en-US" smtClean="0"/>
              <a:t>43</a:t>
            </a:fld>
            <a:endParaRPr lang="en-US"/>
          </a:p>
        </p:txBody>
      </p:sp>
      <p:sp>
        <p:nvSpPr>
          <p:cNvPr id="5" name="Title 1">
            <a:extLst>
              <a:ext uri="{FF2B5EF4-FFF2-40B4-BE49-F238E27FC236}">
                <a16:creationId xmlns:a16="http://schemas.microsoft.com/office/drawing/2014/main" id="{EBDA4BF4-0B97-6D8F-4972-A235E6759DDD}"/>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Appendix C: more </a:t>
            </a:r>
            <a:r>
              <a:rPr lang="en-US" sz="3600" dirty="0" err="1"/>
              <a:t>exx</a:t>
            </a:r>
            <a:endParaRPr lang="en-US" sz="3600" dirty="0"/>
          </a:p>
        </p:txBody>
      </p:sp>
    </p:spTree>
    <p:extLst>
      <p:ext uri="{BB962C8B-B14F-4D97-AF65-F5344CB8AC3E}">
        <p14:creationId xmlns:p14="http://schemas.microsoft.com/office/powerpoint/2010/main" val="20399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5130-E7A4-D73E-3A1F-348BE5061768}"/>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07B504C-02A3-3880-A358-6D3E9C2973E6}"/>
              </a:ext>
            </a:extLst>
          </p:cNvPr>
          <p:cNvSpPr>
            <a:spLocks noGrp="1"/>
          </p:cNvSpPr>
          <p:nvPr>
            <p:ph idx="1"/>
          </p:nvPr>
        </p:nvSpPr>
        <p:spPr>
          <a:xfrm>
            <a:off x="838200" y="688258"/>
            <a:ext cx="10515600" cy="5488705"/>
          </a:xfrm>
        </p:spPr>
        <p:txBody>
          <a:bodyPr>
            <a:normAutofit/>
          </a:bodyPr>
          <a:lstStyle/>
          <a:p>
            <a:pPr marL="0" indent="0">
              <a:buNone/>
            </a:pPr>
            <a:r>
              <a:rPr lang="en-US" sz="2400" dirty="0"/>
              <a:t>Intro: regular vs. refutational </a:t>
            </a:r>
            <a:r>
              <a:rPr lang="en-US" sz="2400" i="1" dirty="0"/>
              <a:t>too</a:t>
            </a:r>
            <a:endParaRPr lang="en-US" sz="2400" dirty="0"/>
          </a:p>
          <a:p>
            <a:pPr marL="0" indent="0">
              <a:buNone/>
            </a:pPr>
            <a:r>
              <a:rPr lang="en-US" sz="2400" dirty="0"/>
              <a:t>Data on confirmatory </a:t>
            </a:r>
            <a:r>
              <a:rPr lang="en-US" sz="2400" i="1" dirty="0"/>
              <a:t>too</a:t>
            </a:r>
            <a:endParaRPr lang="en-US" sz="2400" dirty="0"/>
          </a:p>
          <a:p>
            <a:pPr marL="0" indent="0">
              <a:buNone/>
            </a:pPr>
            <a:r>
              <a:rPr lang="en-US" sz="2400" dirty="0"/>
              <a:t>Arguments against the response particle analysis</a:t>
            </a:r>
          </a:p>
          <a:p>
            <a:pPr marL="0" indent="0">
              <a:buNone/>
            </a:pPr>
            <a:r>
              <a:rPr lang="en-US" sz="2400" dirty="0"/>
              <a:t>Proposal: uniform semantics for </a:t>
            </a:r>
            <a:r>
              <a:rPr lang="en-US" sz="2400" i="1" dirty="0"/>
              <a:t>too</a:t>
            </a:r>
          </a:p>
          <a:p>
            <a:pPr marL="0" indent="0">
              <a:buNone/>
            </a:pPr>
            <a:r>
              <a:rPr lang="en-US" sz="2400" dirty="0"/>
              <a:t>Outro</a:t>
            </a:r>
          </a:p>
          <a:p>
            <a:pPr marL="0" indent="0">
              <a:buNone/>
            </a:pPr>
            <a:r>
              <a:rPr lang="en-US" sz="2400" dirty="0"/>
              <a:t>Appendices</a:t>
            </a:r>
          </a:p>
          <a:p>
            <a:pPr marL="0" indent="0">
              <a:buNone/>
            </a:pPr>
            <a:r>
              <a:rPr lang="en-US" sz="2400" b="1" dirty="0"/>
              <a:t>References</a:t>
            </a:r>
          </a:p>
        </p:txBody>
      </p:sp>
      <p:sp>
        <p:nvSpPr>
          <p:cNvPr id="2" name="Slide Number Placeholder 1">
            <a:extLst>
              <a:ext uri="{FF2B5EF4-FFF2-40B4-BE49-F238E27FC236}">
                <a16:creationId xmlns:a16="http://schemas.microsoft.com/office/drawing/2014/main" id="{A3429DA1-EDDA-1D04-16C1-5F1E6A350388}"/>
              </a:ext>
            </a:extLst>
          </p:cNvPr>
          <p:cNvSpPr>
            <a:spLocks noGrp="1"/>
          </p:cNvSpPr>
          <p:nvPr>
            <p:ph type="sldNum" sz="quarter" idx="12"/>
          </p:nvPr>
        </p:nvSpPr>
        <p:spPr/>
        <p:txBody>
          <a:bodyPr/>
          <a:lstStyle/>
          <a:p>
            <a:fld id="{CFC2E1A8-F9E5-40EC-91A8-1269AD871732}" type="slidenum">
              <a:rPr lang="en-US" smtClean="0"/>
              <a:t>44</a:t>
            </a:fld>
            <a:endParaRPr lang="en-US"/>
          </a:p>
        </p:txBody>
      </p:sp>
    </p:spTree>
    <p:extLst>
      <p:ext uri="{BB962C8B-B14F-4D97-AF65-F5344CB8AC3E}">
        <p14:creationId xmlns:p14="http://schemas.microsoft.com/office/powerpoint/2010/main" val="1667583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8918"/>
            <a:ext cx="10515600" cy="5038045"/>
          </a:xfrm>
        </p:spPr>
        <p:txBody>
          <a:bodyPr>
            <a:normAutofit fontScale="70000" lnSpcReduction="20000"/>
          </a:bodyPr>
          <a:lstStyle/>
          <a:p>
            <a:pPr marL="0" indent="0" algn="l">
              <a:buNone/>
            </a:pPr>
            <a:r>
              <a:rPr lang="en-GB" sz="1800" b="0" i="0" u="none" strike="noStrike" baseline="0" dirty="0">
                <a:solidFill>
                  <a:srgbClr val="000000"/>
                </a:solidFill>
                <a:latin typeface="NimbusRomNo9L-Regu"/>
              </a:rPr>
              <a:t>Creswell, Cassandre. 2000. The discourse function of verum focus in </a:t>
            </a:r>
            <a:r>
              <a:rPr lang="en-GB" sz="1800" b="0" i="0" u="none" strike="noStrike" baseline="0" dirty="0" err="1">
                <a:solidFill>
                  <a:srgbClr val="000000"/>
                </a:solidFill>
                <a:latin typeface="NimbusRomNo9L-Regu"/>
              </a:rPr>
              <a:t>wh</a:t>
            </a:r>
            <a:r>
              <a:rPr lang="en-GB" sz="1800" b="0" i="0" u="none" strike="noStrike" baseline="0" dirty="0">
                <a:solidFill>
                  <a:srgbClr val="000000"/>
                </a:solidFill>
                <a:latin typeface="NimbusRomNo9L-Regu"/>
              </a:rPr>
              <a:t>-questions. In Masako </a:t>
            </a:r>
            <a:r>
              <a:rPr lang="en-GB" sz="1800" b="0" i="0" u="none" strike="noStrike" baseline="0" dirty="0" err="1">
                <a:solidFill>
                  <a:srgbClr val="000000"/>
                </a:solidFill>
                <a:latin typeface="NimbusRomNo9L-Regu"/>
              </a:rPr>
              <a:t>Hirotani</a:t>
            </a:r>
            <a:r>
              <a:rPr lang="en-GB" sz="1800" b="0" i="0" u="none" strike="noStrike" baseline="0" dirty="0">
                <a:solidFill>
                  <a:srgbClr val="000000"/>
                </a:solidFill>
                <a:latin typeface="NimbusRomNo9L-Regu"/>
              </a:rPr>
              <a:t>, Andries Coetzee, Nancy Hall &amp; Ji-</a:t>
            </a:r>
            <a:r>
              <a:rPr lang="en-GB" sz="1800" b="0" i="0" u="none" strike="noStrike" baseline="0" dirty="0" err="1">
                <a:solidFill>
                  <a:srgbClr val="000000"/>
                </a:solidFill>
                <a:latin typeface="NimbusRomNo9L-Regu"/>
              </a:rPr>
              <a:t>yung</a:t>
            </a:r>
            <a:r>
              <a:rPr lang="en-GB" sz="1800" b="0" i="0" u="none" strike="noStrike" baseline="0" dirty="0">
                <a:solidFill>
                  <a:srgbClr val="000000"/>
                </a:solidFill>
                <a:latin typeface="NimbusRomNo9L-Regu"/>
              </a:rPr>
              <a:t> Kim (eds.), </a:t>
            </a:r>
            <a:r>
              <a:rPr lang="en-GB" sz="1800" b="0" i="0" u="none" strike="noStrike" baseline="0" dirty="0">
                <a:solidFill>
                  <a:srgbClr val="000000"/>
                </a:solidFill>
                <a:latin typeface="NimbusRomNo9L-ReguItal"/>
              </a:rPr>
              <a:t>Proceedings of the 30th Meeting of the North East </a:t>
            </a:r>
            <a:r>
              <a:rPr lang="en-US" sz="1800" b="0" i="0" u="none" strike="noStrike" baseline="0" dirty="0">
                <a:solidFill>
                  <a:srgbClr val="000000"/>
                </a:solidFill>
                <a:latin typeface="NimbusRomNo9L-ReguItal"/>
              </a:rPr>
              <a:t>Linguistic Society (NELS)</a:t>
            </a:r>
            <a:r>
              <a:rPr lang="en-US" sz="1800" b="0" i="0" u="none" strike="noStrike" baseline="0" dirty="0">
                <a:solidFill>
                  <a:srgbClr val="000000"/>
                </a:solidFill>
                <a:latin typeface="NimbusRomNo9L-Regu"/>
              </a:rPr>
              <a:t>, 167–179. URL </a:t>
            </a:r>
            <a:r>
              <a:rPr lang="en-US" sz="1800" b="0" i="0" u="none" strike="noStrike" baseline="0" dirty="0">
                <a:solidFill>
                  <a:srgbClr val="0000FF"/>
                </a:solidFill>
                <a:latin typeface="NimbusRomNo9L-Regu"/>
              </a:rPr>
              <a:t>https://hdl.handle.net/20.500.14394/36979</a:t>
            </a:r>
            <a:r>
              <a:rPr lang="en-US" sz="1800" b="0" i="0" u="none" strike="noStrike" baseline="0" dirty="0">
                <a:solidFill>
                  <a:srgbClr val="000000"/>
                </a:solidFill>
                <a:latin typeface="NimbusRomNo9L-Regu"/>
              </a:rPr>
              <a:t>.</a:t>
            </a:r>
          </a:p>
          <a:p>
            <a:pPr marL="0" indent="0" algn="l">
              <a:buNone/>
            </a:pPr>
            <a:r>
              <a:rPr lang="en-GB" sz="1800" b="0" i="0" u="none" strike="noStrike" baseline="0" dirty="0">
                <a:solidFill>
                  <a:srgbClr val="000000"/>
                </a:solidFill>
                <a:latin typeface="NimbusRomNo9L-Regu"/>
              </a:rPr>
              <a:t>Farkas, Donka F &amp; Kim B Bruce. 2010. On reacting to assertions and polar questions. </a:t>
            </a:r>
            <a:r>
              <a:rPr lang="en-GB" sz="1800" b="0" i="0" u="none" strike="noStrike" baseline="0" dirty="0">
                <a:solidFill>
                  <a:srgbClr val="000000"/>
                </a:solidFill>
                <a:latin typeface="NimbusRomNo9L-ReguItal"/>
              </a:rPr>
              <a:t>Journal of Semantics </a:t>
            </a:r>
            <a:r>
              <a:rPr lang="fi-FI" sz="1800" b="0" i="0" u="none" strike="noStrike" baseline="0" dirty="0">
                <a:solidFill>
                  <a:srgbClr val="000000"/>
                </a:solidFill>
                <a:latin typeface="NimbusRomNo9L-Regu"/>
              </a:rPr>
              <a:t>27(1). 81–118. </a:t>
            </a:r>
            <a:r>
              <a:rPr lang="fi-FI" sz="1800" b="0" i="0" u="none" strike="noStrike" baseline="0" dirty="0" err="1">
                <a:solidFill>
                  <a:srgbClr val="000000"/>
                </a:solidFill>
                <a:latin typeface="NimbusRomNo9L-Regu"/>
              </a:rPr>
              <a:t>doi</a:t>
            </a:r>
            <a:r>
              <a:rPr lang="fi-FI" sz="1800" b="0" i="0" u="none" strike="noStrike" baseline="0" dirty="0">
                <a:solidFill>
                  <a:srgbClr val="000000"/>
                </a:solidFill>
                <a:latin typeface="NimbusRomNo9L-Regu"/>
              </a:rPr>
              <a:t>: 10.1093/jos/ffp010.</a:t>
            </a:r>
          </a:p>
          <a:p>
            <a:pPr marL="0" indent="0" algn="l">
              <a:buNone/>
            </a:pPr>
            <a:r>
              <a:rPr lang="en-GB" sz="1800" b="0" i="0" u="none" strike="noStrike" baseline="0" dirty="0">
                <a:solidFill>
                  <a:srgbClr val="000000"/>
                </a:solidFill>
                <a:latin typeface="NimbusRomNo9L-Regu"/>
              </a:rPr>
              <a:t>Farkas, Donka F &amp; Floris Roelofsen. 2017. Division of </a:t>
            </a:r>
            <a:r>
              <a:rPr lang="en-GB" sz="1800" b="0" i="0" u="none" strike="noStrike" baseline="0" dirty="0" err="1">
                <a:solidFill>
                  <a:srgbClr val="000000"/>
                </a:solidFill>
                <a:latin typeface="NimbusRomNo9L-Regu"/>
              </a:rPr>
              <a:t>labor</a:t>
            </a:r>
            <a:r>
              <a:rPr lang="en-GB" sz="1800" b="0" i="0" u="none" strike="noStrike" baseline="0" dirty="0">
                <a:solidFill>
                  <a:srgbClr val="000000"/>
                </a:solidFill>
                <a:latin typeface="NimbusRomNo9L-Regu"/>
              </a:rPr>
              <a:t> in the interpretation of declaratives and </a:t>
            </a:r>
            <a:r>
              <a:rPr lang="en-US" sz="1800" b="0" i="0" u="none" strike="noStrike" baseline="0" dirty="0">
                <a:solidFill>
                  <a:srgbClr val="000000"/>
                </a:solidFill>
                <a:latin typeface="NimbusRomNo9L-Regu"/>
              </a:rPr>
              <a:t>interrogatives. </a:t>
            </a:r>
            <a:r>
              <a:rPr lang="en-US" sz="1800" b="0" i="0" u="none" strike="noStrike" baseline="0" dirty="0">
                <a:solidFill>
                  <a:srgbClr val="000000"/>
                </a:solidFill>
                <a:latin typeface="NimbusRomNo9L-ReguItal"/>
              </a:rPr>
              <a:t>Journal of Semantics </a:t>
            </a:r>
            <a:r>
              <a:rPr lang="en-US" sz="1800" b="0" i="0" u="none" strike="noStrike" baseline="0" dirty="0">
                <a:solidFill>
                  <a:srgbClr val="000000"/>
                </a:solidFill>
                <a:latin typeface="NimbusRomNo9L-Regu"/>
              </a:rPr>
              <a:t>34(2). 237–289. </a:t>
            </a:r>
            <a:r>
              <a:rPr lang="en-US" sz="1800" b="0" i="0" u="none" strike="noStrike" baseline="0" dirty="0" err="1">
                <a:solidFill>
                  <a:srgbClr val="000000"/>
                </a:solidFill>
                <a:latin typeface="NimbusRomNo9L-Regu"/>
              </a:rPr>
              <a:t>doi</a:t>
            </a:r>
            <a:r>
              <a:rPr lang="en-US" sz="1800" b="0" i="0" u="none" strike="noStrike" baseline="0" dirty="0">
                <a:solidFill>
                  <a:srgbClr val="000000"/>
                </a:solidFill>
                <a:latin typeface="NimbusRomNo9L-Regu"/>
              </a:rPr>
              <a:t>: 10.1093/</a:t>
            </a:r>
            <a:r>
              <a:rPr lang="en-US" sz="1800" b="0" i="0" u="none" strike="noStrike" baseline="0" dirty="0" err="1">
                <a:solidFill>
                  <a:srgbClr val="000000"/>
                </a:solidFill>
                <a:latin typeface="NimbusRomNo9L-Regu"/>
              </a:rPr>
              <a:t>jos</a:t>
            </a:r>
            <a:r>
              <a:rPr lang="en-US" sz="1800" b="0" i="0" u="none" strike="noStrike" baseline="0" dirty="0">
                <a:solidFill>
                  <a:srgbClr val="000000"/>
                </a:solidFill>
                <a:latin typeface="NimbusRomNo9L-Regu"/>
              </a:rPr>
              <a:t>/ffw012.</a:t>
            </a:r>
          </a:p>
          <a:p>
            <a:pPr marL="0" indent="0" algn="l">
              <a:buNone/>
            </a:pPr>
            <a:r>
              <a:rPr lang="en-US" sz="1800" b="0" i="0" u="none" strike="noStrike" baseline="0" dirty="0">
                <a:solidFill>
                  <a:srgbClr val="000000"/>
                </a:solidFill>
                <a:latin typeface="NimbusRomNo9L-Regu"/>
              </a:rPr>
              <a:t>Goodhue, Daniel. 2022. All focus is contrastive: On polarity (verum) focus, answer focus, contrastive focus </a:t>
            </a:r>
            <a:r>
              <a:rPr lang="en-GB" sz="1800" b="0" i="0" u="none" strike="noStrike" baseline="0" dirty="0">
                <a:solidFill>
                  <a:srgbClr val="000000"/>
                </a:solidFill>
                <a:latin typeface="NimbusRomNo9L-Regu"/>
              </a:rPr>
              <a:t>and givenness. </a:t>
            </a:r>
            <a:r>
              <a:rPr lang="en-GB" sz="1800" b="0" i="0" u="none" strike="noStrike" baseline="0" dirty="0">
                <a:solidFill>
                  <a:srgbClr val="000000"/>
                </a:solidFill>
                <a:latin typeface="NimbusRomNo9L-ReguItal"/>
              </a:rPr>
              <a:t>Journal of Semantics </a:t>
            </a:r>
            <a:r>
              <a:rPr lang="en-GB" sz="1800" b="0" i="0" u="none" strike="noStrike" baseline="0" dirty="0">
                <a:solidFill>
                  <a:srgbClr val="000000"/>
                </a:solidFill>
                <a:latin typeface="NimbusRomNo9L-Regu"/>
              </a:rPr>
              <a:t>39(1). 117–158. </a:t>
            </a:r>
            <a:r>
              <a:rPr lang="en-GB" sz="1800" b="0" i="0" u="none" strike="noStrike" baseline="0" dirty="0" err="1">
                <a:solidFill>
                  <a:srgbClr val="000000"/>
                </a:solidFill>
                <a:latin typeface="NimbusRomNo9L-Regu"/>
              </a:rPr>
              <a:t>doi</a:t>
            </a:r>
            <a:r>
              <a:rPr lang="en-GB" sz="1800" b="0" i="0" u="none" strike="noStrike" baseline="0" dirty="0">
                <a:solidFill>
                  <a:srgbClr val="000000"/>
                </a:solidFill>
                <a:latin typeface="NimbusRomNo9L-Regu"/>
              </a:rPr>
              <a:t>: 10.1093/</a:t>
            </a:r>
            <a:r>
              <a:rPr lang="en-GB" sz="1800" b="0" i="0" u="none" strike="noStrike" baseline="0" dirty="0" err="1">
                <a:solidFill>
                  <a:srgbClr val="000000"/>
                </a:solidFill>
                <a:latin typeface="NimbusRomNo9L-Regu"/>
              </a:rPr>
              <a:t>jos</a:t>
            </a:r>
            <a:r>
              <a:rPr lang="en-GB" sz="1800" b="0" i="0" u="none" strike="noStrike" baseline="0" dirty="0">
                <a:solidFill>
                  <a:srgbClr val="000000"/>
                </a:solidFill>
                <a:latin typeface="NimbusRomNo9L-Regu"/>
              </a:rPr>
              <a:t>/ffab018.</a:t>
            </a:r>
          </a:p>
          <a:p>
            <a:pPr marL="0" indent="0" algn="l">
              <a:buNone/>
            </a:pPr>
            <a:r>
              <a:rPr lang="en-GB" sz="1800" b="0" i="0" u="none" strike="noStrike" baseline="0" dirty="0">
                <a:solidFill>
                  <a:srgbClr val="000000"/>
                </a:solidFill>
                <a:latin typeface="NimbusRomNo9L-Regu"/>
              </a:rPr>
              <a:t>Kripke, Saul A. 2009. Presupposition and anaphora: Remarks on the formulation of the projection problem. </a:t>
            </a:r>
            <a:r>
              <a:rPr lang="en-US" sz="1800" b="0" i="0" u="none" strike="noStrike" baseline="0" dirty="0">
                <a:solidFill>
                  <a:srgbClr val="000000"/>
                </a:solidFill>
                <a:latin typeface="NimbusRomNo9L-ReguItal"/>
              </a:rPr>
              <a:t>Linguistic Inquiry </a:t>
            </a:r>
            <a:r>
              <a:rPr lang="en-US" sz="1800" b="0" i="0" u="none" strike="noStrike" baseline="0" dirty="0">
                <a:solidFill>
                  <a:srgbClr val="000000"/>
                </a:solidFill>
                <a:latin typeface="NimbusRomNo9L-Regu"/>
              </a:rPr>
              <a:t>40(3). 367–386. </a:t>
            </a:r>
            <a:r>
              <a:rPr lang="en-US" sz="1800" b="0" i="0" u="none" strike="noStrike" baseline="0" dirty="0" err="1">
                <a:solidFill>
                  <a:srgbClr val="000000"/>
                </a:solidFill>
                <a:latin typeface="NimbusRomNo9L-Regu"/>
              </a:rPr>
              <a:t>doi</a:t>
            </a:r>
            <a:r>
              <a:rPr lang="en-US" sz="1800" b="0" i="0" u="none" strike="noStrike" baseline="0" dirty="0">
                <a:solidFill>
                  <a:srgbClr val="000000"/>
                </a:solidFill>
                <a:latin typeface="NimbusRomNo9L-Regu"/>
              </a:rPr>
              <a:t>: 10.1162/ling.2009.40.3.367.</a:t>
            </a:r>
          </a:p>
          <a:p>
            <a:pPr marL="0" indent="0" algn="l">
              <a:buNone/>
            </a:pPr>
            <a:r>
              <a:rPr lang="en-GB" sz="1800" b="0" i="0" u="none" strike="noStrike" baseline="0" dirty="0">
                <a:solidFill>
                  <a:srgbClr val="000000"/>
                </a:solidFill>
                <a:latin typeface="NimbusRomNo9L-Regu"/>
              </a:rPr>
              <a:t>Malamud, Sophia A &amp; Tamina Stephenson. 2015. Three ways to avoid commitments: Declarative force modifiers in the conversational scoreboard. </a:t>
            </a:r>
            <a:r>
              <a:rPr lang="en-GB" sz="1800" b="0" i="0" u="none" strike="noStrike" baseline="0" dirty="0">
                <a:solidFill>
                  <a:srgbClr val="000000"/>
                </a:solidFill>
                <a:latin typeface="NimbusRomNo9L-ReguItal"/>
              </a:rPr>
              <a:t>Journal of Semantics </a:t>
            </a:r>
            <a:r>
              <a:rPr lang="en-GB" sz="1800" b="0" i="0" u="none" strike="noStrike" baseline="0" dirty="0">
                <a:solidFill>
                  <a:srgbClr val="000000"/>
                </a:solidFill>
                <a:latin typeface="NimbusRomNo9L-Regu"/>
              </a:rPr>
              <a:t>32(2). 275–311. </a:t>
            </a:r>
            <a:r>
              <a:rPr lang="en-GB" sz="1800" b="0" i="0" u="none" strike="noStrike" baseline="0" dirty="0" err="1">
                <a:solidFill>
                  <a:srgbClr val="000000"/>
                </a:solidFill>
                <a:latin typeface="NimbusRomNo9L-Regu"/>
              </a:rPr>
              <a:t>doi</a:t>
            </a:r>
            <a:r>
              <a:rPr lang="en-GB" sz="1800" b="0" i="0" u="none" strike="noStrike" baseline="0" dirty="0">
                <a:solidFill>
                  <a:srgbClr val="000000"/>
                </a:solidFill>
                <a:latin typeface="NimbusRomNo9L-Regu"/>
              </a:rPr>
              <a:t>: 10.1093/</a:t>
            </a:r>
            <a:r>
              <a:rPr lang="en-GB" sz="1800" b="0" i="0" u="none" strike="noStrike" baseline="0" dirty="0" err="1">
                <a:solidFill>
                  <a:srgbClr val="000000"/>
                </a:solidFill>
                <a:latin typeface="NimbusRomNo9L-Regu"/>
              </a:rPr>
              <a:t>jos</a:t>
            </a:r>
            <a:r>
              <a:rPr lang="en-GB" sz="1800" b="0" i="0" u="none" strike="noStrike" baseline="0" dirty="0">
                <a:solidFill>
                  <a:srgbClr val="000000"/>
                </a:solidFill>
                <a:latin typeface="NimbusRomNo9L-Regu"/>
              </a:rPr>
              <a:t>/ffu002.</a:t>
            </a:r>
          </a:p>
          <a:p>
            <a:pPr marL="0" indent="0" algn="l">
              <a:buNone/>
            </a:pPr>
            <a:r>
              <a:rPr lang="en-GB" sz="1800" b="0" i="0" u="none" strike="noStrike" baseline="0" dirty="0">
                <a:solidFill>
                  <a:srgbClr val="000000"/>
                </a:solidFill>
                <a:latin typeface="NimbusRomNo9L-Regu"/>
              </a:rPr>
              <a:t>Roelofsen, Floris &amp; Donka F Farkas. 2015. Polarity particle responses as a window onto the interpretation of </a:t>
            </a:r>
            <a:r>
              <a:rPr lang="en-US" sz="1800" b="0" i="0" u="none" strike="noStrike" baseline="0" dirty="0">
                <a:solidFill>
                  <a:srgbClr val="000000"/>
                </a:solidFill>
                <a:latin typeface="NimbusRomNo9L-Regu"/>
              </a:rPr>
              <a:t>questions and assertions. </a:t>
            </a:r>
            <a:r>
              <a:rPr lang="en-US" sz="1800" b="0" i="0" u="none" strike="noStrike" baseline="0" dirty="0">
                <a:solidFill>
                  <a:srgbClr val="000000"/>
                </a:solidFill>
                <a:latin typeface="NimbusRomNo9L-ReguItal"/>
              </a:rPr>
              <a:t>Language </a:t>
            </a:r>
            <a:r>
              <a:rPr lang="en-US" sz="1800" b="0" i="0" u="none" strike="noStrike" baseline="0" dirty="0">
                <a:solidFill>
                  <a:srgbClr val="000000"/>
                </a:solidFill>
                <a:latin typeface="NimbusRomNo9L-Regu"/>
              </a:rPr>
              <a:t>91(2). 359–414. </a:t>
            </a:r>
            <a:r>
              <a:rPr lang="en-US" sz="1800" b="0" i="0" u="none" strike="noStrike" baseline="0" dirty="0" err="1">
                <a:solidFill>
                  <a:srgbClr val="000000"/>
                </a:solidFill>
                <a:latin typeface="NimbusRomNo9L-Regu"/>
              </a:rPr>
              <a:t>doi</a:t>
            </a:r>
            <a:r>
              <a:rPr lang="en-US" sz="1800" b="0" i="0" u="none" strike="noStrike" baseline="0" dirty="0">
                <a:solidFill>
                  <a:srgbClr val="000000"/>
                </a:solidFill>
                <a:latin typeface="NimbusRomNo9L-Regu"/>
              </a:rPr>
              <a:t>: 10.1353/lan.2015.0017.</a:t>
            </a:r>
          </a:p>
          <a:p>
            <a:pPr marL="0" indent="0" algn="l">
              <a:buNone/>
            </a:pPr>
            <a:r>
              <a:rPr lang="en-GB" sz="1800" b="0" i="0" u="none" strike="noStrike" baseline="0" dirty="0">
                <a:solidFill>
                  <a:srgbClr val="000000"/>
                </a:solidFill>
                <a:latin typeface="NimbusRomNo9L-Regu"/>
              </a:rPr>
              <a:t>Romero, Maribel &amp; Chung-Hye Han. 2004. On negative </a:t>
            </a:r>
            <a:r>
              <a:rPr lang="en-GB" sz="1800" b="0" i="1" u="none" strike="noStrike" baseline="0" dirty="0">
                <a:solidFill>
                  <a:srgbClr val="000000"/>
                </a:solidFill>
                <a:latin typeface="NimbusRomNo9L-Regu"/>
              </a:rPr>
              <a:t>yes/no</a:t>
            </a:r>
            <a:r>
              <a:rPr lang="en-GB" sz="1800" b="0" u="none" strike="noStrike" baseline="0" dirty="0">
                <a:solidFill>
                  <a:srgbClr val="000000"/>
                </a:solidFill>
                <a:latin typeface="NimbusRomNo9L-Regu"/>
              </a:rPr>
              <a:t> </a:t>
            </a:r>
            <a:r>
              <a:rPr lang="en-GB" sz="1800" b="0" i="0" u="none" strike="noStrike" baseline="0" dirty="0">
                <a:solidFill>
                  <a:srgbClr val="000000"/>
                </a:solidFill>
                <a:latin typeface="NimbusRomNo9L-Regu"/>
              </a:rPr>
              <a:t>questions. </a:t>
            </a:r>
            <a:r>
              <a:rPr lang="en-GB" sz="1800" b="0" i="1" u="none" strike="noStrike" baseline="0" dirty="0">
                <a:solidFill>
                  <a:srgbClr val="000000"/>
                </a:solidFill>
                <a:latin typeface="NimbusRomNo9L-Regu"/>
              </a:rPr>
              <a:t>Linguistics and Philosophy</a:t>
            </a:r>
            <a:r>
              <a:rPr lang="en-GB" sz="1800" b="0" i="0" u="none" strike="noStrike" baseline="0" dirty="0">
                <a:solidFill>
                  <a:srgbClr val="000000"/>
                </a:solidFill>
                <a:latin typeface="NimbusRomNo9L-Regu"/>
              </a:rPr>
              <a:t> 27(5). 609–658. doi:10.1023/B:LING.0000033850.15705.94.</a:t>
            </a:r>
            <a:endParaRPr lang="en-US" sz="1800" b="0" i="0" u="none" strike="noStrike" baseline="0" dirty="0">
              <a:solidFill>
                <a:srgbClr val="000000"/>
              </a:solidFill>
              <a:latin typeface="NimbusRomNo9L-Regu"/>
            </a:endParaRPr>
          </a:p>
          <a:p>
            <a:pPr marL="0" indent="0" algn="l">
              <a:buNone/>
            </a:pPr>
            <a:r>
              <a:rPr lang="en-GB" sz="1800" b="0" i="0" u="none" strike="noStrike" baseline="0" dirty="0" err="1">
                <a:solidFill>
                  <a:srgbClr val="000000"/>
                </a:solidFill>
                <a:latin typeface="NimbusRomNo9L-Regu"/>
              </a:rPr>
              <a:t>Rullmann</a:t>
            </a:r>
            <a:r>
              <a:rPr lang="en-GB" sz="1800" b="0" i="0" u="none" strike="noStrike" baseline="0" dirty="0">
                <a:solidFill>
                  <a:srgbClr val="000000"/>
                </a:solidFill>
                <a:latin typeface="NimbusRomNo9L-Regu"/>
              </a:rPr>
              <a:t>, Hotze. 2003. Additive particles and polarity. </a:t>
            </a:r>
            <a:r>
              <a:rPr lang="en-GB" sz="1800" b="0" i="0" u="none" strike="noStrike" baseline="0" dirty="0">
                <a:solidFill>
                  <a:srgbClr val="000000"/>
                </a:solidFill>
                <a:latin typeface="NimbusRomNo9L-ReguItal"/>
              </a:rPr>
              <a:t>Journal of Semantics </a:t>
            </a:r>
            <a:r>
              <a:rPr lang="en-GB" sz="1800" b="0" i="0" u="none" strike="noStrike" baseline="0" dirty="0">
                <a:solidFill>
                  <a:srgbClr val="000000"/>
                </a:solidFill>
                <a:latin typeface="NimbusRomNo9L-Regu"/>
              </a:rPr>
              <a:t>20(4). 329–401. </a:t>
            </a:r>
            <a:r>
              <a:rPr lang="en-GB" sz="1800" b="0" i="0" u="none" strike="noStrike" baseline="0" dirty="0" err="1">
                <a:solidFill>
                  <a:srgbClr val="000000"/>
                </a:solidFill>
                <a:latin typeface="NimbusRomNo9L-Regu"/>
              </a:rPr>
              <a:t>doi</a:t>
            </a:r>
            <a:r>
              <a:rPr lang="en-GB" sz="1800" b="0" i="0" u="none" strike="noStrike" baseline="0" dirty="0">
                <a:solidFill>
                  <a:srgbClr val="000000"/>
                </a:solidFill>
                <a:latin typeface="NimbusRomNo9L-Regu"/>
              </a:rPr>
              <a:t>: </a:t>
            </a:r>
            <a:r>
              <a:rPr lang="en-US" sz="1800" b="0" i="0" u="none" strike="noStrike" baseline="0" dirty="0">
                <a:solidFill>
                  <a:srgbClr val="000000"/>
                </a:solidFill>
                <a:latin typeface="NimbusRomNo9L-Regu"/>
              </a:rPr>
              <a:t>10.1093/</a:t>
            </a:r>
            <a:r>
              <a:rPr lang="en-US" sz="1800" b="0" i="0" u="none" strike="noStrike" baseline="0" dirty="0" err="1">
                <a:solidFill>
                  <a:srgbClr val="000000"/>
                </a:solidFill>
                <a:latin typeface="NimbusRomNo9L-Regu"/>
              </a:rPr>
              <a:t>jos</a:t>
            </a:r>
            <a:r>
              <a:rPr lang="en-US" sz="1800" b="0" i="0" u="none" strike="noStrike" baseline="0" dirty="0">
                <a:solidFill>
                  <a:srgbClr val="000000"/>
                </a:solidFill>
                <a:latin typeface="NimbusRomNo9L-Regu"/>
              </a:rPr>
              <a:t>/20.4.329.</a:t>
            </a:r>
          </a:p>
          <a:p>
            <a:pPr marL="0" indent="0" algn="l">
              <a:buNone/>
            </a:pPr>
            <a:r>
              <a:rPr lang="en-GB" sz="1800" b="0" i="0" u="none" strike="noStrike" baseline="0" dirty="0">
                <a:solidFill>
                  <a:srgbClr val="000000"/>
                </a:solidFill>
                <a:latin typeface="NimbusRomNo9L-Regu"/>
              </a:rPr>
              <a:t>Sailor, Craig. 2014. </a:t>
            </a:r>
            <a:r>
              <a:rPr lang="en-GB" sz="1800" b="0" i="0" u="none" strike="noStrike" baseline="0" dirty="0">
                <a:solidFill>
                  <a:srgbClr val="000000"/>
                </a:solidFill>
                <a:latin typeface="NimbusRomNo9L-ReguItal"/>
              </a:rPr>
              <a:t>The variables of VP ellipsis</a:t>
            </a:r>
            <a:r>
              <a:rPr lang="en-GB" sz="1800" b="0" i="0" u="none" strike="noStrike" baseline="0" dirty="0">
                <a:solidFill>
                  <a:srgbClr val="000000"/>
                </a:solidFill>
                <a:latin typeface="NimbusRomNo9L-Regu"/>
              </a:rPr>
              <a:t>: University of California, Los Angeles dissertation.</a:t>
            </a:r>
          </a:p>
          <a:p>
            <a:pPr marL="0" indent="0" algn="l">
              <a:buNone/>
            </a:pPr>
            <a:r>
              <a:rPr lang="en-GB" sz="1800" b="0" i="0" u="none" strike="noStrike" baseline="0" dirty="0" err="1">
                <a:solidFill>
                  <a:srgbClr val="000000"/>
                </a:solidFill>
                <a:latin typeface="NimbusRomNo9L-Regu"/>
              </a:rPr>
              <a:t>Schwenter</a:t>
            </a:r>
            <a:r>
              <a:rPr lang="en-GB" sz="1800" b="0" i="0" u="none" strike="noStrike" baseline="0" dirty="0">
                <a:solidFill>
                  <a:srgbClr val="000000"/>
                </a:solidFill>
                <a:latin typeface="NimbusRomNo9L-Regu"/>
              </a:rPr>
              <a:t>, Scott A &amp; Richard </a:t>
            </a:r>
            <a:r>
              <a:rPr lang="en-GB" sz="1800" b="0" i="0" u="none" strike="noStrike" baseline="0" dirty="0" err="1">
                <a:solidFill>
                  <a:srgbClr val="000000"/>
                </a:solidFill>
                <a:latin typeface="NimbusRomNo9L-Regu"/>
              </a:rPr>
              <a:t>Waltereit</a:t>
            </a:r>
            <a:r>
              <a:rPr lang="en-GB" sz="1800" b="0" i="0" u="none" strike="noStrike" baseline="0" dirty="0">
                <a:solidFill>
                  <a:srgbClr val="000000"/>
                </a:solidFill>
                <a:latin typeface="NimbusRomNo9L-Regu"/>
              </a:rPr>
              <a:t>. 2010. Presupposition accommodation and language change. In </a:t>
            </a:r>
            <a:r>
              <a:rPr lang="en-US" sz="1800" b="0" i="0" u="none" strike="noStrike" baseline="0" dirty="0">
                <a:solidFill>
                  <a:srgbClr val="000000"/>
                </a:solidFill>
                <a:latin typeface="NimbusRomNo9L-Regu"/>
              </a:rPr>
              <a:t>Kristin </a:t>
            </a:r>
            <a:r>
              <a:rPr lang="en-US" sz="1800" b="0" i="0" u="none" strike="noStrike" baseline="0" dirty="0" err="1">
                <a:solidFill>
                  <a:srgbClr val="000000"/>
                </a:solidFill>
                <a:latin typeface="NimbusRomNo9L-Regu"/>
              </a:rPr>
              <a:t>Davidse</a:t>
            </a:r>
            <a:r>
              <a:rPr lang="en-US" sz="1800" b="0" i="0" u="none" strike="noStrike" baseline="0" dirty="0">
                <a:solidFill>
                  <a:srgbClr val="000000"/>
                </a:solidFill>
                <a:latin typeface="NimbusRomNo9L-Regu"/>
              </a:rPr>
              <a:t>, Lieven </a:t>
            </a:r>
            <a:r>
              <a:rPr lang="en-US" sz="1800" b="0" i="0" u="none" strike="noStrike" baseline="0" dirty="0" err="1">
                <a:solidFill>
                  <a:srgbClr val="000000"/>
                </a:solidFill>
                <a:latin typeface="NimbusRomNo9L-Regu"/>
              </a:rPr>
              <a:t>Vandelanotte</a:t>
            </a:r>
            <a:r>
              <a:rPr lang="en-US" sz="1800" b="0" i="0" u="none" strike="noStrike" baseline="0" dirty="0">
                <a:solidFill>
                  <a:srgbClr val="000000"/>
                </a:solidFill>
                <a:latin typeface="NimbusRomNo9L-Regu"/>
              </a:rPr>
              <a:t> &amp; Hubert </a:t>
            </a:r>
            <a:r>
              <a:rPr lang="en-US" sz="1800" b="0" i="0" u="none" strike="noStrike" baseline="0" dirty="0" err="1">
                <a:solidFill>
                  <a:srgbClr val="000000"/>
                </a:solidFill>
                <a:latin typeface="NimbusRomNo9L-Regu"/>
              </a:rPr>
              <a:t>Cuyckens</a:t>
            </a:r>
            <a:r>
              <a:rPr lang="en-US" sz="1800" b="0" i="0" u="none" strike="noStrike" baseline="0" dirty="0">
                <a:solidFill>
                  <a:srgbClr val="000000"/>
                </a:solidFill>
                <a:latin typeface="NimbusRomNo9L-Regu"/>
              </a:rPr>
              <a:t> (eds.), </a:t>
            </a:r>
            <a:r>
              <a:rPr lang="en-US" sz="1800" b="0" i="0" u="none" strike="noStrike" baseline="0" dirty="0">
                <a:solidFill>
                  <a:srgbClr val="000000"/>
                </a:solidFill>
                <a:latin typeface="NimbusRomNo9L-ReguItal"/>
              </a:rPr>
              <a:t>Subjectification, </a:t>
            </a:r>
            <a:r>
              <a:rPr lang="en-US" sz="1800" b="0" i="0" u="none" strike="noStrike" baseline="0" dirty="0" err="1">
                <a:solidFill>
                  <a:srgbClr val="000000"/>
                </a:solidFill>
                <a:latin typeface="NimbusRomNo9L-ReguItal"/>
              </a:rPr>
              <a:t>intersubjectification</a:t>
            </a:r>
            <a:r>
              <a:rPr lang="en-US" sz="1800" b="0" i="0" u="none" strike="noStrike" baseline="0" dirty="0">
                <a:solidFill>
                  <a:srgbClr val="000000"/>
                </a:solidFill>
                <a:latin typeface="NimbusRomNo9L-ReguItal"/>
              </a:rPr>
              <a:t> and </a:t>
            </a:r>
            <a:r>
              <a:rPr lang="en-GB" sz="1800" b="0" i="0" u="none" strike="noStrike" baseline="0" dirty="0">
                <a:solidFill>
                  <a:srgbClr val="000000"/>
                </a:solidFill>
                <a:latin typeface="NimbusRomNo9L-ReguItal"/>
              </a:rPr>
              <a:t>grammaticalization</a:t>
            </a:r>
            <a:r>
              <a:rPr lang="en-GB" sz="1800" b="0" i="0" u="none" strike="noStrike" baseline="0" dirty="0">
                <a:solidFill>
                  <a:srgbClr val="000000"/>
                </a:solidFill>
                <a:latin typeface="NimbusRomNo9L-Regu"/>
              </a:rPr>
              <a:t>, 75–102. Berlin, New York: De Gruyter Mouton. </a:t>
            </a:r>
            <a:r>
              <a:rPr lang="en-GB" sz="1800" b="0" i="0" u="none" strike="noStrike" baseline="0" dirty="0" err="1">
                <a:solidFill>
                  <a:srgbClr val="000000"/>
                </a:solidFill>
                <a:latin typeface="NimbusRomNo9L-Regu"/>
              </a:rPr>
              <a:t>doi</a:t>
            </a:r>
            <a:r>
              <a:rPr lang="en-GB" sz="1800" b="0" i="0" u="none" strike="noStrike" baseline="0" dirty="0">
                <a:solidFill>
                  <a:srgbClr val="000000"/>
                </a:solidFill>
                <a:latin typeface="NimbusRomNo9L-Regu"/>
              </a:rPr>
              <a:t>: 10.1515/9783110226102.2.75.</a:t>
            </a:r>
          </a:p>
          <a:p>
            <a:pPr marL="0" indent="0" algn="l">
              <a:buNone/>
            </a:pPr>
            <a:r>
              <a:rPr lang="en-GB" sz="1800" b="0" i="0" u="none" strike="noStrike" baseline="0" dirty="0">
                <a:solidFill>
                  <a:srgbClr val="000000"/>
                </a:solidFill>
                <a:latin typeface="NimbusRomNo9L-Regu"/>
              </a:rPr>
              <a:t>Thomas, William C. 2023. English does too have a [REVERSE,+] polarity particle! In Maria </a:t>
            </a:r>
            <a:r>
              <a:rPr lang="en-GB" sz="1800" b="0" i="0" u="none" strike="noStrike" baseline="0" dirty="0" err="1">
                <a:solidFill>
                  <a:srgbClr val="000000"/>
                </a:solidFill>
                <a:latin typeface="NimbusRomNo9L-Regu"/>
              </a:rPr>
              <a:t>Onoeva</a:t>
            </a:r>
            <a:r>
              <a:rPr lang="en-GB" sz="1800" b="0" i="0" u="none" strike="noStrike" baseline="0" dirty="0">
                <a:solidFill>
                  <a:srgbClr val="000000"/>
                </a:solidFill>
                <a:latin typeface="NimbusRomNo9L-Regu"/>
              </a:rPr>
              <a:t>, </a:t>
            </a:r>
            <a:r>
              <a:rPr lang="en-US" sz="1800" b="0" i="0" u="none" strike="noStrike" baseline="0" dirty="0">
                <a:solidFill>
                  <a:srgbClr val="000000"/>
                </a:solidFill>
                <a:latin typeface="NimbusRomNo9L-Regu"/>
              </a:rPr>
              <a:t>Anna Sta</a:t>
            </a:r>
            <a:r>
              <a:rPr lang="en-US" sz="1800" dirty="0">
                <a:solidFill>
                  <a:srgbClr val="000000"/>
                </a:solidFill>
                <a:latin typeface="NimbusRomNo9L-Regu"/>
                <a:cs typeface="Calibri" panose="020F0502020204030204" pitchFamily="34" charset="0"/>
              </a:rPr>
              <a:t>ň</a:t>
            </a:r>
            <a:r>
              <a:rPr lang="en-US" sz="1800" b="0" i="0" u="none" strike="noStrike" baseline="0" dirty="0">
                <a:solidFill>
                  <a:srgbClr val="000000"/>
                </a:solidFill>
                <a:latin typeface="NimbusRomNo9L-Regu"/>
              </a:rPr>
              <a:t>kov</a:t>
            </a:r>
            <a:r>
              <a:rPr lang="en-US" sz="1800" b="0" i="0" u="none" strike="noStrike" baseline="0" dirty="0">
                <a:solidFill>
                  <a:srgbClr val="000000"/>
                </a:solidFill>
                <a:latin typeface="Calibri" panose="020F0502020204030204" pitchFamily="34" charset="0"/>
                <a:cs typeface="Calibri" panose="020F0502020204030204" pitchFamily="34" charset="0"/>
              </a:rPr>
              <a:t>á</a:t>
            </a:r>
            <a:r>
              <a:rPr lang="en-US" sz="1800" b="0" i="0" u="none" strike="noStrike" baseline="0" dirty="0">
                <a:solidFill>
                  <a:srgbClr val="000000"/>
                </a:solidFill>
                <a:latin typeface="NimbusRomNo9L-Regu"/>
              </a:rPr>
              <a:t> &amp; Radek </a:t>
            </a:r>
            <a:r>
              <a:rPr lang="en-US" sz="1800" b="0" i="0" u="none" strike="noStrike" baseline="0" dirty="0" err="1">
                <a:solidFill>
                  <a:srgbClr val="000000"/>
                </a:solidFill>
                <a:latin typeface="Calibri" panose="020F0502020204030204" pitchFamily="34" charset="0"/>
                <a:cs typeface="Calibri" panose="020F0502020204030204" pitchFamily="34" charset="0"/>
              </a:rPr>
              <a:t>Š</a:t>
            </a:r>
            <a:r>
              <a:rPr lang="en-US" sz="1800" b="0" i="0" u="none" strike="noStrike" baseline="0" dirty="0" err="1">
                <a:solidFill>
                  <a:srgbClr val="000000"/>
                </a:solidFill>
                <a:latin typeface="NimbusRomNo9L-Regu"/>
              </a:rPr>
              <a:t>imík</a:t>
            </a:r>
            <a:r>
              <a:rPr lang="en-US" sz="1800" b="0" i="0" u="none" strike="noStrike" baseline="0" dirty="0">
                <a:solidFill>
                  <a:srgbClr val="000000"/>
                </a:solidFill>
                <a:latin typeface="NimbusRomNo9L-Regu"/>
              </a:rPr>
              <a:t> (eds.), </a:t>
            </a:r>
            <a:r>
              <a:rPr lang="en-US" sz="1800" b="0" i="0" u="none" strike="noStrike" baseline="0" dirty="0">
                <a:solidFill>
                  <a:srgbClr val="000000"/>
                </a:solidFill>
                <a:latin typeface="NimbusRomNo9L-ReguItal"/>
              </a:rPr>
              <a:t>Proceedings of Sinn und </a:t>
            </a:r>
            <a:r>
              <a:rPr lang="en-US" sz="1800" b="0" i="0" u="none" strike="noStrike" baseline="0" dirty="0" err="1">
                <a:solidFill>
                  <a:srgbClr val="000000"/>
                </a:solidFill>
                <a:latin typeface="NimbusRomNo9L-ReguItal"/>
              </a:rPr>
              <a:t>Bedeutung</a:t>
            </a:r>
            <a:r>
              <a:rPr lang="en-US" sz="1800" b="0" i="0" u="none" strike="noStrike" baseline="0" dirty="0">
                <a:solidFill>
                  <a:srgbClr val="000000"/>
                </a:solidFill>
                <a:latin typeface="NimbusRomNo9L-ReguItal"/>
              </a:rPr>
              <a:t> 27</a:t>
            </a:r>
            <a:r>
              <a:rPr lang="en-US" sz="1800" b="0" i="0" u="none" strike="noStrike" baseline="0" dirty="0">
                <a:solidFill>
                  <a:srgbClr val="000000"/>
                </a:solidFill>
                <a:latin typeface="NimbusRomNo9L-Regu"/>
              </a:rPr>
              <a:t>, vol. 27, 641–654. </a:t>
            </a:r>
            <a:r>
              <a:rPr lang="en-US" sz="1800" b="0" i="0" u="none" strike="noStrike" baseline="0" dirty="0" err="1">
                <a:solidFill>
                  <a:srgbClr val="000000"/>
                </a:solidFill>
                <a:latin typeface="NimbusRomNo9L-Regu"/>
              </a:rPr>
              <a:t>doi</a:t>
            </a:r>
            <a:r>
              <a:rPr lang="en-US" sz="1800" b="0" i="0" u="none" strike="noStrike" baseline="0" dirty="0">
                <a:solidFill>
                  <a:srgbClr val="000000"/>
                </a:solidFill>
                <a:latin typeface="NimbusRomNo9L-Regu"/>
              </a:rPr>
              <a:t>: 10.18148/sub/2023.v27.1091.</a:t>
            </a:r>
            <a:endParaRPr lang="en-US" sz="1800" dirty="0"/>
          </a:p>
        </p:txBody>
      </p:sp>
      <p:sp>
        <p:nvSpPr>
          <p:cNvPr id="4" name="Slide Number Placeholder 3">
            <a:extLst>
              <a:ext uri="{FF2B5EF4-FFF2-40B4-BE49-F238E27FC236}">
                <a16:creationId xmlns:a16="http://schemas.microsoft.com/office/drawing/2014/main" id="{295E03AA-4CEA-A876-CE85-619F72F723CB}"/>
              </a:ext>
            </a:extLst>
          </p:cNvPr>
          <p:cNvSpPr>
            <a:spLocks noGrp="1"/>
          </p:cNvSpPr>
          <p:nvPr>
            <p:ph type="sldNum" sz="quarter" idx="12"/>
          </p:nvPr>
        </p:nvSpPr>
        <p:spPr/>
        <p:txBody>
          <a:bodyPr/>
          <a:lstStyle/>
          <a:p>
            <a:fld id="{CFC2E1A8-F9E5-40EC-91A8-1269AD871732}" type="slidenum">
              <a:rPr lang="en-US" smtClean="0"/>
              <a:t>45</a:t>
            </a:fld>
            <a:endParaRPr lang="en-US"/>
          </a:p>
        </p:txBody>
      </p:sp>
      <p:sp>
        <p:nvSpPr>
          <p:cNvPr id="5" name="Title 1">
            <a:extLst>
              <a:ext uri="{FF2B5EF4-FFF2-40B4-BE49-F238E27FC236}">
                <a16:creationId xmlns:a16="http://schemas.microsoft.com/office/drawing/2014/main" id="{C771BABF-E5BD-898A-9DB0-DCE7DBC78FD7}"/>
              </a:ext>
            </a:extLst>
          </p:cNvPr>
          <p:cNvSpPr txBox="1">
            <a:spLocks/>
          </p:cNvSpPr>
          <p:nvPr/>
        </p:nvSpPr>
        <p:spPr>
          <a:xfrm>
            <a:off x="838200" y="134711"/>
            <a:ext cx="10515600" cy="1004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References</a:t>
            </a:r>
          </a:p>
        </p:txBody>
      </p:sp>
    </p:spTree>
    <p:extLst>
      <p:ext uri="{BB962C8B-B14F-4D97-AF65-F5344CB8AC3E}">
        <p14:creationId xmlns:p14="http://schemas.microsoft.com/office/powerpoint/2010/main" val="272523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8315A-9FA8-A059-EC81-B5462EFA8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8EA40-0F8B-DE7A-9D67-6D6BA54D325A}"/>
              </a:ext>
            </a:extLst>
          </p:cNvPr>
          <p:cNvSpPr>
            <a:spLocks noGrp="1"/>
          </p:cNvSpPr>
          <p:nvPr>
            <p:ph type="title"/>
          </p:nvPr>
        </p:nvSpPr>
        <p:spPr>
          <a:xfrm>
            <a:off x="838200" y="134711"/>
            <a:ext cx="10515600" cy="1004207"/>
          </a:xfrm>
        </p:spPr>
        <p:txBody>
          <a:bodyPr>
            <a:normAutofit/>
          </a:bodyPr>
          <a:lstStyle/>
          <a:p>
            <a:r>
              <a:rPr lang="en-US" sz="3600" dirty="0"/>
              <a:t>Thomas 2023 on refutational </a:t>
            </a:r>
            <a:r>
              <a:rPr lang="en-US" sz="3600" i="1" dirty="0"/>
              <a:t>too</a:t>
            </a:r>
            <a:endParaRPr lang="en-US" sz="3600" dirty="0"/>
          </a:p>
        </p:txBody>
      </p:sp>
      <p:sp>
        <p:nvSpPr>
          <p:cNvPr id="3" name="Content Placeholder 2">
            <a:extLst>
              <a:ext uri="{FF2B5EF4-FFF2-40B4-BE49-F238E27FC236}">
                <a16:creationId xmlns:a16="http://schemas.microsoft.com/office/drawing/2014/main" id="{99DE4446-705A-3D19-3CCA-6781C8B0CE89}"/>
              </a:ext>
            </a:extLst>
          </p:cNvPr>
          <p:cNvSpPr>
            <a:spLocks noGrp="1"/>
          </p:cNvSpPr>
          <p:nvPr>
            <p:ph idx="1"/>
          </p:nvPr>
        </p:nvSpPr>
        <p:spPr>
          <a:xfrm>
            <a:off x="838200" y="1138918"/>
            <a:ext cx="10515600" cy="5038045"/>
          </a:xfrm>
        </p:spPr>
        <p:txBody>
          <a:bodyPr>
            <a:normAutofit/>
          </a:bodyPr>
          <a:lstStyle/>
          <a:p>
            <a:pPr marL="0" indent="0">
              <a:buNone/>
            </a:pPr>
            <a:r>
              <a:rPr lang="en-GB" sz="2400" dirty="0"/>
              <a:t>Thomas (2023) also argues that </a:t>
            </a:r>
            <a:r>
              <a:rPr lang="en-GB" sz="2400" dirty="0">
                <a:highlight>
                  <a:srgbClr val="78CDE6"/>
                </a:highlight>
              </a:rPr>
              <a:t>refutational </a:t>
            </a:r>
            <a:r>
              <a:rPr lang="en-GB" sz="2400" i="1" dirty="0">
                <a:highlight>
                  <a:srgbClr val="78CDE6"/>
                </a:highlight>
              </a:rPr>
              <a:t>too</a:t>
            </a:r>
            <a:r>
              <a:rPr lang="en-GB" sz="2400" dirty="0">
                <a:highlight>
                  <a:srgbClr val="78CDE6"/>
                </a:highlight>
              </a:rPr>
              <a:t> requires a stronger bias for ¬</a:t>
            </a:r>
            <a:r>
              <a:rPr lang="en-GB" sz="2400" i="1" dirty="0">
                <a:highlight>
                  <a:srgbClr val="78CDE6"/>
                </a:highlight>
              </a:rPr>
              <a:t>p</a:t>
            </a:r>
            <a:r>
              <a:rPr lang="en-GB" sz="2400" dirty="0">
                <a:highlight>
                  <a:srgbClr val="78CDE6"/>
                </a:highlight>
              </a:rPr>
              <a:t> in the antecedent</a:t>
            </a:r>
            <a:r>
              <a:rPr lang="en-GB" sz="2400" dirty="0"/>
              <a:t> than particles like </a:t>
            </a:r>
            <a:r>
              <a:rPr lang="en-GB" sz="2400" i="1" dirty="0" err="1"/>
              <a:t>si</a:t>
            </a:r>
            <a:r>
              <a:rPr lang="en-GB" sz="2400" i="1" dirty="0"/>
              <a:t> </a:t>
            </a:r>
            <a:r>
              <a:rPr lang="en-GB" sz="2400" dirty="0"/>
              <a:t>or </a:t>
            </a:r>
            <a:r>
              <a:rPr lang="en-GB" sz="2400" i="1" dirty="0" err="1"/>
              <a:t>doch</a:t>
            </a:r>
            <a:r>
              <a:rPr lang="en-GB" sz="2400" i="1" dirty="0"/>
              <a:t>—</a:t>
            </a:r>
            <a:r>
              <a:rPr lang="en-GB" sz="2400" dirty="0"/>
              <a:t>in particular, stronger than what a simple negative polar question typically conveys:</a:t>
            </a:r>
          </a:p>
          <a:p>
            <a:pPr marL="0" indent="0" defTabSz="91440">
              <a:buNone/>
            </a:pPr>
            <a:r>
              <a:rPr lang="en-GB" sz="2400" dirty="0"/>
              <a:t>(4)		</a:t>
            </a:r>
            <a:r>
              <a:rPr lang="en-GB" sz="2400" i="1" dirty="0"/>
              <a:t>Context: B is organizing a party and is in charge of supplying all the non-															alcoholic beverages for </a:t>
            </a:r>
            <a:r>
              <a:rPr lang="en-GB" sz="2400" i="1" dirty="0" err="1"/>
              <a:t>teetotalers</a:t>
            </a:r>
            <a:r>
              <a:rPr lang="en-GB" sz="2400" i="1" dirty="0"/>
              <a:t>. A and B are going through a list of people 								that are invited. B has no previous belief or expectation about their drinking 										habits.</a:t>
            </a:r>
          </a:p>
          <a:p>
            <a:pPr marL="457200" lvl="1" indent="0" defTabSz="91440">
              <a:buNone/>
            </a:pPr>
            <a:r>
              <a:rPr lang="en-GB" dirty="0"/>
              <a:t>A:		Jane and Mary do not drink.</a:t>
            </a:r>
          </a:p>
          <a:p>
            <a:pPr marL="457200" lvl="1" indent="0" defTabSz="91440">
              <a:spcBef>
                <a:spcPts val="0"/>
              </a:spcBef>
              <a:buNone/>
            </a:pPr>
            <a:r>
              <a:rPr lang="en-GB" dirty="0"/>
              <a:t>B:		OK. What about John? Does he not drink (either)? (Romero &amp; Han 2004)</a:t>
            </a:r>
          </a:p>
          <a:p>
            <a:pPr marL="457200" lvl="1" indent="0" defTabSz="91440">
              <a:spcBef>
                <a:spcPts val="0"/>
              </a:spcBef>
              <a:buNone/>
            </a:pPr>
            <a:r>
              <a:rPr lang="en-GB" dirty="0"/>
              <a:t>A:		He does (#too)! (Thomas 2023)</a:t>
            </a:r>
          </a:p>
          <a:p>
            <a:pPr marL="0" indent="0">
              <a:buNone/>
            </a:pPr>
            <a:r>
              <a:rPr lang="en-GB" sz="2400" dirty="0"/>
              <a:t>So he proposes that </a:t>
            </a:r>
            <a:r>
              <a:rPr lang="en-GB" sz="2400" dirty="0">
                <a:highlight>
                  <a:srgbClr val="78CDE6"/>
                </a:highlight>
              </a:rPr>
              <a:t>refutational </a:t>
            </a:r>
            <a:r>
              <a:rPr lang="en-GB" sz="2400" i="1" dirty="0">
                <a:highlight>
                  <a:srgbClr val="78CDE6"/>
                </a:highlight>
              </a:rPr>
              <a:t>too</a:t>
            </a:r>
            <a:r>
              <a:rPr lang="en-GB" sz="2400" dirty="0">
                <a:highlight>
                  <a:srgbClr val="78CDE6"/>
                </a:highlight>
              </a:rPr>
              <a:t> realizes another feature, [REFUTE]</a:t>
            </a:r>
            <a:r>
              <a:rPr lang="en-GB" sz="2400" dirty="0"/>
              <a:t>, which “presupposes that the negation of the content of its prejacent is a member of the addressee’s projected discourse commitments”</a:t>
            </a:r>
          </a:p>
        </p:txBody>
      </p:sp>
      <p:sp>
        <p:nvSpPr>
          <p:cNvPr id="4" name="Slide Number Placeholder 3">
            <a:extLst>
              <a:ext uri="{FF2B5EF4-FFF2-40B4-BE49-F238E27FC236}">
                <a16:creationId xmlns:a16="http://schemas.microsoft.com/office/drawing/2014/main" id="{D8D03D5C-EDBE-5BAA-3E55-65650250D4EC}"/>
              </a:ext>
            </a:extLst>
          </p:cNvPr>
          <p:cNvSpPr>
            <a:spLocks noGrp="1"/>
          </p:cNvSpPr>
          <p:nvPr>
            <p:ph type="sldNum" sz="quarter" idx="12"/>
          </p:nvPr>
        </p:nvSpPr>
        <p:spPr/>
        <p:txBody>
          <a:bodyPr/>
          <a:lstStyle/>
          <a:p>
            <a:fld id="{68A18A29-7262-4FB7-ACDC-14BC9518BB4C}" type="slidenum">
              <a:rPr lang="en-US" smtClean="0"/>
              <a:t>5</a:t>
            </a:fld>
            <a:endParaRPr lang="en-US"/>
          </a:p>
        </p:txBody>
      </p:sp>
    </p:spTree>
    <p:extLst>
      <p:ext uri="{BB962C8B-B14F-4D97-AF65-F5344CB8AC3E}">
        <p14:creationId xmlns:p14="http://schemas.microsoft.com/office/powerpoint/2010/main" val="29038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F058-DFB3-3534-C89E-7C6FF9B0F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E876F-A9DB-183F-E6D3-196C59ACF3C9}"/>
              </a:ext>
            </a:extLst>
          </p:cNvPr>
          <p:cNvSpPr>
            <a:spLocks noGrp="1"/>
          </p:cNvSpPr>
          <p:nvPr>
            <p:ph type="title"/>
          </p:nvPr>
        </p:nvSpPr>
        <p:spPr>
          <a:xfrm>
            <a:off x="838200" y="134711"/>
            <a:ext cx="10515600" cy="1004207"/>
          </a:xfrm>
        </p:spPr>
        <p:txBody>
          <a:bodyPr>
            <a:normAutofit/>
          </a:bodyPr>
          <a:lstStyle/>
          <a:p>
            <a:r>
              <a:rPr lang="en-US" sz="3600" dirty="0"/>
              <a:t>This talk</a:t>
            </a:r>
          </a:p>
        </p:txBody>
      </p:sp>
      <p:sp>
        <p:nvSpPr>
          <p:cNvPr id="3" name="Content Placeholder 2">
            <a:extLst>
              <a:ext uri="{FF2B5EF4-FFF2-40B4-BE49-F238E27FC236}">
                <a16:creationId xmlns:a16="http://schemas.microsoft.com/office/drawing/2014/main" id="{F8CE44DF-FCEB-FD80-D796-DDB6756937A5}"/>
              </a:ext>
            </a:extLst>
          </p:cNvPr>
          <p:cNvSpPr>
            <a:spLocks noGrp="1"/>
          </p:cNvSpPr>
          <p:nvPr>
            <p:ph idx="1"/>
          </p:nvPr>
        </p:nvSpPr>
        <p:spPr>
          <a:xfrm>
            <a:off x="838200" y="1138918"/>
            <a:ext cx="10515600" cy="5038045"/>
          </a:xfrm>
        </p:spPr>
        <p:txBody>
          <a:bodyPr>
            <a:normAutofit/>
          </a:bodyPr>
          <a:lstStyle/>
          <a:p>
            <a:r>
              <a:rPr lang="en-GB" sz="2400" dirty="0"/>
              <a:t>I’ll present </a:t>
            </a:r>
            <a:r>
              <a:rPr lang="en-GB" sz="2400" dirty="0">
                <a:highlight>
                  <a:srgbClr val="78CDE6"/>
                </a:highlight>
              </a:rPr>
              <a:t>novel data on what I will call “confirmatory </a:t>
            </a:r>
            <a:r>
              <a:rPr lang="en-GB" sz="2400" i="1" dirty="0">
                <a:highlight>
                  <a:srgbClr val="78CDE6"/>
                </a:highlight>
              </a:rPr>
              <a:t>too</a:t>
            </a:r>
            <a:r>
              <a:rPr lang="en-GB" sz="2400" dirty="0">
                <a:highlight>
                  <a:srgbClr val="78CDE6"/>
                </a:highlight>
              </a:rPr>
              <a:t>”</a:t>
            </a:r>
            <a:r>
              <a:rPr lang="en-GB" sz="2400" dirty="0"/>
              <a:t>, which confirms an antecedent utterance</a:t>
            </a:r>
          </a:p>
          <a:p>
            <a:r>
              <a:rPr lang="en-GB" sz="2400" dirty="0"/>
              <a:t>I will argue </a:t>
            </a:r>
            <a:r>
              <a:rPr lang="en-GB" sz="2400" dirty="0">
                <a:highlight>
                  <a:srgbClr val="78CDE6"/>
                </a:highlight>
              </a:rPr>
              <a:t>against the response particle analysis of refutational or confirmatory </a:t>
            </a:r>
            <a:r>
              <a:rPr lang="en-GB" sz="2400" i="1" dirty="0">
                <a:highlight>
                  <a:srgbClr val="78CDE6"/>
                </a:highlight>
              </a:rPr>
              <a:t>too</a:t>
            </a:r>
          </a:p>
          <a:p>
            <a:r>
              <a:rPr lang="en-GB" sz="2400" dirty="0"/>
              <a:t>I will propose that </a:t>
            </a:r>
            <a:r>
              <a:rPr lang="en-GB" sz="2400" dirty="0">
                <a:highlight>
                  <a:srgbClr val="78CDE6"/>
                </a:highlight>
              </a:rPr>
              <a:t>both refutational and confirmatory </a:t>
            </a:r>
            <a:r>
              <a:rPr lang="en-GB" sz="2400" i="1" dirty="0">
                <a:highlight>
                  <a:srgbClr val="78CDE6"/>
                </a:highlight>
              </a:rPr>
              <a:t>too </a:t>
            </a:r>
            <a:r>
              <a:rPr lang="en-GB" sz="2400" dirty="0">
                <a:highlight>
                  <a:srgbClr val="78CDE6"/>
                </a:highlight>
              </a:rPr>
              <a:t>share their core semantics with regular </a:t>
            </a:r>
            <a:r>
              <a:rPr lang="en-GB" sz="2400" i="1" dirty="0">
                <a:highlight>
                  <a:srgbClr val="78CDE6"/>
                </a:highlight>
              </a:rPr>
              <a:t>too</a:t>
            </a:r>
            <a:r>
              <a:rPr lang="en-GB" sz="2400" dirty="0"/>
              <a:t>, with the main difference being the focus alternatives:</a:t>
            </a:r>
          </a:p>
          <a:p>
            <a:pPr lvl="1"/>
            <a:r>
              <a:rPr lang="en-GB" dirty="0"/>
              <a:t>refutational </a:t>
            </a:r>
            <a:r>
              <a:rPr lang="en-GB" i="1" dirty="0"/>
              <a:t>too</a:t>
            </a:r>
            <a:r>
              <a:rPr lang="en-GB" dirty="0"/>
              <a:t>: alternative projected commitments with respect to a polar issue </a:t>
            </a:r>
            <a:r>
              <a:rPr lang="en-GB" i="1" dirty="0"/>
              <a:t>p?</a:t>
            </a:r>
            <a:r>
              <a:rPr lang="en-GB" dirty="0"/>
              <a:t> (possibly a subcase or a sibling of verum focus)</a:t>
            </a:r>
          </a:p>
          <a:p>
            <a:pPr lvl="1"/>
            <a:r>
              <a:rPr lang="en-GB" dirty="0"/>
              <a:t>confirmatory </a:t>
            </a:r>
            <a:r>
              <a:rPr lang="en-GB" i="1" dirty="0"/>
              <a:t>too</a:t>
            </a:r>
            <a:r>
              <a:rPr lang="en-GB" dirty="0"/>
              <a:t>: alternative performances of a speech act making the same projected commitment (a subcase of dictum focus)</a:t>
            </a:r>
          </a:p>
        </p:txBody>
      </p:sp>
      <p:sp>
        <p:nvSpPr>
          <p:cNvPr id="4" name="Slide Number Placeholder 3">
            <a:extLst>
              <a:ext uri="{FF2B5EF4-FFF2-40B4-BE49-F238E27FC236}">
                <a16:creationId xmlns:a16="http://schemas.microsoft.com/office/drawing/2014/main" id="{29E9BDBB-971B-571E-9F20-DFC3BD8E9360}"/>
              </a:ext>
            </a:extLst>
          </p:cNvPr>
          <p:cNvSpPr>
            <a:spLocks noGrp="1"/>
          </p:cNvSpPr>
          <p:nvPr>
            <p:ph type="sldNum" sz="quarter" idx="12"/>
          </p:nvPr>
        </p:nvSpPr>
        <p:spPr/>
        <p:txBody>
          <a:bodyPr/>
          <a:lstStyle/>
          <a:p>
            <a:fld id="{68A18A29-7262-4FB7-ACDC-14BC9518BB4C}" type="slidenum">
              <a:rPr lang="en-US" smtClean="0"/>
              <a:t>6</a:t>
            </a:fld>
            <a:endParaRPr lang="en-US"/>
          </a:p>
        </p:txBody>
      </p:sp>
    </p:spTree>
    <p:extLst>
      <p:ext uri="{BB962C8B-B14F-4D97-AF65-F5344CB8AC3E}">
        <p14:creationId xmlns:p14="http://schemas.microsoft.com/office/powerpoint/2010/main" val="34593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A3641-E2B6-6908-E404-2C76D2EDD580}"/>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E61944B-53EB-23E0-F864-6228F4AAFCEF}"/>
              </a:ext>
            </a:extLst>
          </p:cNvPr>
          <p:cNvSpPr>
            <a:spLocks noGrp="1"/>
          </p:cNvSpPr>
          <p:nvPr>
            <p:ph idx="1"/>
          </p:nvPr>
        </p:nvSpPr>
        <p:spPr>
          <a:xfrm>
            <a:off x="838200" y="688258"/>
            <a:ext cx="10515600" cy="5488705"/>
          </a:xfrm>
        </p:spPr>
        <p:txBody>
          <a:bodyPr>
            <a:normAutofit/>
          </a:bodyPr>
          <a:lstStyle/>
          <a:p>
            <a:pPr marL="0" indent="0">
              <a:buNone/>
            </a:pPr>
            <a:r>
              <a:rPr lang="en-US" sz="2400" dirty="0"/>
              <a:t>Intro: regular vs. refutational </a:t>
            </a:r>
            <a:r>
              <a:rPr lang="en-US" sz="2400" i="1" dirty="0"/>
              <a:t>too</a:t>
            </a:r>
            <a:endParaRPr lang="en-US" sz="2400" dirty="0"/>
          </a:p>
          <a:p>
            <a:pPr marL="0" indent="0">
              <a:buNone/>
            </a:pPr>
            <a:r>
              <a:rPr lang="en-US" sz="2400" b="1" dirty="0"/>
              <a:t>Data on confirmatory </a:t>
            </a:r>
            <a:r>
              <a:rPr lang="en-US" sz="2400" b="1" i="1" dirty="0"/>
              <a:t>too</a:t>
            </a:r>
            <a:endParaRPr lang="en-US" sz="2400" b="1" dirty="0"/>
          </a:p>
          <a:p>
            <a:pPr marL="0" indent="0">
              <a:buNone/>
            </a:pPr>
            <a:r>
              <a:rPr lang="en-US" sz="2400" dirty="0"/>
              <a:t>Arguments against the response particle analysis</a:t>
            </a:r>
          </a:p>
          <a:p>
            <a:pPr marL="0" indent="0">
              <a:buNone/>
            </a:pPr>
            <a:r>
              <a:rPr lang="en-US" sz="2400" dirty="0"/>
              <a:t>Proposal: uniform semantics for </a:t>
            </a:r>
            <a:r>
              <a:rPr lang="en-US" sz="2400" i="1" dirty="0"/>
              <a:t>too</a:t>
            </a:r>
          </a:p>
          <a:p>
            <a:pPr marL="0" indent="0">
              <a:buNone/>
            </a:pPr>
            <a:r>
              <a:rPr lang="en-US" sz="2400" dirty="0"/>
              <a:t>Outro</a:t>
            </a:r>
          </a:p>
          <a:p>
            <a:pPr marL="0" indent="0">
              <a:buNone/>
            </a:pPr>
            <a:r>
              <a:rPr lang="en-US" sz="2400" dirty="0"/>
              <a:t>Appendices</a:t>
            </a:r>
          </a:p>
          <a:p>
            <a:pPr marL="0" indent="0">
              <a:buNone/>
            </a:pPr>
            <a:r>
              <a:rPr lang="en-US" sz="2400" dirty="0"/>
              <a:t>References</a:t>
            </a:r>
          </a:p>
        </p:txBody>
      </p:sp>
      <p:sp>
        <p:nvSpPr>
          <p:cNvPr id="2" name="Slide Number Placeholder 1">
            <a:extLst>
              <a:ext uri="{FF2B5EF4-FFF2-40B4-BE49-F238E27FC236}">
                <a16:creationId xmlns:a16="http://schemas.microsoft.com/office/drawing/2014/main" id="{BCC273FE-FA14-4FD6-0A37-9CBA83F045B6}"/>
              </a:ext>
            </a:extLst>
          </p:cNvPr>
          <p:cNvSpPr>
            <a:spLocks noGrp="1"/>
          </p:cNvSpPr>
          <p:nvPr>
            <p:ph type="sldNum" sz="quarter" idx="12"/>
          </p:nvPr>
        </p:nvSpPr>
        <p:spPr/>
        <p:txBody>
          <a:bodyPr/>
          <a:lstStyle/>
          <a:p>
            <a:fld id="{CFC2E1A8-F9E5-40EC-91A8-1269AD871732}" type="slidenum">
              <a:rPr lang="en-US" smtClean="0"/>
              <a:t>7</a:t>
            </a:fld>
            <a:endParaRPr lang="en-US"/>
          </a:p>
        </p:txBody>
      </p:sp>
    </p:spTree>
    <p:extLst>
      <p:ext uri="{BB962C8B-B14F-4D97-AF65-F5344CB8AC3E}">
        <p14:creationId xmlns:p14="http://schemas.microsoft.com/office/powerpoint/2010/main" val="106559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93025-889E-0057-B893-96445C17D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57435-4EAC-BA46-C585-60A2F85ABB6B}"/>
              </a:ext>
            </a:extLst>
          </p:cNvPr>
          <p:cNvSpPr>
            <a:spLocks noGrp="1"/>
          </p:cNvSpPr>
          <p:nvPr>
            <p:ph type="title"/>
          </p:nvPr>
        </p:nvSpPr>
        <p:spPr>
          <a:xfrm>
            <a:off x="838200" y="134711"/>
            <a:ext cx="10515600" cy="1004207"/>
          </a:xfrm>
        </p:spPr>
        <p:txBody>
          <a:bodyPr>
            <a:normAutofit/>
          </a:bodyPr>
          <a:lstStyle/>
          <a:p>
            <a:r>
              <a:rPr lang="en-US" sz="3600" dirty="0"/>
              <a:t>Enter confirmatory </a:t>
            </a:r>
            <a:r>
              <a:rPr lang="en-US" sz="3600" i="1" dirty="0"/>
              <a:t>too</a:t>
            </a:r>
            <a:endParaRPr lang="en-US" sz="3600" dirty="0"/>
          </a:p>
        </p:txBody>
      </p:sp>
      <p:sp>
        <p:nvSpPr>
          <p:cNvPr id="3" name="Content Placeholder 2">
            <a:extLst>
              <a:ext uri="{FF2B5EF4-FFF2-40B4-BE49-F238E27FC236}">
                <a16:creationId xmlns:a16="http://schemas.microsoft.com/office/drawing/2014/main" id="{B85F8582-3525-9823-91C1-96EE236357F0}"/>
              </a:ext>
            </a:extLst>
          </p:cNvPr>
          <p:cNvSpPr>
            <a:spLocks noGrp="1"/>
          </p:cNvSpPr>
          <p:nvPr>
            <p:ph idx="1"/>
          </p:nvPr>
        </p:nvSpPr>
        <p:spPr>
          <a:xfrm>
            <a:off x="838200" y="1138918"/>
            <a:ext cx="10515600" cy="5038045"/>
          </a:xfrm>
        </p:spPr>
        <p:txBody>
          <a:bodyPr>
            <a:normAutofit/>
          </a:bodyPr>
          <a:lstStyle/>
          <a:p>
            <a:pPr marL="0" indent="0">
              <a:buNone/>
            </a:pPr>
            <a:r>
              <a:rPr lang="en-GB" sz="2400" dirty="0"/>
              <a:t>I will now provide some </a:t>
            </a:r>
            <a:r>
              <a:rPr lang="en-GB" sz="2400" dirty="0">
                <a:highlight>
                  <a:srgbClr val="78CDE6"/>
                </a:highlight>
              </a:rPr>
              <a:t>naturalistic examples of confirmatory </a:t>
            </a:r>
            <a:r>
              <a:rPr lang="en-GB" sz="2400" i="1" dirty="0">
                <a:highlight>
                  <a:srgbClr val="78CDE6"/>
                </a:highlight>
              </a:rPr>
              <a:t>too</a:t>
            </a:r>
            <a:r>
              <a:rPr lang="en-GB" sz="2400" i="1" dirty="0"/>
              <a:t> </a:t>
            </a:r>
          </a:p>
          <a:p>
            <a:pPr marL="0" indent="0">
              <a:buNone/>
            </a:pPr>
            <a:r>
              <a:rPr lang="en-GB" sz="2400" dirty="0"/>
              <a:t>Note that: </a:t>
            </a:r>
          </a:p>
          <a:p>
            <a:r>
              <a:rPr lang="en-GB" sz="2400" dirty="0"/>
              <a:t>There’s </a:t>
            </a:r>
            <a:r>
              <a:rPr lang="en-GB" sz="2400" dirty="0">
                <a:highlight>
                  <a:srgbClr val="78CDE6"/>
                </a:highlight>
              </a:rPr>
              <a:t>no additional context in any of them that would license a ‘regular too’ reading</a:t>
            </a:r>
            <a:r>
              <a:rPr lang="en-GB" sz="2400" dirty="0"/>
              <a:t>, i.e., the target utterances are meant to be interpreted similarly to utterances with </a:t>
            </a:r>
            <a:r>
              <a:rPr lang="en-GB" sz="2400" i="1" dirty="0"/>
              <a:t>indeed </a:t>
            </a:r>
            <a:r>
              <a:rPr lang="en-GB" sz="2400" dirty="0"/>
              <a:t>(‘He is indeed. / It is indeed. / etc.’)</a:t>
            </a:r>
          </a:p>
          <a:p>
            <a:r>
              <a:rPr lang="en-GB" sz="2400" dirty="0"/>
              <a:t>In those examples that have sound, one can hear that </a:t>
            </a:r>
            <a:r>
              <a:rPr lang="en-GB" sz="2400" dirty="0">
                <a:highlight>
                  <a:srgbClr val="78CDE6"/>
                </a:highlight>
              </a:rPr>
              <a:t>the accented items are the auxiliary and </a:t>
            </a:r>
            <a:r>
              <a:rPr lang="en-GB" sz="2400" i="1" dirty="0">
                <a:highlight>
                  <a:srgbClr val="78CDE6"/>
                </a:highlight>
              </a:rPr>
              <a:t>too </a:t>
            </a:r>
            <a:r>
              <a:rPr lang="en-GB" sz="2400" dirty="0">
                <a:highlight>
                  <a:srgbClr val="78CDE6"/>
                </a:highlight>
              </a:rPr>
              <a:t>itself</a:t>
            </a:r>
            <a:r>
              <a:rPr lang="en-GB" sz="2400" dirty="0"/>
              <a:t> (which it typically is in regular uses, as well), i.e., nothing else is focus-marked</a:t>
            </a:r>
          </a:p>
        </p:txBody>
      </p:sp>
      <p:sp>
        <p:nvSpPr>
          <p:cNvPr id="4" name="Slide Number Placeholder 3">
            <a:extLst>
              <a:ext uri="{FF2B5EF4-FFF2-40B4-BE49-F238E27FC236}">
                <a16:creationId xmlns:a16="http://schemas.microsoft.com/office/drawing/2014/main" id="{7AD1E94B-CDB9-3A83-346D-64FCDB36A2B2}"/>
              </a:ext>
            </a:extLst>
          </p:cNvPr>
          <p:cNvSpPr>
            <a:spLocks noGrp="1"/>
          </p:cNvSpPr>
          <p:nvPr>
            <p:ph type="sldNum" sz="quarter" idx="12"/>
          </p:nvPr>
        </p:nvSpPr>
        <p:spPr/>
        <p:txBody>
          <a:bodyPr/>
          <a:lstStyle/>
          <a:p>
            <a:fld id="{68A18A29-7262-4FB7-ACDC-14BC9518BB4C}" type="slidenum">
              <a:rPr lang="en-US" smtClean="0"/>
              <a:t>8</a:t>
            </a:fld>
            <a:endParaRPr lang="en-US"/>
          </a:p>
        </p:txBody>
      </p:sp>
    </p:spTree>
    <p:extLst>
      <p:ext uri="{BB962C8B-B14F-4D97-AF65-F5344CB8AC3E}">
        <p14:creationId xmlns:p14="http://schemas.microsoft.com/office/powerpoint/2010/main" val="8891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4245-55A5-17E6-D0B4-2CD19FD4E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4124D-FE53-5948-B1E2-A0DEC7E322B8}"/>
              </a:ext>
            </a:extLst>
          </p:cNvPr>
          <p:cNvSpPr>
            <a:spLocks noGrp="1"/>
          </p:cNvSpPr>
          <p:nvPr>
            <p:ph type="title"/>
          </p:nvPr>
        </p:nvSpPr>
        <p:spPr>
          <a:xfrm>
            <a:off x="838200" y="134711"/>
            <a:ext cx="10515600" cy="1004207"/>
          </a:xfrm>
        </p:spPr>
        <p:txBody>
          <a:bodyPr>
            <a:normAutofit/>
          </a:bodyPr>
          <a:lstStyle/>
          <a:p>
            <a:r>
              <a:rPr lang="en-US" sz="3600" dirty="0"/>
              <a:t>Enter confirmatory </a:t>
            </a:r>
            <a:r>
              <a:rPr lang="en-US" sz="3600" i="1" dirty="0"/>
              <a:t>too</a:t>
            </a:r>
            <a:endParaRPr lang="en-US" sz="3600" dirty="0"/>
          </a:p>
        </p:txBody>
      </p:sp>
      <p:sp>
        <p:nvSpPr>
          <p:cNvPr id="3" name="Content Placeholder 2">
            <a:extLst>
              <a:ext uri="{FF2B5EF4-FFF2-40B4-BE49-F238E27FC236}">
                <a16:creationId xmlns:a16="http://schemas.microsoft.com/office/drawing/2014/main" id="{1EEB4731-9D15-D7EC-A900-C44110AFDCEC}"/>
              </a:ext>
            </a:extLst>
          </p:cNvPr>
          <p:cNvSpPr>
            <a:spLocks noGrp="1"/>
          </p:cNvSpPr>
          <p:nvPr>
            <p:ph idx="1"/>
          </p:nvPr>
        </p:nvSpPr>
        <p:spPr>
          <a:xfrm>
            <a:off x="838200" y="1138918"/>
            <a:ext cx="10515600" cy="5038045"/>
          </a:xfrm>
        </p:spPr>
        <p:txBody>
          <a:bodyPr>
            <a:normAutofit/>
          </a:bodyPr>
          <a:lstStyle/>
          <a:p>
            <a:pPr marL="0" indent="0" defTabSz="91440">
              <a:buNone/>
            </a:pPr>
            <a:r>
              <a:rPr lang="en-GB" sz="2400" dirty="0"/>
              <a:t>(5)		A:		Hey! The new frog striker looks like you, Gav! </a:t>
            </a:r>
          </a:p>
          <a:p>
            <a:pPr marL="0" indent="0" defTabSz="91440">
              <a:spcBef>
                <a:spcPts val="0"/>
              </a:spcBef>
              <a:buNone/>
            </a:pPr>
            <a:r>
              <a:rPr lang="en-GB" sz="2400" dirty="0"/>
              <a:t>					B:		</a:t>
            </a:r>
            <a:r>
              <a:rPr lang="en-GB" sz="2400" dirty="0">
                <a:highlight>
                  <a:srgbClr val="78CDE6"/>
                </a:highlight>
              </a:rPr>
              <a:t>Yeah, he does too!</a:t>
            </a:r>
            <a:r>
              <a:rPr lang="en-GB" sz="2400" dirty="0"/>
              <a:t> (</a:t>
            </a:r>
            <a:r>
              <a:rPr lang="en-GB" sz="2400" dirty="0">
                <a:hlinkClick r:id="rId6"/>
              </a:rPr>
              <a:t>BNC</a:t>
            </a:r>
            <a:r>
              <a:rPr lang="en-GB" sz="2400" dirty="0"/>
              <a:t>)</a:t>
            </a:r>
          </a:p>
          <a:p>
            <a:pPr marL="0" indent="0" defTabSz="91440">
              <a:buNone/>
            </a:pPr>
            <a:r>
              <a:rPr lang="en-GB" sz="2400" dirty="0"/>
              <a:t>(6)		A: 	Ann Kidd thought it might also be related to the move from sheep to cows, 											because sheep didn’t...</a:t>
            </a:r>
          </a:p>
          <a:p>
            <a:pPr marL="0" indent="0" defTabSz="91440">
              <a:spcBef>
                <a:spcPts val="0"/>
              </a:spcBef>
              <a:buNone/>
            </a:pPr>
            <a:r>
              <a:rPr lang="en-GB" sz="2400" dirty="0"/>
              <a:t>					B:		Oh, right, yes. </a:t>
            </a:r>
          </a:p>
          <a:p>
            <a:pPr marL="0" indent="0" defTabSz="91440">
              <a:spcBef>
                <a:spcPts val="0"/>
              </a:spcBef>
              <a:buNone/>
            </a:pPr>
            <a:r>
              <a:rPr lang="en-GB" sz="2400" dirty="0"/>
              <a:t>					A:		It’s very interesting. </a:t>
            </a:r>
          </a:p>
          <a:p>
            <a:pPr marL="0" indent="0" defTabSz="91440">
              <a:spcBef>
                <a:spcPts val="0"/>
              </a:spcBef>
              <a:buNone/>
            </a:pPr>
            <a:r>
              <a:rPr lang="en-GB" sz="2400" dirty="0"/>
              <a:t>					B:		Yes, that’s interesting. </a:t>
            </a:r>
            <a:r>
              <a:rPr lang="en-GB" sz="2400" dirty="0">
                <a:highlight>
                  <a:srgbClr val="78CDE6"/>
                </a:highlight>
              </a:rPr>
              <a:t>It is too.</a:t>
            </a:r>
            <a:r>
              <a:rPr lang="en-GB" sz="2400" dirty="0"/>
              <a:t> Yes, Trish. (</a:t>
            </a:r>
            <a:r>
              <a:rPr lang="en-GB" sz="2400" dirty="0" err="1">
                <a:hlinkClick r:id="rId7"/>
              </a:rPr>
              <a:t>LDaCA</a:t>
            </a:r>
            <a:r>
              <a:rPr lang="en-GB" sz="2400" dirty="0"/>
              <a:t>)</a:t>
            </a:r>
          </a:p>
          <a:p>
            <a:pPr marL="0" indent="0" defTabSz="91440">
              <a:buNone/>
            </a:pPr>
            <a:r>
              <a:rPr lang="en-GB" sz="2400" dirty="0"/>
              <a:t>(7)		A:		We defeated her! </a:t>
            </a:r>
          </a:p>
          <a:p>
            <a:pPr marL="0" indent="0" defTabSz="91440">
              <a:spcBef>
                <a:spcPts val="0"/>
              </a:spcBef>
              <a:buNone/>
            </a:pPr>
            <a:r>
              <a:rPr lang="en-GB" sz="2400" dirty="0"/>
              <a:t>					B:		</a:t>
            </a:r>
            <a:r>
              <a:rPr lang="en-GB" sz="2400" dirty="0">
                <a:highlight>
                  <a:srgbClr val="78CDE6"/>
                </a:highlight>
              </a:rPr>
              <a:t>You did too.</a:t>
            </a:r>
            <a:r>
              <a:rPr lang="en-GB" sz="2400" dirty="0"/>
              <a:t> </a:t>
            </a:r>
          </a:p>
          <a:p>
            <a:pPr marL="0" indent="0" defTabSz="91440">
              <a:spcBef>
                <a:spcPts val="0"/>
              </a:spcBef>
              <a:buNone/>
            </a:pPr>
            <a:r>
              <a:rPr lang="en-GB" sz="2400" dirty="0"/>
              <a:t>					A: 	Yeah. (‘The Weekly Planet’ podcast)</a:t>
            </a:r>
          </a:p>
          <a:p>
            <a:pPr marL="0" indent="0" defTabSz="91440">
              <a:buNone/>
            </a:pPr>
            <a:r>
              <a:rPr lang="en-GB" sz="2400" dirty="0"/>
              <a:t>(8)		A: 	I was </a:t>
            </a:r>
            <a:r>
              <a:rPr lang="en-GB" sz="2400" dirty="0" err="1"/>
              <a:t>gonna</a:t>
            </a:r>
            <a:r>
              <a:rPr lang="en-GB" sz="2400" dirty="0"/>
              <a:t> say, so… in… on TV, he was Rick Springfield, of ‘Jessie’s </a:t>
            </a:r>
            <a:r>
              <a:rPr lang="en-GB" sz="2400" dirty="0" err="1"/>
              <a:t>Girl”s</a:t>
            </a:r>
            <a:r>
              <a:rPr lang="en-GB" sz="2400" dirty="0"/>
              <a:t> 														fame.</a:t>
            </a:r>
          </a:p>
          <a:p>
            <a:pPr marL="0" indent="0" defTabSz="91440">
              <a:spcBef>
                <a:spcPts val="0"/>
              </a:spcBef>
              <a:buNone/>
            </a:pPr>
            <a:r>
              <a:rPr lang="en-GB" sz="2400" dirty="0"/>
              <a:t>					B: 	</a:t>
            </a:r>
            <a:r>
              <a:rPr lang="en-GB" sz="2400" dirty="0">
                <a:highlight>
                  <a:srgbClr val="78CDE6"/>
                </a:highlight>
              </a:rPr>
              <a:t>He was too</a:t>
            </a:r>
            <a:r>
              <a:rPr lang="en-GB" sz="2400" dirty="0"/>
              <a:t>, wasn’t he! (‘The Weekly Planet’ podcast)</a:t>
            </a:r>
          </a:p>
        </p:txBody>
      </p:sp>
      <p:sp>
        <p:nvSpPr>
          <p:cNvPr id="4" name="Slide Number Placeholder 3">
            <a:extLst>
              <a:ext uri="{FF2B5EF4-FFF2-40B4-BE49-F238E27FC236}">
                <a16:creationId xmlns:a16="http://schemas.microsoft.com/office/drawing/2014/main" id="{3E78F06E-D23A-EFC4-87AF-01DEF3E45F25}"/>
              </a:ext>
            </a:extLst>
          </p:cNvPr>
          <p:cNvSpPr>
            <a:spLocks noGrp="1"/>
          </p:cNvSpPr>
          <p:nvPr>
            <p:ph type="sldNum" sz="quarter" idx="12"/>
          </p:nvPr>
        </p:nvSpPr>
        <p:spPr/>
        <p:txBody>
          <a:bodyPr/>
          <a:lstStyle/>
          <a:p>
            <a:fld id="{68A18A29-7262-4FB7-ACDC-14BC9518BB4C}" type="slidenum">
              <a:rPr lang="en-US" smtClean="0"/>
              <a:t>9</a:t>
            </a:fld>
            <a:endParaRPr lang="en-US"/>
          </a:p>
        </p:txBody>
      </p:sp>
      <p:pic>
        <p:nvPicPr>
          <p:cNvPr id="5" name="we-defeated-her-you-did-too">
            <a:hlinkClick r:id="" action="ppaction://media"/>
            <a:extLst>
              <a:ext uri="{FF2B5EF4-FFF2-40B4-BE49-F238E27FC236}">
                <a16:creationId xmlns:a16="http://schemas.microsoft.com/office/drawing/2014/main" id="{A57BDAE6-FF05-AB66-9BFD-0C8E6E1E09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266623" y="4378617"/>
            <a:ext cx="406400" cy="406400"/>
          </a:xfrm>
          <a:prstGeom prst="rect">
            <a:avLst/>
          </a:prstGeom>
        </p:spPr>
      </p:pic>
      <p:pic>
        <p:nvPicPr>
          <p:cNvPr id="6" name="he-was-too-wasnt-he">
            <a:hlinkClick r:id="" action="ppaction://media"/>
            <a:extLst>
              <a:ext uri="{FF2B5EF4-FFF2-40B4-BE49-F238E27FC236}">
                <a16:creationId xmlns:a16="http://schemas.microsoft.com/office/drawing/2014/main" id="{3FFA4418-89F9-5369-FD80-170CF215BD0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407400" y="5464801"/>
            <a:ext cx="406400" cy="406400"/>
          </a:xfrm>
          <a:prstGeom prst="rect">
            <a:avLst/>
          </a:prstGeom>
        </p:spPr>
      </p:pic>
    </p:spTree>
    <p:extLst>
      <p:ext uri="{BB962C8B-B14F-4D97-AF65-F5344CB8AC3E}">
        <p14:creationId xmlns:p14="http://schemas.microsoft.com/office/powerpoint/2010/main" val="19562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5"/>
                </p:tgtEl>
              </p:cMediaNode>
            </p:audio>
            <p:audio>
              <p:cMediaNode vol="80000">
                <p:cTn id="38"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A1D2CB9-5E25-0148-A264-6DDC496856F7}">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118680</TotalTime>
  <Words>6869</Words>
  <Application>Microsoft Office PowerPoint</Application>
  <PresentationFormat>Widescreen</PresentationFormat>
  <Paragraphs>381</Paragraphs>
  <Slides>45</Slides>
  <Notes>0</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Aptos</vt:lpstr>
      <vt:lpstr>Arial</vt:lpstr>
      <vt:lpstr>Calibri</vt:lpstr>
      <vt:lpstr>Calibri Light</vt:lpstr>
      <vt:lpstr>NimbusRomNo9L-Regu</vt:lpstr>
      <vt:lpstr>NimbusRomNo9L-ReguItal</vt:lpstr>
      <vt:lpstr>Office Theme</vt:lpstr>
      <vt:lpstr>Agree to disagree:  on refutational and confirmatory too</vt:lpstr>
      <vt:lpstr>PowerPoint Presentation</vt:lpstr>
      <vt:lpstr>Regular vs. refutational too</vt:lpstr>
      <vt:lpstr>Thomas 2023 on refutational too</vt:lpstr>
      <vt:lpstr>Thomas 2023 on refutational too</vt:lpstr>
      <vt:lpstr>This talk</vt:lpstr>
      <vt:lpstr>PowerPoint Presentation</vt:lpstr>
      <vt:lpstr>Enter confirmatory too</vt:lpstr>
      <vt:lpstr>Enter confirmatory too</vt:lpstr>
      <vt:lpstr>Dialectal variation </vt:lpstr>
      <vt:lpstr>Other additive particles in responses</vt:lpstr>
      <vt:lpstr>Other additive particles in responses</vt:lpstr>
      <vt:lpstr>PowerPoint Presentation</vt:lpstr>
      <vt:lpstr>Arguments against the response particle analysis</vt:lpstr>
      <vt:lpstr>Arguments against the response particle analysis</vt:lpstr>
      <vt:lpstr>Arguments against the response particle analysis</vt:lpstr>
      <vt:lpstr>Arguments against the response particle analysis</vt:lpstr>
      <vt:lpstr>PowerPoint Presentation</vt:lpstr>
      <vt:lpstr>Core semantics of too</vt:lpstr>
      <vt:lpstr>Refutational too: more background</vt:lpstr>
      <vt:lpstr>Refutational too: proposal</vt:lpstr>
      <vt:lpstr>Refutational too: notes on verum focus</vt:lpstr>
      <vt:lpstr>Refutational too: proposal</vt:lpstr>
      <vt:lpstr>Confirmatory too: background on dictum focus</vt:lpstr>
      <vt:lpstr>Confirmatory too: background on dictum focus</vt:lpstr>
      <vt:lpstr>Confirmatory too: proposal</vt:lpstr>
      <vt:lpstr>PowerPoint Presentation</vt:lpstr>
      <vt:lpstr>Outro</vt:lpstr>
      <vt:lpstr>PowerPoint Presentation</vt:lpstr>
      <vt:lpstr>Appendix A: Notes on syntax</vt:lpstr>
      <vt:lpstr>Appendix A: Notes on syntax</vt:lpstr>
      <vt:lpstr>Appendix A: Notes on syntax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Esipova - PoQaL</dc:title>
  <dc:creator>Masha Esipova</dc:creator>
  <cp:lastModifiedBy>Mariia Esipova</cp:lastModifiedBy>
  <cp:revision>1049</cp:revision>
  <dcterms:created xsi:type="dcterms:W3CDTF">2018-06-16T14:12:39Z</dcterms:created>
  <dcterms:modified xsi:type="dcterms:W3CDTF">2025-05-13T04:39:17Z</dcterms:modified>
</cp:coreProperties>
</file>